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6"/>
  </p:notesMasterIdLst>
  <p:handoutMasterIdLst>
    <p:handoutMasterId r:id="rId37"/>
  </p:handoutMasterIdLst>
  <p:sldIdLst>
    <p:sldId id="266" r:id="rId2"/>
    <p:sldId id="354" r:id="rId3"/>
    <p:sldId id="377" r:id="rId4"/>
    <p:sldId id="362" r:id="rId5"/>
    <p:sldId id="352" r:id="rId6"/>
    <p:sldId id="364" r:id="rId7"/>
    <p:sldId id="350" r:id="rId8"/>
    <p:sldId id="353" r:id="rId9"/>
    <p:sldId id="376" r:id="rId10"/>
    <p:sldId id="363" r:id="rId11"/>
    <p:sldId id="365" r:id="rId12"/>
    <p:sldId id="359" r:id="rId13"/>
    <p:sldId id="360" r:id="rId14"/>
    <p:sldId id="361" r:id="rId15"/>
    <p:sldId id="378" r:id="rId16"/>
    <p:sldId id="387" r:id="rId17"/>
    <p:sldId id="386" r:id="rId18"/>
    <p:sldId id="382" r:id="rId19"/>
    <p:sldId id="366" r:id="rId20"/>
    <p:sldId id="367" r:id="rId21"/>
    <p:sldId id="375" r:id="rId22"/>
    <p:sldId id="372" r:id="rId23"/>
    <p:sldId id="374" r:id="rId24"/>
    <p:sldId id="295" r:id="rId25"/>
    <p:sldId id="373" r:id="rId26"/>
    <p:sldId id="328" r:id="rId27"/>
    <p:sldId id="347" r:id="rId28"/>
    <p:sldId id="385" r:id="rId29"/>
    <p:sldId id="355" r:id="rId30"/>
    <p:sldId id="383" r:id="rId31"/>
    <p:sldId id="349" r:id="rId32"/>
    <p:sldId id="356" r:id="rId33"/>
    <p:sldId id="357" r:id="rId34"/>
    <p:sldId id="384"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89344" autoAdjust="0"/>
  </p:normalViewPr>
  <p:slideViewPr>
    <p:cSldViewPr>
      <p:cViewPr varScale="1">
        <p:scale>
          <a:sx n="81" d="100"/>
          <a:sy n="81" d="100"/>
        </p:scale>
        <p:origin x="108" y="45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45"/>
      <c:rotY val="18"/>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Pt>
            <c:idx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1-54FC-46D6-9988-AEDFB4586B5E}"/>
              </c:ext>
            </c:extLst>
          </c:dPt>
          <c:dPt>
            <c:idx val="1"/>
            <c:bubble3D val="0"/>
            <c:spPr>
              <a:solidFill>
                <a:schemeClr val="accent1"/>
              </a:solidFill>
            </c:spPr>
            <c:extLst xmlns:c16r2="http://schemas.microsoft.com/office/drawing/2015/06/chart">
              <c:ext xmlns:c16="http://schemas.microsoft.com/office/drawing/2014/chart" uri="{C3380CC4-5D6E-409C-BE32-E72D297353CC}">
                <c16:uniqueId val="{00000003-54FC-46D6-9988-AEDFB4586B5E}"/>
              </c:ext>
            </c:extLst>
          </c:dPt>
          <c:dPt>
            <c:idx val="2"/>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5-54FC-46D6-9988-AEDFB4586B5E}"/>
              </c:ext>
            </c:extLst>
          </c:dPt>
          <c:dPt>
            <c:idx val="3"/>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7-54FC-46D6-9988-AEDFB4586B5E}"/>
              </c:ext>
            </c:extLst>
          </c:dPt>
          <c:cat>
            <c:strRef>
              <c:f>Sheet1!$A$2:$A$5</c:f>
              <c:strCache>
                <c:ptCount val="4"/>
                <c:pt idx="0">
                  <c:v>IIA</c:v>
                </c:pt>
                <c:pt idx="1">
                  <c:v>Facilities</c:v>
                </c:pt>
                <c:pt idx="2">
                  <c:v>Institutes</c:v>
                </c:pt>
                <c:pt idx="3">
                  <c:v>Ed</c:v>
                </c:pt>
              </c:strCache>
            </c:strRef>
          </c:cat>
          <c:val>
            <c:numRef>
              <c:f>Sheet1!$B$2:$B$5</c:f>
              <c:numCache>
                <c:formatCode>General</c:formatCode>
                <c:ptCount val="4"/>
                <c:pt idx="0" formatCode="0.00">
                  <c:v>77</c:v>
                </c:pt>
                <c:pt idx="2" formatCode="0.00">
                  <c:v>13</c:v>
                </c:pt>
                <c:pt idx="3" formatCode="0.00">
                  <c:v>10</c:v>
                </c:pt>
              </c:numCache>
            </c:numRef>
          </c:val>
          <c:extLst xmlns:c16r2="http://schemas.microsoft.com/office/drawing/2015/06/chart">
            <c:ext xmlns:c16="http://schemas.microsoft.com/office/drawing/2014/chart" uri="{C3380CC4-5D6E-409C-BE32-E72D297353CC}">
              <c16:uniqueId val="{00000008-54FC-46D6-9988-AEDFB4586B5E}"/>
            </c:ext>
          </c:extLst>
        </c:ser>
        <c:dLbls>
          <c:showLegendKey val="0"/>
          <c:showVal val="0"/>
          <c:showCatName val="0"/>
          <c:showSerName val="0"/>
          <c:showPercent val="0"/>
          <c:showBubbleSize val="0"/>
          <c:showLeaderLines val="1"/>
        </c:dLbls>
      </c:pie3DChart>
    </c:plotArea>
    <c:plotVisOnly val="1"/>
    <c:dispBlanksAs val="gap"/>
    <c:showDLblsOverMax val="0"/>
  </c:chart>
  <c:spPr>
    <a:scene3d>
      <a:camera prst="orthographicFront"/>
      <a:lightRig rig="threePt" dir="t"/>
    </a:scene3d>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45"/>
      <c:rotY val="18"/>
      <c:rAngAx val="0"/>
    </c:view3D>
    <c:floor>
      <c:thickness val="0"/>
    </c:floor>
    <c:sideWall>
      <c:thickness val="0"/>
    </c:sideWall>
    <c:backWall>
      <c:thickness val="0"/>
    </c:backWall>
    <c:plotArea>
      <c:layout>
        <c:manualLayout>
          <c:layoutTarget val="inner"/>
          <c:xMode val="edge"/>
          <c:yMode val="edge"/>
          <c:x val="5.4166666666666703E-2"/>
          <c:y val="8.1250000000000003E-2"/>
          <c:w val="0.89166666666666705"/>
          <c:h val="0.83750000000000002"/>
        </c:manualLayout>
      </c:layout>
      <c:pie3DChart>
        <c:varyColors val="1"/>
        <c:ser>
          <c:idx val="0"/>
          <c:order val="0"/>
          <c:tx>
            <c:strRef>
              <c:f>Sheet1!$B$1</c:f>
              <c:strCache>
                <c:ptCount val="1"/>
                <c:pt idx="0">
                  <c:v>Sales</c:v>
                </c:pt>
              </c:strCache>
            </c:strRef>
          </c:tx>
          <c:explosion val="25"/>
          <c:dPt>
            <c:idx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1-2EFB-4C3A-9E2D-969B1CCB9CC3}"/>
              </c:ext>
            </c:extLst>
          </c:dPt>
          <c:dPt>
            <c:idx val="1"/>
            <c:bubble3D val="0"/>
            <c:spPr>
              <a:solidFill>
                <a:schemeClr val="accent1"/>
              </a:solidFill>
            </c:spPr>
            <c:extLst xmlns:c16r2="http://schemas.microsoft.com/office/drawing/2015/06/chart">
              <c:ext xmlns:c16="http://schemas.microsoft.com/office/drawing/2014/chart" uri="{C3380CC4-5D6E-409C-BE32-E72D297353CC}">
                <c16:uniqueId val="{00000003-2EFB-4C3A-9E2D-969B1CCB9CC3}"/>
              </c:ext>
            </c:extLst>
          </c:dPt>
          <c:dPt>
            <c:idx val="2"/>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5-2EFB-4C3A-9E2D-969B1CCB9CC3}"/>
              </c:ext>
            </c:extLst>
          </c:dPt>
          <c:dPt>
            <c:idx val="3"/>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7-2EFB-4C3A-9E2D-969B1CCB9CC3}"/>
              </c:ext>
            </c:extLst>
          </c:dPt>
          <c:cat>
            <c:strRef>
              <c:f>Sheet1!$A$2:$A$5</c:f>
              <c:strCache>
                <c:ptCount val="4"/>
                <c:pt idx="0">
                  <c:v>IIA</c:v>
                </c:pt>
                <c:pt idx="1">
                  <c:v>Centers</c:v>
                </c:pt>
                <c:pt idx="2">
                  <c:v>Instrumentation</c:v>
                </c:pt>
                <c:pt idx="3">
                  <c:v>Workforce</c:v>
                </c:pt>
              </c:strCache>
            </c:strRef>
          </c:cat>
          <c:val>
            <c:numRef>
              <c:f>Sheet1!$B$2:$B$5</c:f>
              <c:numCache>
                <c:formatCode>0.00</c:formatCode>
                <c:ptCount val="4"/>
                <c:pt idx="0">
                  <c:v>80</c:v>
                </c:pt>
                <c:pt idx="1">
                  <c:v>12</c:v>
                </c:pt>
                <c:pt idx="2">
                  <c:v>4</c:v>
                </c:pt>
                <c:pt idx="3">
                  <c:v>4</c:v>
                </c:pt>
              </c:numCache>
            </c:numRef>
          </c:val>
          <c:extLst xmlns:c16r2="http://schemas.microsoft.com/office/drawing/2015/06/chart">
            <c:ext xmlns:c16="http://schemas.microsoft.com/office/drawing/2014/chart" uri="{C3380CC4-5D6E-409C-BE32-E72D297353CC}">
              <c16:uniqueId val="{00000008-2EFB-4C3A-9E2D-969B1CCB9CC3}"/>
            </c:ext>
          </c:extLst>
        </c:ser>
        <c:dLbls>
          <c:showLegendKey val="0"/>
          <c:showVal val="0"/>
          <c:showCatName val="0"/>
          <c:showSerName val="0"/>
          <c:showPercent val="0"/>
          <c:showBubbleSize val="0"/>
          <c:showLeaderLines val="1"/>
        </c:dLbls>
      </c:pie3DChart>
    </c:plotArea>
    <c:plotVisOnly val="1"/>
    <c:dispBlanksAs val="gap"/>
    <c:showDLblsOverMax val="0"/>
  </c:chart>
  <c:spPr>
    <a:scene3d>
      <a:camera prst="orthographicFront"/>
      <a:lightRig rig="threePt" dir="t"/>
    </a:scene3d>
  </c:spPr>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45"/>
      <c:rotY val="2"/>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Pt>
            <c:idx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1-79BB-448C-86EE-E5C2BF047039}"/>
              </c:ext>
            </c:extLst>
          </c:dPt>
          <c:dPt>
            <c:idx val="1"/>
            <c:bubble3D val="0"/>
            <c:spPr>
              <a:solidFill>
                <a:schemeClr val="accent1"/>
              </a:solidFill>
            </c:spPr>
            <c:extLst xmlns:c16r2="http://schemas.microsoft.com/office/drawing/2015/06/chart">
              <c:ext xmlns:c16="http://schemas.microsoft.com/office/drawing/2014/chart" uri="{C3380CC4-5D6E-409C-BE32-E72D297353CC}">
                <c16:uniqueId val="{00000003-79BB-448C-86EE-E5C2BF047039}"/>
              </c:ext>
            </c:extLst>
          </c:dPt>
          <c:dPt>
            <c:idx val="2"/>
            <c:bubble3D val="0"/>
            <c:spPr>
              <a:solidFill>
                <a:srgbClr val="C0504D">
                  <a:lumMod val="60000"/>
                  <a:lumOff val="40000"/>
                </a:srgbClr>
              </a:solidFill>
            </c:spPr>
            <c:extLst xmlns:c16r2="http://schemas.microsoft.com/office/drawing/2015/06/chart">
              <c:ext xmlns:c16="http://schemas.microsoft.com/office/drawing/2014/chart" uri="{C3380CC4-5D6E-409C-BE32-E72D297353CC}">
                <c16:uniqueId val="{00000005-79BB-448C-86EE-E5C2BF047039}"/>
              </c:ext>
            </c:extLst>
          </c:dPt>
          <c:cat>
            <c:strRef>
              <c:f>Sheet1!$A$2:$A$4</c:f>
              <c:strCache>
                <c:ptCount val="3"/>
                <c:pt idx="0">
                  <c:v>IIA</c:v>
                </c:pt>
                <c:pt idx="1">
                  <c:v>Facilities &amp; Instrumentation</c:v>
                </c:pt>
                <c:pt idx="2">
                  <c:v>Workforce</c:v>
                </c:pt>
              </c:strCache>
            </c:strRef>
          </c:cat>
          <c:val>
            <c:numRef>
              <c:f>Sheet1!$B$2:$B$4</c:f>
              <c:numCache>
                <c:formatCode>0.00</c:formatCode>
                <c:ptCount val="3"/>
                <c:pt idx="0">
                  <c:v>59</c:v>
                </c:pt>
                <c:pt idx="1">
                  <c:v>33</c:v>
                </c:pt>
                <c:pt idx="2">
                  <c:v>8</c:v>
                </c:pt>
              </c:numCache>
            </c:numRef>
          </c:val>
          <c:extLst xmlns:c16r2="http://schemas.microsoft.com/office/drawing/2015/06/chart">
            <c:ext xmlns:c16="http://schemas.microsoft.com/office/drawing/2014/chart" uri="{C3380CC4-5D6E-409C-BE32-E72D297353CC}">
              <c16:uniqueId val="{0000000A-79BB-448C-86EE-E5C2BF047039}"/>
            </c:ext>
          </c:extLst>
        </c:ser>
        <c:dLbls>
          <c:showLegendKey val="0"/>
          <c:showVal val="0"/>
          <c:showCatName val="0"/>
          <c:showSerName val="0"/>
          <c:showPercent val="0"/>
          <c:showBubbleSize val="0"/>
          <c:showLeaderLines val="1"/>
        </c:dLbls>
      </c:pie3DChart>
    </c:plotArea>
    <c:plotVisOnly val="1"/>
    <c:dispBlanksAs val="gap"/>
    <c:showDLblsOverMax val="0"/>
  </c:chart>
  <c:spPr>
    <a:scene3d>
      <a:camera prst="orthographicFront"/>
      <a:lightRig rig="threePt" dir="t"/>
    </a:scene3d>
  </c:spPr>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45"/>
      <c:rotY val="18"/>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Pt>
            <c:idx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1-9BF8-4209-BA49-A26306759573}"/>
              </c:ext>
            </c:extLst>
          </c:dPt>
          <c:dPt>
            <c:idx val="1"/>
            <c:bubble3D val="0"/>
            <c:spPr>
              <a:solidFill>
                <a:schemeClr val="accent1"/>
              </a:solidFill>
            </c:spPr>
            <c:extLst xmlns:c16r2="http://schemas.microsoft.com/office/drawing/2015/06/chart">
              <c:ext xmlns:c16="http://schemas.microsoft.com/office/drawing/2014/chart" uri="{C3380CC4-5D6E-409C-BE32-E72D297353CC}">
                <c16:uniqueId val="{00000003-9BF8-4209-BA49-A26306759573}"/>
              </c:ext>
            </c:extLst>
          </c:dPt>
          <c:dPt>
            <c:idx val="2"/>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5-9BF8-4209-BA49-A26306759573}"/>
              </c:ext>
            </c:extLst>
          </c:dPt>
          <c:dPt>
            <c:idx val="3"/>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7-9BF8-4209-BA49-A26306759573}"/>
              </c:ext>
            </c:extLst>
          </c:dPt>
          <c:cat>
            <c:strRef>
              <c:f>Sheet1!$A$2:$A$5</c:f>
              <c:strCache>
                <c:ptCount val="4"/>
                <c:pt idx="0">
                  <c:v>IIA</c:v>
                </c:pt>
                <c:pt idx="1">
                  <c:v>Facilities &amp; Instr</c:v>
                </c:pt>
                <c:pt idx="2">
                  <c:v>Centers</c:v>
                </c:pt>
                <c:pt idx="3">
                  <c:v>Workforce</c:v>
                </c:pt>
              </c:strCache>
            </c:strRef>
          </c:cat>
          <c:val>
            <c:numRef>
              <c:f>Sheet1!$B$2:$B$5</c:f>
              <c:numCache>
                <c:formatCode>0.00</c:formatCode>
                <c:ptCount val="4"/>
                <c:pt idx="0">
                  <c:v>56</c:v>
                </c:pt>
                <c:pt idx="1">
                  <c:v>21</c:v>
                </c:pt>
                <c:pt idx="2">
                  <c:v>20</c:v>
                </c:pt>
                <c:pt idx="3">
                  <c:v>3</c:v>
                </c:pt>
              </c:numCache>
            </c:numRef>
          </c:val>
          <c:extLst xmlns:c16r2="http://schemas.microsoft.com/office/drawing/2015/06/chart">
            <c:ext xmlns:c16="http://schemas.microsoft.com/office/drawing/2014/chart" uri="{C3380CC4-5D6E-409C-BE32-E72D297353CC}">
              <c16:uniqueId val="{0000000A-9BF8-4209-BA49-A26306759573}"/>
            </c:ext>
          </c:extLst>
        </c:ser>
        <c:dLbls>
          <c:showLegendKey val="0"/>
          <c:showVal val="0"/>
          <c:showCatName val="0"/>
          <c:showSerName val="0"/>
          <c:showPercent val="0"/>
          <c:showBubbleSize val="0"/>
          <c:showLeaderLines val="1"/>
        </c:dLbls>
      </c:pie3DChart>
    </c:plotArea>
    <c:plotVisOnly val="1"/>
    <c:dispBlanksAs val="gap"/>
    <c:showDLblsOverMax val="0"/>
  </c:chart>
  <c:spPr>
    <a:scene3d>
      <a:camera prst="orthographicFront"/>
      <a:lightRig rig="threePt" dir="t"/>
    </a:scene3d>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45"/>
      <c:rotY val="18"/>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Pt>
            <c:idx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1-EEC1-418E-BB17-F502922C601C}"/>
              </c:ext>
            </c:extLst>
          </c:dPt>
          <c:dPt>
            <c:idx val="1"/>
            <c:bubble3D val="0"/>
            <c:spPr>
              <a:solidFill>
                <a:schemeClr val="accent1"/>
              </a:solidFill>
            </c:spPr>
            <c:extLst xmlns:c16r2="http://schemas.microsoft.com/office/drawing/2015/06/chart">
              <c:ext xmlns:c16="http://schemas.microsoft.com/office/drawing/2014/chart" uri="{C3380CC4-5D6E-409C-BE32-E72D297353CC}">
                <c16:uniqueId val="{00000003-EEC1-418E-BB17-F502922C601C}"/>
              </c:ext>
            </c:extLst>
          </c:dPt>
          <c:dPt>
            <c:idx val="2"/>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5-EEC1-418E-BB17-F502922C601C}"/>
              </c:ext>
            </c:extLst>
          </c:dPt>
          <c:dPt>
            <c:idx val="3"/>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7-EEC1-418E-BB17-F502922C601C}"/>
              </c:ext>
            </c:extLst>
          </c:dPt>
          <c:dPt>
            <c:idx val="4"/>
            <c:bubble3D val="0"/>
            <c:spPr>
              <a:solidFill>
                <a:schemeClr val="accent1"/>
              </a:solidFill>
            </c:spPr>
            <c:extLst xmlns:c16r2="http://schemas.microsoft.com/office/drawing/2015/06/chart">
              <c:ext xmlns:c16="http://schemas.microsoft.com/office/drawing/2014/chart" uri="{C3380CC4-5D6E-409C-BE32-E72D297353CC}">
                <c16:uniqueId val="{00000009-EEC1-418E-BB17-F502922C601C}"/>
              </c:ext>
            </c:extLst>
          </c:dPt>
          <c:dPt>
            <c:idx val="5"/>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B-2D20-49F3-A5ED-C43E120CBD40}"/>
              </c:ext>
            </c:extLst>
          </c:dPt>
          <c:cat>
            <c:strRef>
              <c:f>Sheet1!$A$2:$A$7</c:f>
              <c:strCache>
                <c:ptCount val="6"/>
                <c:pt idx="0">
                  <c:v>IIA</c:v>
                </c:pt>
                <c:pt idx="1">
                  <c:v>Facilities</c:v>
                </c:pt>
                <c:pt idx="2">
                  <c:v>Workforce</c:v>
                </c:pt>
                <c:pt idx="3">
                  <c:v>Mid-Scale</c:v>
                </c:pt>
                <c:pt idx="4">
                  <c:v>Instrumentation</c:v>
                </c:pt>
                <c:pt idx="5">
                  <c:v>Special Projects</c:v>
                </c:pt>
              </c:strCache>
            </c:strRef>
          </c:cat>
          <c:val>
            <c:numRef>
              <c:f>Sheet1!$B$2:$B$7</c:f>
              <c:numCache>
                <c:formatCode>0.00</c:formatCode>
                <c:ptCount val="6"/>
                <c:pt idx="0">
                  <c:v>20</c:v>
                </c:pt>
                <c:pt idx="1">
                  <c:v>70</c:v>
                </c:pt>
                <c:pt idx="2">
                  <c:v>4</c:v>
                </c:pt>
                <c:pt idx="3">
                  <c:v>2.7</c:v>
                </c:pt>
                <c:pt idx="4">
                  <c:v>1.3</c:v>
                </c:pt>
                <c:pt idx="5">
                  <c:v>2</c:v>
                </c:pt>
              </c:numCache>
            </c:numRef>
          </c:val>
          <c:extLst xmlns:c16r2="http://schemas.microsoft.com/office/drawing/2015/06/chart">
            <c:ext xmlns:c16="http://schemas.microsoft.com/office/drawing/2014/chart" uri="{C3380CC4-5D6E-409C-BE32-E72D297353CC}">
              <c16:uniqueId val="{0000000A-EEC1-418E-BB17-F502922C601C}"/>
            </c:ext>
          </c:extLst>
        </c:ser>
        <c:dLbls>
          <c:showLegendKey val="0"/>
          <c:showVal val="0"/>
          <c:showCatName val="0"/>
          <c:showSerName val="0"/>
          <c:showPercent val="0"/>
          <c:showBubbleSize val="0"/>
          <c:showLeaderLines val="1"/>
        </c:dLbls>
      </c:pie3DChart>
    </c:plotArea>
    <c:plotVisOnly val="1"/>
    <c:dispBlanksAs val="gap"/>
    <c:showDLblsOverMax val="0"/>
  </c:chart>
  <c:spPr>
    <a:scene3d>
      <a:camera prst="orthographicFront"/>
      <a:lightRig rig="threePt" dir="t"/>
    </a:scene3d>
  </c:spPr>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EPP Budget ($M)</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1"/>
        <c:ser>
          <c:idx val="1"/>
          <c:order val="0"/>
          <c:tx>
            <c:v>EPP Budget</c:v>
          </c:tx>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E54B-4204-B298-D29B4167A333}"/>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E54B-4204-B298-D29B4167A333}"/>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E54B-4204-B298-D29B4167A333}"/>
              </c:ext>
            </c:extLst>
          </c:dPt>
          <c:dPt>
            <c:idx val="3"/>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7-E54B-4204-B298-D29B4167A333}"/>
              </c:ext>
            </c:extLst>
          </c:dPt>
          <c:dPt>
            <c:idx val="4"/>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9-E54B-4204-B298-D29B4167A333}"/>
              </c:ext>
            </c:extLst>
          </c:dPt>
          <c:dPt>
            <c:idx val="5"/>
            <c:invertIfNegative val="0"/>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B-E54B-4204-B298-D29B4167A333}"/>
              </c:ext>
            </c:extLst>
          </c:dPt>
          <c:dPt>
            <c:idx val="6"/>
            <c:invertIfNegative val="0"/>
            <c:bubble3D val="0"/>
            <c:spPr>
              <a:solidFill>
                <a:schemeClr val="accent1">
                  <a:lumMod val="60000"/>
                </a:schemeClr>
              </a:solidFill>
              <a:ln>
                <a:noFill/>
              </a:ln>
              <a:effectLst/>
            </c:spPr>
            <c:extLst xmlns:c16r2="http://schemas.microsoft.com/office/drawing/2015/06/chart">
              <c:ext xmlns:c16="http://schemas.microsoft.com/office/drawing/2014/chart" uri="{C3380CC4-5D6E-409C-BE32-E72D297353CC}">
                <c16:uniqueId val="{0000000D-E54B-4204-B298-D29B4167A333}"/>
              </c:ext>
            </c:extLst>
          </c:dPt>
          <c:dPt>
            <c:idx val="7"/>
            <c:invertIfNegative val="0"/>
            <c:bubble3D val="0"/>
            <c:spPr>
              <a:solidFill>
                <a:schemeClr val="accent2">
                  <a:lumMod val="60000"/>
                </a:schemeClr>
              </a:solidFill>
              <a:ln>
                <a:noFill/>
              </a:ln>
              <a:effectLst/>
            </c:spPr>
            <c:extLst xmlns:c16r2="http://schemas.microsoft.com/office/drawing/2015/06/chart">
              <c:ext xmlns:c16="http://schemas.microsoft.com/office/drawing/2014/chart" uri="{C3380CC4-5D6E-409C-BE32-E72D297353CC}">
                <c16:uniqueId val="{0000000F-E54B-4204-B298-D29B4167A333}"/>
              </c:ext>
            </c:extLst>
          </c:dPt>
          <c:dPt>
            <c:idx val="8"/>
            <c:invertIfNegative val="0"/>
            <c:bubble3D val="0"/>
            <c:spPr>
              <a:solidFill>
                <a:schemeClr val="accent3">
                  <a:lumMod val="60000"/>
                </a:schemeClr>
              </a:solidFill>
              <a:ln>
                <a:noFill/>
              </a:ln>
              <a:effectLst/>
            </c:spPr>
            <c:extLst xmlns:c16r2="http://schemas.microsoft.com/office/drawing/2015/06/chart">
              <c:ext xmlns:c16="http://schemas.microsoft.com/office/drawing/2014/chart" uri="{C3380CC4-5D6E-409C-BE32-E72D297353CC}">
                <c16:uniqueId val="{00000011-E54B-4204-B298-D29B4167A333}"/>
              </c:ext>
            </c:extLst>
          </c:dPt>
          <c:dPt>
            <c:idx val="9"/>
            <c:invertIfNegative val="0"/>
            <c:bubble3D val="0"/>
            <c:spPr>
              <a:solidFill>
                <a:schemeClr val="accent4">
                  <a:lumMod val="60000"/>
                </a:schemeClr>
              </a:solidFill>
              <a:ln>
                <a:noFill/>
              </a:ln>
              <a:effectLst/>
            </c:spPr>
            <c:extLst xmlns:c16r2="http://schemas.microsoft.com/office/drawing/2015/06/chart">
              <c:ext xmlns:c16="http://schemas.microsoft.com/office/drawing/2014/chart" uri="{C3380CC4-5D6E-409C-BE32-E72D297353CC}">
                <c16:uniqueId val="{00000013-E54B-4204-B298-D29B4167A333}"/>
              </c:ext>
            </c:extLst>
          </c:dPt>
          <c:dPt>
            <c:idx val="10"/>
            <c:invertIfNegative val="0"/>
            <c:bubble3D val="0"/>
            <c:spPr>
              <a:solidFill>
                <a:schemeClr val="accent5">
                  <a:lumMod val="60000"/>
                </a:schemeClr>
              </a:solidFill>
              <a:ln>
                <a:noFill/>
              </a:ln>
              <a:effectLst/>
            </c:spPr>
            <c:extLst xmlns:c16r2="http://schemas.microsoft.com/office/drawing/2015/06/chart">
              <c:ext xmlns:c16="http://schemas.microsoft.com/office/drawing/2014/chart" uri="{C3380CC4-5D6E-409C-BE32-E72D297353CC}">
                <c16:uniqueId val="{00000015-E54B-4204-B298-D29B4167A333}"/>
              </c:ext>
            </c:extLst>
          </c:dPt>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Sheet1!$B$2:$B$12</c:f>
              <c:numCache>
                <c:formatCode>"$"#,##0</c:formatCode>
                <c:ptCount val="11"/>
                <c:pt idx="0">
                  <c:v>21065701</c:v>
                </c:pt>
                <c:pt idx="1">
                  <c:v>21207743</c:v>
                </c:pt>
                <c:pt idx="2">
                  <c:v>32783687</c:v>
                </c:pt>
                <c:pt idx="3">
                  <c:v>25791871</c:v>
                </c:pt>
                <c:pt idx="4">
                  <c:v>25032323</c:v>
                </c:pt>
                <c:pt idx="5">
                  <c:v>24760824</c:v>
                </c:pt>
                <c:pt idx="6">
                  <c:v>21753525</c:v>
                </c:pt>
                <c:pt idx="7">
                  <c:v>18681309</c:v>
                </c:pt>
                <c:pt idx="8">
                  <c:v>19912630</c:v>
                </c:pt>
                <c:pt idx="9">
                  <c:v>19179499</c:v>
                </c:pt>
                <c:pt idx="10">
                  <c:v>18972899</c:v>
                </c:pt>
              </c:numCache>
            </c:numRef>
          </c:val>
          <c:extLst xmlns:c16r2="http://schemas.microsoft.com/office/drawing/2015/06/chart">
            <c:ext xmlns:c16="http://schemas.microsoft.com/office/drawing/2014/chart" uri="{C3380CC4-5D6E-409C-BE32-E72D297353CC}">
              <c16:uniqueId val="{00000016-E54B-4204-B298-D29B4167A333}"/>
            </c:ext>
          </c:extLst>
        </c:ser>
        <c:dLbls>
          <c:showLegendKey val="0"/>
          <c:showVal val="0"/>
          <c:showCatName val="0"/>
          <c:showSerName val="0"/>
          <c:showPercent val="0"/>
          <c:showBubbleSize val="0"/>
        </c:dLbls>
        <c:gapWidth val="32"/>
        <c:overlap val="-27"/>
        <c:axId val="101108856"/>
        <c:axId val="101656232"/>
      </c:barChart>
      <c:catAx>
        <c:axId val="101108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1656232"/>
        <c:crosses val="autoZero"/>
        <c:auto val="1"/>
        <c:lblAlgn val="ctr"/>
        <c:lblOffset val="100"/>
        <c:noMultiLvlLbl val="0"/>
      </c:catAx>
      <c:valAx>
        <c:axId val="101656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1108856"/>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0.575</cdr:x>
      <cdr:y>0</cdr:y>
    </cdr:from>
    <cdr:to>
      <cdr:x>0.84122</cdr:x>
      <cdr:y>0.15147</cdr:y>
    </cdr:to>
    <cdr:sp macro="" textlink="">
      <cdr:nvSpPr>
        <cdr:cNvPr id="2" name="TextBox 1"/>
        <cdr:cNvSpPr txBox="1"/>
      </cdr:nvSpPr>
      <cdr:spPr>
        <a:xfrm xmlns:a="http://schemas.openxmlformats.org/drawingml/2006/main">
          <a:off x="1752600" y="-76200"/>
          <a:ext cx="811441"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en-US" sz="1400" b="1" dirty="0">
              <a:solidFill>
                <a:schemeClr val="accent2"/>
              </a:solidFill>
            </a:rPr>
            <a:t>Special</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1C48165-499F-40BC-B051-A60D4E164FC0}" type="datetimeFigureOut">
              <a:rPr lang="en-US" smtClean="0"/>
              <a:t>11/30/2017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DB8F489-F15C-44B2-B5C7-193193382AF3}" type="slidenum">
              <a:rPr lang="en-US" smtClean="0"/>
              <a:t>‹#›</a:t>
            </a:fld>
            <a:endParaRPr lang="en-US"/>
          </a:p>
        </p:txBody>
      </p:sp>
    </p:spTree>
    <p:extLst>
      <p:ext uri="{BB962C8B-B14F-4D97-AF65-F5344CB8AC3E}">
        <p14:creationId xmlns:p14="http://schemas.microsoft.com/office/powerpoint/2010/main" val="3786842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138BE47-00A2-44B4-A075-6C16550ACDA1}" type="datetimeFigureOut">
              <a:rPr lang="en-US" smtClean="0"/>
              <a:t>11/30/2017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49A5E09-96F6-40F2-88B7-B04D6111CE3A}" type="slidenum">
              <a:rPr lang="en-US" smtClean="0"/>
              <a:t>‹#›</a:t>
            </a:fld>
            <a:endParaRPr lang="en-US"/>
          </a:p>
        </p:txBody>
      </p:sp>
    </p:spTree>
    <p:extLst>
      <p:ext uri="{BB962C8B-B14F-4D97-AF65-F5344CB8AC3E}">
        <p14:creationId xmlns:p14="http://schemas.microsoft.com/office/powerpoint/2010/main" val="258555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9A5E09-96F6-40F2-88B7-B04D6111CE3A}" type="slidenum">
              <a:rPr lang="en-US" smtClean="0"/>
              <a:t>1</a:t>
            </a:fld>
            <a:endParaRPr lang="en-US"/>
          </a:p>
        </p:txBody>
      </p:sp>
    </p:spTree>
    <p:extLst>
      <p:ext uri="{BB962C8B-B14F-4D97-AF65-F5344CB8AC3E}">
        <p14:creationId xmlns:p14="http://schemas.microsoft.com/office/powerpoint/2010/main" val="876914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9613"/>
            <a:ext cx="4727575" cy="35448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18F6A3-7F20-AA4F-90AD-E04AA9155DD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175484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669E0D-AD71-4D1B-9FD2-7A4007D09507}" type="slidenum">
              <a:rPr lang="en-US" smtClean="0"/>
              <a:t>17</a:t>
            </a:fld>
            <a:endParaRPr lang="en-US"/>
          </a:p>
        </p:txBody>
      </p:sp>
    </p:spTree>
    <p:extLst>
      <p:ext uri="{BB962C8B-B14F-4D97-AF65-F5344CB8AC3E}">
        <p14:creationId xmlns:p14="http://schemas.microsoft.com/office/powerpoint/2010/main" val="4245313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9A5E09-96F6-40F2-88B7-B04D6111CE3A}" type="slidenum">
              <a:rPr lang="en-US" smtClean="0"/>
              <a:t>22</a:t>
            </a:fld>
            <a:endParaRPr lang="en-US"/>
          </a:p>
        </p:txBody>
      </p:sp>
    </p:spTree>
    <p:extLst>
      <p:ext uri="{BB962C8B-B14F-4D97-AF65-F5344CB8AC3E}">
        <p14:creationId xmlns:p14="http://schemas.microsoft.com/office/powerpoint/2010/main" val="3246661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03B6EC-B06C-4D4F-A49D-D07C6730D09F}" type="slidenum">
              <a:rPr lang="en-US" smtClean="0"/>
              <a:t>24</a:t>
            </a:fld>
            <a:endParaRPr lang="en-US"/>
          </a:p>
        </p:txBody>
      </p:sp>
    </p:spTree>
    <p:extLst>
      <p:ext uri="{BB962C8B-B14F-4D97-AF65-F5344CB8AC3E}">
        <p14:creationId xmlns:p14="http://schemas.microsoft.com/office/powerpoint/2010/main" val="3982687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C1C9C-4C3E-46DE-B938-9C7061AD7349}" type="slidenum">
              <a:rPr lang="en-US" smtClean="0"/>
              <a:t>32</a:t>
            </a:fld>
            <a:endParaRPr lang="en-US"/>
          </a:p>
        </p:txBody>
      </p:sp>
    </p:spTree>
    <p:extLst>
      <p:ext uri="{BB962C8B-B14F-4D97-AF65-F5344CB8AC3E}">
        <p14:creationId xmlns:p14="http://schemas.microsoft.com/office/powerpoint/2010/main" val="2774850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C1C9C-4C3E-46DE-B938-9C7061AD7349}" type="slidenum">
              <a:rPr lang="en-US" smtClean="0"/>
              <a:t>2</a:t>
            </a:fld>
            <a:endParaRPr lang="en-US"/>
          </a:p>
        </p:txBody>
      </p:sp>
    </p:spTree>
    <p:extLst>
      <p:ext uri="{BB962C8B-B14F-4D97-AF65-F5344CB8AC3E}">
        <p14:creationId xmlns:p14="http://schemas.microsoft.com/office/powerpoint/2010/main" val="170360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1C7DB0-8263-4B9E-BA72-097560DB0A1C}" type="slidenum">
              <a:rPr lang="en-US" smtClean="0"/>
              <a:pPr/>
              <a:t>5</a:t>
            </a:fld>
            <a:endParaRPr lang="en-US"/>
          </a:p>
        </p:txBody>
      </p:sp>
    </p:spTree>
    <p:extLst>
      <p:ext uri="{BB962C8B-B14F-4D97-AF65-F5344CB8AC3E}">
        <p14:creationId xmlns:p14="http://schemas.microsoft.com/office/powerpoint/2010/main" val="75743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13E214-E91D-4B08-8D0D-4898AB4D8C2F}" type="slidenum">
              <a:rPr lang="en-US" smtClean="0"/>
              <a:pPr/>
              <a:t>6</a:t>
            </a:fld>
            <a:endParaRPr lang="en-US" dirty="0"/>
          </a:p>
        </p:txBody>
      </p:sp>
    </p:spTree>
    <p:extLst>
      <p:ext uri="{BB962C8B-B14F-4D97-AF65-F5344CB8AC3E}">
        <p14:creationId xmlns:p14="http://schemas.microsoft.com/office/powerpoint/2010/main" val="81716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13E214-E91D-4B08-8D0D-4898AB4D8C2F}" type="slidenum">
              <a:rPr lang="en-US" smtClean="0"/>
              <a:pPr/>
              <a:t>7</a:t>
            </a:fld>
            <a:endParaRPr lang="en-US" dirty="0"/>
          </a:p>
        </p:txBody>
      </p:sp>
    </p:spTree>
    <p:extLst>
      <p:ext uri="{BB962C8B-B14F-4D97-AF65-F5344CB8AC3E}">
        <p14:creationId xmlns:p14="http://schemas.microsoft.com/office/powerpoint/2010/main" val="791237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13E214-E91D-4B08-8D0D-4898AB4D8C2F}" type="slidenum">
              <a:rPr lang="en-US" smtClean="0"/>
              <a:pPr/>
              <a:t>8</a:t>
            </a:fld>
            <a:endParaRPr lang="en-US" dirty="0"/>
          </a:p>
        </p:txBody>
      </p:sp>
    </p:spTree>
    <p:extLst>
      <p:ext uri="{BB962C8B-B14F-4D97-AF65-F5344CB8AC3E}">
        <p14:creationId xmlns:p14="http://schemas.microsoft.com/office/powerpoint/2010/main" val="1768933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669E0D-AD71-4D1B-9FD2-7A4007D09507}" type="slidenum">
              <a:rPr lang="en-US" smtClean="0"/>
              <a:t>12</a:t>
            </a:fld>
            <a:endParaRPr lang="en-US"/>
          </a:p>
        </p:txBody>
      </p:sp>
    </p:spTree>
    <p:extLst>
      <p:ext uri="{BB962C8B-B14F-4D97-AF65-F5344CB8AC3E}">
        <p14:creationId xmlns:p14="http://schemas.microsoft.com/office/powerpoint/2010/main" val="393063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669E0D-AD71-4D1B-9FD2-7A4007D09507}" type="slidenum">
              <a:rPr lang="en-US" smtClean="0"/>
              <a:t>14</a:t>
            </a:fld>
            <a:endParaRPr lang="en-US"/>
          </a:p>
        </p:txBody>
      </p:sp>
    </p:spTree>
    <p:extLst>
      <p:ext uri="{BB962C8B-B14F-4D97-AF65-F5344CB8AC3E}">
        <p14:creationId xmlns:p14="http://schemas.microsoft.com/office/powerpoint/2010/main" val="4203477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9613"/>
            <a:ext cx="4727575" cy="35448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8F6A3-7F20-AA4F-90AD-E04AA9155DDB}" type="slidenum">
              <a:rPr lang="en-US" smtClean="0"/>
              <a:pPr/>
              <a:t>15</a:t>
            </a:fld>
            <a:endParaRPr lang="en-US"/>
          </a:p>
        </p:txBody>
      </p:sp>
    </p:spTree>
    <p:extLst>
      <p:ext uri="{BB962C8B-B14F-4D97-AF65-F5344CB8AC3E}">
        <p14:creationId xmlns:p14="http://schemas.microsoft.com/office/powerpoint/2010/main" val="2531541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96BCD4-1671-44EA-8412-D90F6FD79016}"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622A9-2D3E-46B4-844C-D8A7BE25E634}" type="slidenum">
              <a:rPr lang="en-US" smtClean="0"/>
              <a:t>‹#›</a:t>
            </a:fld>
            <a:endParaRPr lang="en-US"/>
          </a:p>
        </p:txBody>
      </p:sp>
    </p:spTree>
    <p:extLst>
      <p:ext uri="{BB962C8B-B14F-4D97-AF65-F5344CB8AC3E}">
        <p14:creationId xmlns:p14="http://schemas.microsoft.com/office/powerpoint/2010/main" val="286648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F3F776-4DC6-4468-9A3C-29D74F2B57CF}"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622A9-2D3E-46B4-844C-D8A7BE25E634}" type="slidenum">
              <a:rPr lang="en-US" smtClean="0"/>
              <a:t>‹#›</a:t>
            </a:fld>
            <a:endParaRPr lang="en-US"/>
          </a:p>
        </p:txBody>
      </p:sp>
    </p:spTree>
    <p:extLst>
      <p:ext uri="{BB962C8B-B14F-4D97-AF65-F5344CB8AC3E}">
        <p14:creationId xmlns:p14="http://schemas.microsoft.com/office/powerpoint/2010/main" val="2801405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954C6-D8D1-4F7A-861C-F70D64547FBD}"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622A9-2D3E-46B4-844C-D8A7BE25E634}" type="slidenum">
              <a:rPr lang="en-US" smtClean="0"/>
              <a:t>‹#›</a:t>
            </a:fld>
            <a:endParaRPr lang="en-US"/>
          </a:p>
        </p:txBody>
      </p:sp>
    </p:spTree>
    <p:extLst>
      <p:ext uri="{BB962C8B-B14F-4D97-AF65-F5344CB8AC3E}">
        <p14:creationId xmlns:p14="http://schemas.microsoft.com/office/powerpoint/2010/main" val="357272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876B2-AD82-4E7F-9D19-B12CE3C0A186}"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622A9-2D3E-46B4-844C-D8A7BE25E634}" type="slidenum">
              <a:rPr lang="en-US" smtClean="0"/>
              <a:t>‹#›</a:t>
            </a:fld>
            <a:endParaRPr lang="en-US"/>
          </a:p>
        </p:txBody>
      </p:sp>
    </p:spTree>
    <p:extLst>
      <p:ext uri="{BB962C8B-B14F-4D97-AF65-F5344CB8AC3E}">
        <p14:creationId xmlns:p14="http://schemas.microsoft.com/office/powerpoint/2010/main" val="4104593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DA1BCD-6DF6-4CEF-A1D0-C50D83362D07}" type="datetime1">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622A9-2D3E-46B4-844C-D8A7BE25E634}" type="slidenum">
              <a:rPr lang="en-US" smtClean="0"/>
              <a:t>‹#›</a:t>
            </a:fld>
            <a:endParaRPr lang="en-US"/>
          </a:p>
        </p:txBody>
      </p:sp>
    </p:spTree>
    <p:extLst>
      <p:ext uri="{BB962C8B-B14F-4D97-AF65-F5344CB8AC3E}">
        <p14:creationId xmlns:p14="http://schemas.microsoft.com/office/powerpoint/2010/main" val="269004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AE494E-D2A7-4E21-A8DE-3156B435481B}" type="datetime1">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622A9-2D3E-46B4-844C-D8A7BE25E634}" type="slidenum">
              <a:rPr lang="en-US" smtClean="0"/>
              <a:t>‹#›</a:t>
            </a:fld>
            <a:endParaRPr lang="en-US"/>
          </a:p>
        </p:txBody>
      </p:sp>
    </p:spTree>
    <p:extLst>
      <p:ext uri="{BB962C8B-B14F-4D97-AF65-F5344CB8AC3E}">
        <p14:creationId xmlns:p14="http://schemas.microsoft.com/office/powerpoint/2010/main" val="3337815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A1CC13-0F71-42BE-96E6-51AFDB3D1278}" type="datetime1">
              <a:rPr lang="en-US" smtClean="0"/>
              <a:t>11/30/2017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F622A9-2D3E-46B4-844C-D8A7BE25E634}" type="slidenum">
              <a:rPr lang="en-US" smtClean="0"/>
              <a:t>‹#›</a:t>
            </a:fld>
            <a:endParaRPr lang="en-US"/>
          </a:p>
        </p:txBody>
      </p:sp>
    </p:spTree>
    <p:extLst>
      <p:ext uri="{BB962C8B-B14F-4D97-AF65-F5344CB8AC3E}">
        <p14:creationId xmlns:p14="http://schemas.microsoft.com/office/powerpoint/2010/main" val="367875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E0CA9C-6B6C-484F-98A6-61D1877882EB}" type="datetime1">
              <a:rPr lang="en-US" smtClean="0"/>
              <a:t>11/30/2017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F622A9-2D3E-46B4-844C-D8A7BE25E634}" type="slidenum">
              <a:rPr lang="en-US" smtClean="0"/>
              <a:t>‹#›</a:t>
            </a:fld>
            <a:endParaRPr lang="en-US"/>
          </a:p>
        </p:txBody>
      </p:sp>
    </p:spTree>
    <p:extLst>
      <p:ext uri="{BB962C8B-B14F-4D97-AF65-F5344CB8AC3E}">
        <p14:creationId xmlns:p14="http://schemas.microsoft.com/office/powerpoint/2010/main" val="40258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358EAA-54A7-4E9E-830A-B817DDC1EC39}" type="datetime1">
              <a:rPr lang="en-US" smtClean="0"/>
              <a:t>11/30/2017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F622A9-2D3E-46B4-844C-D8A7BE25E634}" type="slidenum">
              <a:rPr lang="en-US" smtClean="0"/>
              <a:t>‹#›</a:t>
            </a:fld>
            <a:endParaRPr lang="en-US"/>
          </a:p>
        </p:txBody>
      </p:sp>
    </p:spTree>
    <p:extLst>
      <p:ext uri="{BB962C8B-B14F-4D97-AF65-F5344CB8AC3E}">
        <p14:creationId xmlns:p14="http://schemas.microsoft.com/office/powerpoint/2010/main" val="298182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50D8C0-DB42-4BAC-84A8-B4FC29600A3F}" type="datetime1">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622A9-2D3E-46B4-844C-D8A7BE25E634}" type="slidenum">
              <a:rPr lang="en-US" smtClean="0"/>
              <a:t>‹#›</a:t>
            </a:fld>
            <a:endParaRPr lang="en-US"/>
          </a:p>
        </p:txBody>
      </p:sp>
    </p:spTree>
    <p:extLst>
      <p:ext uri="{BB962C8B-B14F-4D97-AF65-F5344CB8AC3E}">
        <p14:creationId xmlns:p14="http://schemas.microsoft.com/office/powerpoint/2010/main" val="1820680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1EC80E-D9D3-41A7-810F-0E196BB05CF6}" type="datetime1">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622A9-2D3E-46B4-844C-D8A7BE25E634}" type="slidenum">
              <a:rPr lang="en-US" smtClean="0"/>
              <a:t>‹#›</a:t>
            </a:fld>
            <a:endParaRPr lang="en-US"/>
          </a:p>
        </p:txBody>
      </p:sp>
    </p:spTree>
    <p:extLst>
      <p:ext uri="{BB962C8B-B14F-4D97-AF65-F5344CB8AC3E}">
        <p14:creationId xmlns:p14="http://schemas.microsoft.com/office/powerpoint/2010/main" val="3697648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9073C-44F5-441A-8DE6-2EC20C5594DF}" type="datetime1">
              <a:rPr lang="en-US" smtClean="0"/>
              <a:t>11/30/2017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622A9-2D3E-46B4-844C-D8A7BE25E634}" type="slidenum">
              <a:rPr lang="en-US" smtClean="0"/>
              <a:t>‹#›</a:t>
            </a:fld>
            <a:endParaRPr lang="en-US"/>
          </a:p>
        </p:txBody>
      </p:sp>
    </p:spTree>
    <p:extLst>
      <p:ext uri="{BB962C8B-B14F-4D97-AF65-F5344CB8AC3E}">
        <p14:creationId xmlns:p14="http://schemas.microsoft.com/office/powerpoint/2010/main" val="1020874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7.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8.tiff"/><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2i2-hep.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9184" y="732154"/>
            <a:ext cx="5398016" cy="646331"/>
          </a:xfrm>
          <a:prstGeom prst="rect">
            <a:avLst/>
          </a:prstGeom>
          <a:noFill/>
        </p:spPr>
        <p:txBody>
          <a:bodyPr wrap="none" rtlCol="0">
            <a:spAutoFit/>
          </a:bodyPr>
          <a:lstStyle/>
          <a:p>
            <a:r>
              <a:rPr lang="en-US" sz="3600" b="1" dirty="0">
                <a:solidFill>
                  <a:srgbClr val="0070C0"/>
                </a:solidFill>
              </a:rPr>
              <a:t>News from NSF MPS &amp; PHY</a:t>
            </a:r>
          </a:p>
        </p:txBody>
      </p:sp>
      <p:sp>
        <p:nvSpPr>
          <p:cNvPr id="5" name="TextBox 4"/>
          <p:cNvSpPr txBox="1"/>
          <p:nvPr/>
        </p:nvSpPr>
        <p:spPr>
          <a:xfrm>
            <a:off x="3886200" y="2134298"/>
            <a:ext cx="2158476" cy="461665"/>
          </a:xfrm>
          <a:prstGeom prst="rect">
            <a:avLst/>
          </a:prstGeom>
          <a:noFill/>
        </p:spPr>
        <p:txBody>
          <a:bodyPr wrap="none" rtlCol="0">
            <a:spAutoFit/>
          </a:bodyPr>
          <a:lstStyle/>
          <a:p>
            <a:r>
              <a:rPr lang="en-US" sz="2400" dirty="0"/>
              <a:t>Denise Caldwell</a:t>
            </a:r>
          </a:p>
        </p:txBody>
      </p:sp>
      <p:sp>
        <p:nvSpPr>
          <p:cNvPr id="6" name="TextBox 5"/>
          <p:cNvSpPr txBox="1"/>
          <p:nvPr/>
        </p:nvSpPr>
        <p:spPr>
          <a:xfrm>
            <a:off x="3810018" y="2982445"/>
            <a:ext cx="2524474" cy="830997"/>
          </a:xfrm>
          <a:prstGeom prst="rect">
            <a:avLst/>
          </a:prstGeom>
          <a:noFill/>
        </p:spPr>
        <p:txBody>
          <a:bodyPr wrap="none" rtlCol="0">
            <a:spAutoFit/>
          </a:bodyPr>
          <a:lstStyle/>
          <a:p>
            <a:r>
              <a:rPr lang="en-US" sz="2400" dirty="0"/>
              <a:t> Division Director</a:t>
            </a:r>
          </a:p>
          <a:p>
            <a:r>
              <a:rPr lang="en-US" sz="2400" dirty="0"/>
              <a:t>Division of Physics</a:t>
            </a:r>
          </a:p>
        </p:txBody>
      </p:sp>
      <p:pic>
        <p:nvPicPr>
          <p:cNvPr id="7" name="Picture 2" descr="P:\Div_Resources\NSF Logos\ns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18790"/>
            <a:ext cx="1581150" cy="1590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4266" y="6217850"/>
            <a:ext cx="1637884" cy="276999"/>
          </a:xfrm>
          <a:prstGeom prst="rect">
            <a:avLst/>
          </a:prstGeom>
          <a:noFill/>
        </p:spPr>
        <p:txBody>
          <a:bodyPr wrap="none" rtlCol="0">
            <a:spAutoFit/>
          </a:bodyPr>
          <a:lstStyle/>
          <a:p>
            <a:r>
              <a:rPr lang="en-US" sz="1200" dirty="0"/>
              <a:t>HEPAP November 2017</a:t>
            </a:r>
          </a:p>
        </p:txBody>
      </p:sp>
      <p:sp>
        <p:nvSpPr>
          <p:cNvPr id="3" name="Slide Number Placeholder 2"/>
          <p:cNvSpPr>
            <a:spLocks noGrp="1"/>
          </p:cNvSpPr>
          <p:nvPr>
            <p:ph type="sldNum" sz="quarter" idx="12"/>
          </p:nvPr>
        </p:nvSpPr>
        <p:spPr/>
        <p:txBody>
          <a:bodyPr/>
          <a:lstStyle/>
          <a:p>
            <a:fld id="{0EF622A9-2D3E-46B4-844C-D8A7BE25E634}" type="slidenum">
              <a:rPr lang="en-US" smtClean="0"/>
              <a:t>1</a:t>
            </a:fld>
            <a:endParaRPr lang="en-US"/>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7319" y="4800600"/>
            <a:ext cx="1332699" cy="96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9523" y="4572000"/>
            <a:ext cx="120967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2312" y="2057308"/>
            <a:ext cx="1095375"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1210146" y="2670904"/>
            <a:ext cx="879443" cy="131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7826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FY 2018 PHY Budget Request </a:t>
            </a:r>
          </a:p>
        </p:txBody>
      </p:sp>
      <p:sp>
        <p:nvSpPr>
          <p:cNvPr id="6" name="Slide Number Placeholder 5"/>
          <p:cNvSpPr>
            <a:spLocks noGrp="1"/>
          </p:cNvSpPr>
          <p:nvPr>
            <p:ph type="sldNum" sz="quarter" idx="12"/>
          </p:nvPr>
        </p:nvSpPr>
        <p:spPr/>
        <p:txBody>
          <a:bodyPr/>
          <a:lstStyle/>
          <a:p>
            <a:fld id="{DA5336B4-091C-43B6-BB58-E630DEB23145}" type="slidenum">
              <a:rPr lang="en-US" smtClean="0"/>
              <a:t>10</a:t>
            </a:fld>
            <a:endParaRPr lang="en-US" dirty="0"/>
          </a:p>
        </p:txBody>
      </p:sp>
      <p:graphicFrame>
        <p:nvGraphicFramePr>
          <p:cNvPr id="7" name="Table 6"/>
          <p:cNvGraphicFramePr>
            <a:graphicFrameLocks noGrp="1"/>
          </p:cNvGraphicFramePr>
          <p:nvPr>
            <p:extLst/>
          </p:nvPr>
        </p:nvGraphicFramePr>
        <p:xfrm>
          <a:off x="859666" y="1814197"/>
          <a:ext cx="6925614" cy="3818708"/>
        </p:xfrm>
        <a:graphic>
          <a:graphicData uri="http://schemas.openxmlformats.org/drawingml/2006/table">
            <a:tbl>
              <a:tblPr>
                <a:tableStyleId>{5C22544A-7EE6-4342-B048-85BDC9FD1C3A}</a:tableStyleId>
              </a:tblPr>
              <a:tblGrid>
                <a:gridCol w="2993676">
                  <a:extLst>
                    <a:ext uri="{9D8B030D-6E8A-4147-A177-3AD203B41FA5}">
                      <a16:colId xmlns:a16="http://schemas.microsoft.com/office/drawing/2014/main" xmlns="" val="2002014508"/>
                    </a:ext>
                  </a:extLst>
                </a:gridCol>
                <a:gridCol w="779232">
                  <a:extLst>
                    <a:ext uri="{9D8B030D-6E8A-4147-A177-3AD203B41FA5}">
                      <a16:colId xmlns:a16="http://schemas.microsoft.com/office/drawing/2014/main" xmlns="" val="55315973"/>
                    </a:ext>
                  </a:extLst>
                </a:gridCol>
                <a:gridCol w="779232">
                  <a:extLst>
                    <a:ext uri="{9D8B030D-6E8A-4147-A177-3AD203B41FA5}">
                      <a16:colId xmlns:a16="http://schemas.microsoft.com/office/drawing/2014/main" xmlns="" val="4175256144"/>
                    </a:ext>
                  </a:extLst>
                </a:gridCol>
                <a:gridCol w="779232">
                  <a:extLst>
                    <a:ext uri="{9D8B030D-6E8A-4147-A177-3AD203B41FA5}">
                      <a16:colId xmlns:a16="http://schemas.microsoft.com/office/drawing/2014/main" xmlns="" val="3363711788"/>
                    </a:ext>
                  </a:extLst>
                </a:gridCol>
                <a:gridCol w="894526">
                  <a:extLst>
                    <a:ext uri="{9D8B030D-6E8A-4147-A177-3AD203B41FA5}">
                      <a16:colId xmlns:a16="http://schemas.microsoft.com/office/drawing/2014/main" xmlns="" val="2933657942"/>
                    </a:ext>
                  </a:extLst>
                </a:gridCol>
                <a:gridCol w="699716">
                  <a:extLst>
                    <a:ext uri="{9D8B030D-6E8A-4147-A177-3AD203B41FA5}">
                      <a16:colId xmlns:a16="http://schemas.microsoft.com/office/drawing/2014/main" xmlns="" val="3497033348"/>
                    </a:ext>
                  </a:extLst>
                </a:gridCol>
              </a:tblGrid>
              <a:tr h="226817">
                <a:tc gridSpan="6">
                  <a:txBody>
                    <a:bodyPr/>
                    <a:lstStyle/>
                    <a:p>
                      <a:pPr algn="ctr" fontAlgn="ctr"/>
                      <a:r>
                        <a:rPr lang="en-US" sz="1200" u="none" strike="noStrike" dirty="0">
                          <a:effectLst/>
                        </a:rPr>
                        <a:t>PHY Funding</a:t>
                      </a:r>
                      <a:endParaRPr lang="en-US" sz="1200" b="1" i="0" u="none" strike="noStrike" dirty="0">
                        <a:effectLst/>
                        <a:latin typeface="Arial" panose="020B0604020202020204" pitchFamily="34" charset="0"/>
                      </a:endParaRPr>
                    </a:p>
                  </a:txBody>
                  <a:tcPr marL="7144" marR="7144" marT="7144"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471067452"/>
                  </a:ext>
                </a:extLst>
              </a:tr>
              <a:tr h="191948">
                <a:tc gridSpan="6">
                  <a:txBody>
                    <a:bodyPr/>
                    <a:lstStyle/>
                    <a:p>
                      <a:pPr algn="ctr" fontAlgn="ctr"/>
                      <a:r>
                        <a:rPr lang="en-US" sz="1100" u="none" strike="noStrike" dirty="0">
                          <a:effectLst/>
                        </a:rPr>
                        <a:t>(Dollars in Millions)</a:t>
                      </a:r>
                      <a:endParaRPr lang="en-US" sz="1100" b="0" i="0" u="none" strike="noStrike" dirty="0">
                        <a:effectLst/>
                        <a:latin typeface="Arial" panose="020B0604020202020204" pitchFamily="34" charset="0"/>
                      </a:endParaRPr>
                    </a:p>
                  </a:txBody>
                  <a:tcPr marL="7144" marR="7144" marT="7144"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231103919"/>
                  </a:ext>
                </a:extLst>
              </a:tr>
              <a:tr h="501678">
                <a:tc>
                  <a:txBody>
                    <a:bodyPr/>
                    <a:lstStyle/>
                    <a:p>
                      <a:pPr algn="ctr" fontAlgn="ctr"/>
                      <a:endParaRPr lang="en-US" sz="1100" b="0" i="0" u="none" strike="noStrike" dirty="0">
                        <a:effectLst/>
                        <a:latin typeface="Arial" panose="020B0604020202020204" pitchFamily="34" charset="0"/>
                      </a:endParaRPr>
                    </a:p>
                  </a:txBody>
                  <a:tcPr marL="7144" marR="7144" marT="7144" marB="0" anchor="ctr"/>
                </a:tc>
                <a:tc rowSpan="2">
                  <a:txBody>
                    <a:bodyPr/>
                    <a:lstStyle/>
                    <a:p>
                      <a:pPr algn="r" fontAlgn="b"/>
                      <a:r>
                        <a:rPr lang="en-US" sz="1100" u="none" strike="noStrike" dirty="0">
                          <a:effectLst/>
                        </a:rPr>
                        <a:t>FY 2016 Actual</a:t>
                      </a:r>
                      <a:endParaRPr lang="en-US" sz="1100" b="0" i="0" u="none" strike="noStrike" dirty="0">
                        <a:solidFill>
                          <a:srgbClr val="000000"/>
                        </a:solidFill>
                        <a:effectLst/>
                        <a:latin typeface="Arial" panose="020B0604020202020204" pitchFamily="34" charset="0"/>
                      </a:endParaRPr>
                    </a:p>
                  </a:txBody>
                  <a:tcPr marL="7144" marR="7144" marT="7144" marB="0" anchor="b"/>
                </a:tc>
                <a:tc rowSpan="2">
                  <a:txBody>
                    <a:bodyPr/>
                    <a:lstStyle/>
                    <a:p>
                      <a:pPr algn="r" fontAlgn="b"/>
                      <a:r>
                        <a:rPr lang="en-US" sz="1100" u="none" strike="noStrike">
                          <a:effectLst/>
                        </a:rPr>
                        <a:t>FY 2017</a:t>
                      </a:r>
                      <a:br>
                        <a:rPr lang="en-US" sz="1100" u="none" strike="noStrike">
                          <a:effectLst/>
                        </a:rPr>
                      </a:br>
                      <a:r>
                        <a:rPr lang="en-US" sz="1100" u="none" strike="noStrike">
                          <a:effectLst/>
                        </a:rPr>
                        <a:t>(TBD)</a:t>
                      </a:r>
                      <a:endParaRPr lang="en-US" sz="1100" b="0" i="0" u="none" strike="noStrike">
                        <a:solidFill>
                          <a:srgbClr val="000000"/>
                        </a:solidFill>
                        <a:effectLst/>
                        <a:latin typeface="Arial" panose="020B0604020202020204" pitchFamily="34" charset="0"/>
                      </a:endParaRPr>
                    </a:p>
                  </a:txBody>
                  <a:tcPr marL="7144" marR="7144" marT="7144" marB="0" anchor="b"/>
                </a:tc>
                <a:tc rowSpan="2">
                  <a:txBody>
                    <a:bodyPr/>
                    <a:lstStyle/>
                    <a:p>
                      <a:pPr algn="r" fontAlgn="b"/>
                      <a:r>
                        <a:rPr lang="en-US" sz="1100" u="none" strike="noStrike">
                          <a:effectLst/>
                        </a:rPr>
                        <a:t>FY 2018 Request</a:t>
                      </a:r>
                      <a:endParaRPr lang="en-US" sz="1100" b="0" i="0" u="none" strike="noStrike">
                        <a:solidFill>
                          <a:srgbClr val="000000"/>
                        </a:solidFill>
                        <a:effectLst/>
                        <a:latin typeface="Arial" panose="020B0604020202020204" pitchFamily="34" charset="0"/>
                      </a:endParaRPr>
                    </a:p>
                  </a:txBody>
                  <a:tcPr marL="7144" marR="7144" marT="7144" marB="0" anchor="b"/>
                </a:tc>
                <a:tc gridSpan="2">
                  <a:txBody>
                    <a:bodyPr/>
                    <a:lstStyle/>
                    <a:p>
                      <a:pPr algn="r" fontAlgn="b"/>
                      <a:r>
                        <a:rPr lang="en-US" sz="1100" u="none" strike="noStrike">
                          <a:effectLst/>
                        </a:rPr>
                        <a:t>Change Over</a:t>
                      </a:r>
                      <a:br>
                        <a:rPr lang="en-US" sz="1100" u="none" strike="noStrike">
                          <a:effectLst/>
                        </a:rPr>
                      </a:br>
                      <a:r>
                        <a:rPr lang="en-US" sz="1100" u="none" strike="noStrike">
                          <a:effectLst/>
                        </a:rPr>
                        <a:t/>
                      </a:r>
                      <a:br>
                        <a:rPr lang="en-US" sz="1100" u="none" strike="noStrike">
                          <a:effectLst/>
                        </a:rPr>
                      </a:br>
                      <a:r>
                        <a:rPr lang="en-US" sz="1100" u="none" strike="noStrike">
                          <a:effectLst/>
                        </a:rPr>
                        <a:t>FY 2016 Actual</a:t>
                      </a:r>
                      <a:endParaRPr lang="en-US" sz="1100" b="0" i="0" u="none" strike="noStrike">
                        <a:solidFill>
                          <a:srgbClr val="000000"/>
                        </a:solidFill>
                        <a:effectLst/>
                        <a:latin typeface="Arial" panose="020B0604020202020204" pitchFamily="34" charset="0"/>
                      </a:endParaRPr>
                    </a:p>
                  </a:txBody>
                  <a:tcPr marL="7144" marR="85725" marT="7144" marB="0" anchor="b"/>
                </a:tc>
                <a:tc hMerge="1">
                  <a:txBody>
                    <a:bodyPr/>
                    <a:lstStyle/>
                    <a:p>
                      <a:endParaRPr lang="en-US"/>
                    </a:p>
                  </a:txBody>
                  <a:tcPr/>
                </a:tc>
                <a:extLst>
                  <a:ext uri="{0D108BD9-81ED-4DB2-BD59-A6C34878D82A}">
                    <a16:rowId xmlns:a16="http://schemas.microsoft.com/office/drawing/2014/main" xmlns="" val="3896482072"/>
                  </a:ext>
                </a:extLst>
              </a:tr>
              <a:tr h="181283">
                <a:tc>
                  <a:txBody>
                    <a:bodyPr/>
                    <a:lstStyle/>
                    <a:p>
                      <a:pPr algn="r" fontAlgn="b"/>
                      <a:r>
                        <a:rPr lang="en-US" sz="1100" u="none" strike="noStrike">
                          <a:effectLst/>
                        </a:rPr>
                        <a:t> </a:t>
                      </a:r>
                      <a:endParaRPr lang="en-US" sz="1100" b="0" i="0" u="none" strike="noStrike">
                        <a:effectLst/>
                        <a:latin typeface="Arial" panose="020B0604020202020204" pitchFamily="34" charset="0"/>
                      </a:endParaRPr>
                    </a:p>
                  </a:txBody>
                  <a:tcPr marL="7144" marR="7144" marT="7144" marB="0" anchor="b"/>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r" fontAlgn="b"/>
                      <a:r>
                        <a:rPr lang="en-US" sz="1100" u="none" strike="noStrike">
                          <a:effectLst/>
                        </a:rPr>
                        <a:t>Amount</a:t>
                      </a:r>
                      <a:endParaRPr lang="en-US" sz="1100" b="0" i="0" u="none" strike="noStrike">
                        <a:solidFill>
                          <a:srgbClr val="000000"/>
                        </a:solidFill>
                        <a:effectLst/>
                        <a:latin typeface="Arial" panose="020B0604020202020204" pitchFamily="34" charset="0"/>
                      </a:endParaRPr>
                    </a:p>
                  </a:txBody>
                  <a:tcPr marL="7144" marR="7144" marT="7144" marB="0" anchor="b"/>
                </a:tc>
                <a:tc>
                  <a:txBody>
                    <a:bodyPr/>
                    <a:lstStyle/>
                    <a:p>
                      <a:pPr algn="r" fontAlgn="b"/>
                      <a:r>
                        <a:rPr lang="en-US" sz="1100" u="none" strike="noStrike">
                          <a:effectLst/>
                        </a:rPr>
                        <a:t>Percent</a:t>
                      </a:r>
                      <a:endParaRPr lang="en-US" sz="1100" b="0" i="0" u="none" strike="noStrike">
                        <a:solidFill>
                          <a:srgbClr val="000000"/>
                        </a:solidFill>
                        <a:effectLst/>
                        <a:latin typeface="Arial" panose="020B0604020202020204" pitchFamily="34" charset="0"/>
                      </a:endParaRPr>
                    </a:p>
                  </a:txBody>
                  <a:tcPr marL="7144" marR="7144" marT="7144" marB="0" anchor="b"/>
                </a:tc>
                <a:extLst>
                  <a:ext uri="{0D108BD9-81ED-4DB2-BD59-A6C34878D82A}">
                    <a16:rowId xmlns:a16="http://schemas.microsoft.com/office/drawing/2014/main" xmlns="" val="1027822970"/>
                  </a:ext>
                </a:extLst>
              </a:tr>
              <a:tr h="234602">
                <a:tc>
                  <a:txBody>
                    <a:bodyPr/>
                    <a:lstStyle/>
                    <a:p>
                      <a:pPr algn="l" fontAlgn="ctr"/>
                      <a:r>
                        <a:rPr lang="en-US" sz="1100" u="none" strike="noStrike">
                          <a:effectLst/>
                        </a:rPr>
                        <a:t>Total</a:t>
                      </a:r>
                      <a:endParaRPr lang="en-US" sz="1100" b="1" i="0" u="none" strike="noStrike">
                        <a:effectLst/>
                        <a:latin typeface="Arial" panose="020B0604020202020204" pitchFamily="34" charset="0"/>
                      </a:endParaRPr>
                    </a:p>
                  </a:txBody>
                  <a:tcPr marL="7144" marR="7144" marT="7144" marB="0" anchor="ctr"/>
                </a:tc>
                <a:tc>
                  <a:txBody>
                    <a:bodyPr/>
                    <a:lstStyle/>
                    <a:p>
                      <a:pPr algn="r" fontAlgn="ctr"/>
                      <a:r>
                        <a:rPr lang="en-US" sz="1100" u="none" strike="noStrike" dirty="0">
                          <a:effectLst/>
                        </a:rPr>
                        <a:t>$276.91</a:t>
                      </a:r>
                      <a:endParaRPr lang="en-US" sz="1100" b="1" i="0" u="none" strike="noStrike" dirty="0">
                        <a:effectLst/>
                        <a:latin typeface="Arial" panose="020B0604020202020204" pitchFamily="34" charset="0"/>
                      </a:endParaRPr>
                    </a:p>
                  </a:txBody>
                  <a:tcPr marL="7144" marR="7144" marT="7144" marB="0" anchor="ctr"/>
                </a:tc>
                <a:tc>
                  <a:txBody>
                    <a:bodyPr/>
                    <a:lstStyle/>
                    <a:p>
                      <a:pPr algn="r" fontAlgn="b"/>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nchor="b"/>
                </a:tc>
                <a:tc>
                  <a:txBody>
                    <a:bodyPr/>
                    <a:lstStyle/>
                    <a:p>
                      <a:pPr algn="r" fontAlgn="ctr"/>
                      <a:r>
                        <a:rPr lang="en-US" sz="1100" u="none" strike="noStrike">
                          <a:effectLst/>
                        </a:rPr>
                        <a:t>$253.30</a:t>
                      </a:r>
                      <a:endParaRPr lang="en-US" sz="1100" b="1" i="0" u="none" strike="noStrike">
                        <a:effectLst/>
                        <a:latin typeface="Arial" panose="020B0604020202020204" pitchFamily="34" charset="0"/>
                      </a:endParaRPr>
                    </a:p>
                  </a:txBody>
                  <a:tcPr marL="7144" marR="7144" marT="7144" marB="0" anchor="ctr"/>
                </a:tc>
                <a:tc>
                  <a:txBody>
                    <a:bodyPr/>
                    <a:lstStyle/>
                    <a:p>
                      <a:pPr algn="r" fontAlgn="ctr"/>
                      <a:r>
                        <a:rPr lang="en-US" sz="1100" u="none" strike="noStrike">
                          <a:effectLst/>
                        </a:rPr>
                        <a:t>-$23.61</a:t>
                      </a:r>
                      <a:endParaRPr lang="en-US" sz="1100" b="1" i="0" u="none" strike="noStrike">
                        <a:effectLst/>
                        <a:latin typeface="Arial" panose="020B0604020202020204" pitchFamily="34" charset="0"/>
                      </a:endParaRPr>
                    </a:p>
                  </a:txBody>
                  <a:tcPr marL="7144" marR="7144" marT="7144" marB="0" anchor="ctr"/>
                </a:tc>
                <a:tc>
                  <a:txBody>
                    <a:bodyPr/>
                    <a:lstStyle/>
                    <a:p>
                      <a:pPr algn="r" fontAlgn="ctr"/>
                      <a:r>
                        <a:rPr lang="en-US" sz="1100" u="none" strike="noStrike">
                          <a:effectLst/>
                        </a:rPr>
                        <a:t>-8.5%</a:t>
                      </a:r>
                      <a:endParaRPr lang="en-US" sz="1100" b="1" i="0" u="none" strike="noStrike">
                        <a:effectLst/>
                        <a:latin typeface="Arial" panose="020B0604020202020204" pitchFamily="34" charset="0"/>
                      </a:endParaRPr>
                    </a:p>
                  </a:txBody>
                  <a:tcPr marL="7144" marR="7144" marT="7144" marB="0" anchor="ctr"/>
                </a:tc>
                <a:extLst>
                  <a:ext uri="{0D108BD9-81ED-4DB2-BD59-A6C34878D82A}">
                    <a16:rowId xmlns:a16="http://schemas.microsoft.com/office/drawing/2014/main" xmlns="" val="2733323428"/>
                  </a:ext>
                </a:extLst>
              </a:tr>
              <a:tr h="191948">
                <a:tc>
                  <a:txBody>
                    <a:bodyPr/>
                    <a:lstStyle/>
                    <a:p>
                      <a:pPr algn="l" fontAlgn="t"/>
                      <a:r>
                        <a:rPr lang="en-US" sz="1100" u="none" strike="noStrike" dirty="0">
                          <a:effectLst/>
                        </a:rPr>
                        <a:t>Research </a:t>
                      </a:r>
                      <a:endParaRPr lang="en-US" sz="1100" b="1"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174.12</a:t>
                      </a:r>
                      <a:endParaRPr lang="en-US" sz="1100" b="1"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152.09</a:t>
                      </a:r>
                      <a:endParaRPr lang="en-US" sz="1100" b="1"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-22.03</a:t>
                      </a:r>
                      <a:endParaRPr lang="en-US" sz="1100" b="1"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-12.7%</a:t>
                      </a:r>
                      <a:endParaRPr lang="en-US" sz="1100" b="1" i="0" u="none" strike="noStrike" dirty="0">
                        <a:effectLst/>
                        <a:latin typeface="Arial" panose="020B0604020202020204" pitchFamily="34" charset="0"/>
                      </a:endParaRPr>
                    </a:p>
                  </a:txBody>
                  <a:tcPr marL="7144" marR="7144" marT="7144" marB="0">
                    <a:solidFill>
                      <a:srgbClr val="FFFF00"/>
                    </a:solidFill>
                  </a:tcPr>
                </a:tc>
                <a:extLst>
                  <a:ext uri="{0D108BD9-81ED-4DB2-BD59-A6C34878D82A}">
                    <a16:rowId xmlns:a16="http://schemas.microsoft.com/office/drawing/2014/main" xmlns="" val="2374020322"/>
                  </a:ext>
                </a:extLst>
              </a:tr>
              <a:tr h="191948">
                <a:tc>
                  <a:txBody>
                    <a:bodyPr/>
                    <a:lstStyle/>
                    <a:p>
                      <a:pPr algn="l" fontAlgn="t"/>
                      <a:r>
                        <a:rPr lang="en-US" sz="1100" u="none" strike="noStrike">
                          <a:effectLst/>
                        </a:rPr>
                        <a:t>CAREER</a:t>
                      </a:r>
                      <a:endParaRPr lang="en-US" sz="1100" b="0" i="0" u="none" strike="noStrike">
                        <a:effectLst/>
                        <a:latin typeface="Arial" panose="020B0604020202020204" pitchFamily="34" charset="0"/>
                      </a:endParaRPr>
                    </a:p>
                  </a:txBody>
                  <a:tcPr marL="7144" marR="7144" marT="7144" marB="0"/>
                </a:tc>
                <a:tc>
                  <a:txBody>
                    <a:bodyPr/>
                    <a:lstStyle/>
                    <a:p>
                      <a:pPr algn="r" fontAlgn="t"/>
                      <a:r>
                        <a:rPr lang="en-US" sz="1100" u="none" strike="noStrike" dirty="0">
                          <a:effectLst/>
                        </a:rPr>
                        <a:t>8.12</a:t>
                      </a:r>
                      <a:endParaRPr lang="en-US" sz="1100" b="0" i="0" u="none" strike="noStrike" dirty="0">
                        <a:effectLst/>
                        <a:latin typeface="Arial" panose="020B0604020202020204" pitchFamily="34" charset="0"/>
                      </a:endParaRPr>
                    </a:p>
                  </a:txBody>
                  <a:tcPr marL="7144" marR="7144" marT="7144" marB="0"/>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tc>
                <a:tc>
                  <a:txBody>
                    <a:bodyPr/>
                    <a:lstStyle/>
                    <a:p>
                      <a:pPr algn="r" fontAlgn="t"/>
                      <a:r>
                        <a:rPr lang="en-US" sz="1100" u="none" strike="noStrike" dirty="0">
                          <a:effectLst/>
                        </a:rPr>
                        <a:t>7.30</a:t>
                      </a:r>
                      <a:endParaRPr lang="en-US" sz="1100" b="0" i="0" u="none" strike="noStrike" dirty="0">
                        <a:effectLst/>
                        <a:latin typeface="Arial" panose="020B0604020202020204" pitchFamily="34" charset="0"/>
                      </a:endParaRPr>
                    </a:p>
                  </a:txBody>
                  <a:tcPr marL="7144" marR="7144" marT="7144" marB="0"/>
                </a:tc>
                <a:tc>
                  <a:txBody>
                    <a:bodyPr/>
                    <a:lstStyle/>
                    <a:p>
                      <a:pPr algn="r" fontAlgn="t"/>
                      <a:r>
                        <a:rPr lang="en-US" sz="1100" u="none" strike="noStrike">
                          <a:effectLst/>
                        </a:rPr>
                        <a:t>-0.82</a:t>
                      </a:r>
                      <a:endParaRPr lang="en-US" sz="1100" b="0" i="0" u="none" strike="noStrike">
                        <a:effectLst/>
                        <a:latin typeface="Arial" panose="020B0604020202020204" pitchFamily="34" charset="0"/>
                      </a:endParaRPr>
                    </a:p>
                  </a:txBody>
                  <a:tcPr marL="7144" marR="7144" marT="7144" marB="0"/>
                </a:tc>
                <a:tc>
                  <a:txBody>
                    <a:bodyPr/>
                    <a:lstStyle/>
                    <a:p>
                      <a:pPr algn="r" fontAlgn="t"/>
                      <a:r>
                        <a:rPr lang="en-US" sz="1100" u="none" strike="noStrike">
                          <a:effectLst/>
                        </a:rPr>
                        <a:t>-10.1%</a:t>
                      </a:r>
                      <a:endParaRPr lang="en-US" sz="1100" b="0" i="0" u="none" strike="noStrike">
                        <a:effectLst/>
                        <a:latin typeface="Arial" panose="020B0604020202020204" pitchFamily="34" charset="0"/>
                      </a:endParaRPr>
                    </a:p>
                  </a:txBody>
                  <a:tcPr marL="7144" marR="7144" marT="7144" marB="0"/>
                </a:tc>
                <a:extLst>
                  <a:ext uri="{0D108BD9-81ED-4DB2-BD59-A6C34878D82A}">
                    <a16:rowId xmlns:a16="http://schemas.microsoft.com/office/drawing/2014/main" xmlns="" val="2474012593"/>
                  </a:ext>
                </a:extLst>
              </a:tr>
              <a:tr h="181283">
                <a:tc>
                  <a:txBody>
                    <a:bodyPr/>
                    <a:lstStyle/>
                    <a:p>
                      <a:pPr algn="l" fontAlgn="t"/>
                      <a:r>
                        <a:rPr lang="en-US" sz="1100" u="none" strike="noStrike" dirty="0">
                          <a:effectLst/>
                        </a:rPr>
                        <a:t>STC: Center for Bright Beams (CBB)</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5.00</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5.00</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N/A  </a:t>
                      </a:r>
                      <a:endParaRPr lang="en-US" sz="1100" b="0" i="0" u="none" strike="noStrike" dirty="0">
                        <a:effectLst/>
                        <a:latin typeface="Arial" panose="020B0604020202020204" pitchFamily="34" charset="0"/>
                      </a:endParaRPr>
                    </a:p>
                  </a:txBody>
                  <a:tcPr marL="7144" marR="7144" marT="7144" marB="0">
                    <a:solidFill>
                      <a:srgbClr val="FFFF00"/>
                    </a:solidFill>
                  </a:tcPr>
                </a:tc>
                <a:extLst>
                  <a:ext uri="{0D108BD9-81ED-4DB2-BD59-A6C34878D82A}">
                    <a16:rowId xmlns:a16="http://schemas.microsoft.com/office/drawing/2014/main" xmlns="" val="623830960"/>
                  </a:ext>
                </a:extLst>
              </a:tr>
              <a:tr h="191948">
                <a:tc>
                  <a:txBody>
                    <a:bodyPr/>
                    <a:lstStyle/>
                    <a:p>
                      <a:pPr algn="l" fontAlgn="t"/>
                      <a:r>
                        <a:rPr lang="en-US" sz="1100" u="none" strike="noStrike">
                          <a:effectLst/>
                        </a:rPr>
                        <a:t>Education </a:t>
                      </a:r>
                      <a:endParaRPr lang="en-US" sz="1100" b="1" i="0" u="none" strike="noStrike">
                        <a:effectLst/>
                        <a:latin typeface="Arial" panose="020B0604020202020204" pitchFamily="34" charset="0"/>
                      </a:endParaRPr>
                    </a:p>
                  </a:txBody>
                  <a:tcPr marL="7144" marR="7144" marT="7144" marB="0"/>
                </a:tc>
                <a:tc>
                  <a:txBody>
                    <a:bodyPr/>
                    <a:lstStyle/>
                    <a:p>
                      <a:pPr algn="r" fontAlgn="t"/>
                      <a:r>
                        <a:rPr lang="en-US" sz="1100" u="none" strike="noStrike" dirty="0">
                          <a:effectLst/>
                        </a:rPr>
                        <a:t>5.40</a:t>
                      </a:r>
                      <a:endParaRPr lang="en-US" sz="1100" b="1" i="0" u="none" strike="noStrike" dirty="0">
                        <a:effectLst/>
                        <a:latin typeface="Arial" panose="020B0604020202020204" pitchFamily="34" charset="0"/>
                      </a:endParaRPr>
                    </a:p>
                  </a:txBody>
                  <a:tcPr marL="7144" marR="7144" marT="7144" marB="0"/>
                </a:tc>
                <a:tc>
                  <a:txBody>
                    <a:bodyPr/>
                    <a:lstStyle/>
                    <a:p>
                      <a:pPr algn="r" fontAlgn="t"/>
                      <a:r>
                        <a:rPr lang="en-US" sz="1100" u="none" strike="noStrike">
                          <a:effectLst/>
                        </a:rPr>
                        <a:t>-  </a:t>
                      </a:r>
                      <a:endParaRPr lang="en-US" sz="1100" b="0" i="0" u="none" strike="noStrike">
                        <a:effectLst/>
                        <a:latin typeface="Arial" panose="020B0604020202020204" pitchFamily="34" charset="0"/>
                      </a:endParaRPr>
                    </a:p>
                  </a:txBody>
                  <a:tcPr marL="7144" marR="7144" marT="7144" marB="0"/>
                </a:tc>
                <a:tc>
                  <a:txBody>
                    <a:bodyPr/>
                    <a:lstStyle/>
                    <a:p>
                      <a:pPr algn="r" fontAlgn="t"/>
                      <a:r>
                        <a:rPr lang="en-US" sz="1100" u="none" strike="noStrike" dirty="0">
                          <a:effectLst/>
                        </a:rPr>
                        <a:t>4.80</a:t>
                      </a:r>
                      <a:endParaRPr lang="en-US" sz="1100" b="1" i="0" u="none" strike="noStrike" dirty="0">
                        <a:effectLst/>
                        <a:latin typeface="Arial" panose="020B0604020202020204" pitchFamily="34" charset="0"/>
                      </a:endParaRPr>
                    </a:p>
                  </a:txBody>
                  <a:tcPr marL="7144" marR="7144" marT="7144" marB="0"/>
                </a:tc>
                <a:tc>
                  <a:txBody>
                    <a:bodyPr/>
                    <a:lstStyle/>
                    <a:p>
                      <a:pPr algn="r" fontAlgn="t"/>
                      <a:r>
                        <a:rPr lang="en-US" sz="1100" u="none" strike="noStrike" dirty="0">
                          <a:effectLst/>
                        </a:rPr>
                        <a:t>-0.60</a:t>
                      </a:r>
                      <a:endParaRPr lang="en-US" sz="1100" b="1" i="0" u="none" strike="noStrike" dirty="0">
                        <a:effectLst/>
                        <a:latin typeface="Arial" panose="020B0604020202020204" pitchFamily="34" charset="0"/>
                      </a:endParaRPr>
                    </a:p>
                  </a:txBody>
                  <a:tcPr marL="7144" marR="7144" marT="7144" marB="0"/>
                </a:tc>
                <a:tc>
                  <a:txBody>
                    <a:bodyPr/>
                    <a:lstStyle/>
                    <a:p>
                      <a:pPr algn="r" fontAlgn="t"/>
                      <a:r>
                        <a:rPr lang="en-US" sz="1100" u="none" strike="noStrike">
                          <a:effectLst/>
                        </a:rPr>
                        <a:t>-11.1%</a:t>
                      </a:r>
                      <a:endParaRPr lang="en-US" sz="1100" b="1" i="0" u="none" strike="noStrike">
                        <a:effectLst/>
                        <a:latin typeface="Arial" panose="020B0604020202020204" pitchFamily="34" charset="0"/>
                      </a:endParaRPr>
                    </a:p>
                  </a:txBody>
                  <a:tcPr marL="7144" marR="7144" marT="7144" marB="0"/>
                </a:tc>
                <a:extLst>
                  <a:ext uri="{0D108BD9-81ED-4DB2-BD59-A6C34878D82A}">
                    <a16:rowId xmlns:a16="http://schemas.microsoft.com/office/drawing/2014/main" xmlns="" val="2373711059"/>
                  </a:ext>
                </a:extLst>
              </a:tr>
              <a:tr h="191948">
                <a:tc>
                  <a:txBody>
                    <a:bodyPr/>
                    <a:lstStyle/>
                    <a:p>
                      <a:pPr algn="l" fontAlgn="t"/>
                      <a:r>
                        <a:rPr lang="en-US" sz="1100" u="none" strike="noStrike">
                          <a:effectLst/>
                        </a:rPr>
                        <a:t>Infrastructure</a:t>
                      </a:r>
                      <a:endParaRPr lang="en-US" sz="1100" b="1" i="0" u="none" strike="noStrike">
                        <a:effectLst/>
                        <a:latin typeface="Arial" panose="020B0604020202020204" pitchFamily="34" charset="0"/>
                      </a:endParaRPr>
                    </a:p>
                  </a:txBody>
                  <a:tcPr marL="7144" marR="7144" marT="7144" marB="0"/>
                </a:tc>
                <a:tc>
                  <a:txBody>
                    <a:bodyPr/>
                    <a:lstStyle/>
                    <a:p>
                      <a:pPr algn="r" fontAlgn="t"/>
                      <a:r>
                        <a:rPr lang="en-US" sz="1100" u="none" strike="noStrike">
                          <a:effectLst/>
                        </a:rPr>
                        <a:t>97.39</a:t>
                      </a:r>
                      <a:endParaRPr lang="en-US" sz="1100" b="1" i="0" u="none" strike="noStrike">
                        <a:effectLst/>
                        <a:latin typeface="Arial" panose="020B0604020202020204" pitchFamily="34" charset="0"/>
                      </a:endParaRPr>
                    </a:p>
                  </a:txBody>
                  <a:tcPr marL="7144" marR="7144" marT="7144" marB="0"/>
                </a:tc>
                <a:tc>
                  <a:txBody>
                    <a:bodyPr/>
                    <a:lstStyle/>
                    <a:p>
                      <a:pPr algn="r" fontAlgn="t"/>
                      <a:r>
                        <a:rPr lang="en-US" sz="1100" u="none" strike="noStrike">
                          <a:effectLst/>
                        </a:rPr>
                        <a:t>-  </a:t>
                      </a:r>
                      <a:endParaRPr lang="en-US" sz="1100" b="1" i="0" u="none" strike="noStrike">
                        <a:effectLst/>
                        <a:latin typeface="Arial" panose="020B0604020202020204" pitchFamily="34" charset="0"/>
                      </a:endParaRPr>
                    </a:p>
                  </a:txBody>
                  <a:tcPr marL="7144" marR="7144" marT="7144" marB="0"/>
                </a:tc>
                <a:tc>
                  <a:txBody>
                    <a:bodyPr/>
                    <a:lstStyle/>
                    <a:p>
                      <a:pPr algn="r" fontAlgn="t"/>
                      <a:r>
                        <a:rPr lang="en-US" sz="1100" u="none" strike="noStrike">
                          <a:effectLst/>
                        </a:rPr>
                        <a:t>96.41</a:t>
                      </a:r>
                      <a:endParaRPr lang="en-US" sz="1100" b="1" i="0" u="none" strike="noStrike">
                        <a:effectLst/>
                        <a:latin typeface="Arial" panose="020B0604020202020204" pitchFamily="34" charset="0"/>
                      </a:endParaRPr>
                    </a:p>
                  </a:txBody>
                  <a:tcPr marL="7144" marR="7144" marT="7144" marB="0"/>
                </a:tc>
                <a:tc>
                  <a:txBody>
                    <a:bodyPr/>
                    <a:lstStyle/>
                    <a:p>
                      <a:pPr algn="r" fontAlgn="t"/>
                      <a:r>
                        <a:rPr lang="en-US" sz="1100" u="none" strike="noStrike">
                          <a:effectLst/>
                        </a:rPr>
                        <a:t>-0.98</a:t>
                      </a:r>
                      <a:endParaRPr lang="en-US" sz="1100" b="1" i="0" u="none" strike="noStrike">
                        <a:effectLst/>
                        <a:latin typeface="Arial" panose="020B0604020202020204" pitchFamily="34" charset="0"/>
                      </a:endParaRPr>
                    </a:p>
                  </a:txBody>
                  <a:tcPr marL="7144" marR="7144" marT="7144" marB="0"/>
                </a:tc>
                <a:tc>
                  <a:txBody>
                    <a:bodyPr/>
                    <a:lstStyle/>
                    <a:p>
                      <a:pPr algn="r" fontAlgn="t"/>
                      <a:r>
                        <a:rPr lang="en-US" sz="1100" u="none" strike="noStrike">
                          <a:effectLst/>
                        </a:rPr>
                        <a:t>-1.0%</a:t>
                      </a:r>
                      <a:endParaRPr lang="en-US" sz="1100" b="1" i="0" u="none" strike="noStrike">
                        <a:effectLst/>
                        <a:latin typeface="Arial" panose="020B0604020202020204" pitchFamily="34" charset="0"/>
                      </a:endParaRPr>
                    </a:p>
                  </a:txBody>
                  <a:tcPr marL="7144" marR="7144" marT="7144" marB="0"/>
                </a:tc>
                <a:extLst>
                  <a:ext uri="{0D108BD9-81ED-4DB2-BD59-A6C34878D82A}">
                    <a16:rowId xmlns:a16="http://schemas.microsoft.com/office/drawing/2014/main" xmlns="" val="3666467112"/>
                  </a:ext>
                </a:extLst>
              </a:tr>
              <a:tr h="191948">
                <a:tc>
                  <a:txBody>
                    <a:bodyPr/>
                    <a:lstStyle/>
                    <a:p>
                      <a:pPr algn="l" fontAlgn="t"/>
                      <a:r>
                        <a:rPr lang="en-US" sz="1100" u="none" strike="noStrike" dirty="0" err="1">
                          <a:effectLst/>
                        </a:rPr>
                        <a:t>IceCube</a:t>
                      </a:r>
                      <a:endParaRPr lang="en-US" sz="1100" b="0" i="0" u="none" strike="noStrike" dirty="0">
                        <a:solidFill>
                          <a:srgbClr val="000000"/>
                        </a:solidFill>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3.48</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3.50</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0.02</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0.6%</a:t>
                      </a:r>
                      <a:endParaRPr lang="en-US" sz="1100" b="0" i="0" u="none" strike="noStrike" dirty="0">
                        <a:effectLst/>
                        <a:latin typeface="Arial" panose="020B0604020202020204" pitchFamily="34" charset="0"/>
                      </a:endParaRPr>
                    </a:p>
                  </a:txBody>
                  <a:tcPr marL="7144" marR="7144" marT="7144" marB="0">
                    <a:solidFill>
                      <a:srgbClr val="FFFF00"/>
                    </a:solidFill>
                  </a:tcPr>
                </a:tc>
                <a:extLst>
                  <a:ext uri="{0D108BD9-81ED-4DB2-BD59-A6C34878D82A}">
                    <a16:rowId xmlns:a16="http://schemas.microsoft.com/office/drawing/2014/main" xmlns="" val="2289748273"/>
                  </a:ext>
                </a:extLst>
              </a:tr>
              <a:tr h="191948">
                <a:tc>
                  <a:txBody>
                    <a:bodyPr/>
                    <a:lstStyle/>
                    <a:p>
                      <a:pPr algn="l" fontAlgn="t"/>
                      <a:r>
                        <a:rPr lang="en-US" sz="1100" u="none" strike="noStrike" dirty="0">
                          <a:effectLst/>
                        </a:rPr>
                        <a:t>Large Hadron Collider (LHC)</a:t>
                      </a:r>
                      <a:endParaRPr lang="en-US" sz="1100" b="0" i="0" u="none" strike="noStrike" dirty="0">
                        <a:solidFill>
                          <a:srgbClr val="000000"/>
                        </a:solidFill>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20.00</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16.00</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-4.00</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-20.0%</a:t>
                      </a:r>
                      <a:endParaRPr lang="en-US" sz="1100" b="0" i="0" u="none" strike="noStrike" dirty="0">
                        <a:effectLst/>
                        <a:latin typeface="Arial" panose="020B0604020202020204" pitchFamily="34" charset="0"/>
                      </a:endParaRPr>
                    </a:p>
                  </a:txBody>
                  <a:tcPr marL="7144" marR="7144" marT="7144" marB="0">
                    <a:solidFill>
                      <a:srgbClr val="FFFF00"/>
                    </a:solidFill>
                  </a:tcPr>
                </a:tc>
                <a:extLst>
                  <a:ext uri="{0D108BD9-81ED-4DB2-BD59-A6C34878D82A}">
                    <a16:rowId xmlns:a16="http://schemas.microsoft.com/office/drawing/2014/main" xmlns="" val="2916316498"/>
                  </a:ext>
                </a:extLst>
              </a:tr>
              <a:tr h="373231">
                <a:tc>
                  <a:txBody>
                    <a:bodyPr/>
                    <a:lstStyle/>
                    <a:p>
                      <a:pPr algn="l" fontAlgn="t"/>
                      <a:r>
                        <a:rPr lang="en-US" sz="1100" u="none" strike="noStrike">
                          <a:effectLst/>
                        </a:rPr>
                        <a:t>Laser Interferometer Gravitational Wave </a:t>
                      </a:r>
                      <a:br>
                        <a:rPr lang="en-US" sz="1100" u="none" strike="noStrike">
                          <a:effectLst/>
                        </a:rPr>
                      </a:br>
                      <a:r>
                        <a:rPr lang="en-US" sz="1100" u="none" strike="noStrike">
                          <a:effectLst/>
                        </a:rPr>
                        <a:t>   Observatory (LIGO)</a:t>
                      </a:r>
                      <a:endParaRPr lang="en-US" sz="1100" b="0" i="0" u="none" strike="noStrike">
                        <a:solidFill>
                          <a:srgbClr val="000000"/>
                        </a:solidFill>
                        <a:effectLst/>
                        <a:latin typeface="Arial" panose="020B0604020202020204" pitchFamily="34" charset="0"/>
                      </a:endParaRPr>
                    </a:p>
                  </a:txBody>
                  <a:tcPr marL="7144" marR="7144" marT="7144" marB="0"/>
                </a:tc>
                <a:tc>
                  <a:txBody>
                    <a:bodyPr/>
                    <a:lstStyle/>
                    <a:p>
                      <a:pPr algn="r" fontAlgn="t"/>
                      <a:r>
                        <a:rPr lang="en-US" sz="1100" u="none" strike="noStrike">
                          <a:effectLst/>
                        </a:rPr>
                        <a:t>39.43</a:t>
                      </a:r>
                      <a:endParaRPr lang="en-US" sz="1100" b="0" i="0" u="none" strike="noStrike">
                        <a:effectLst/>
                        <a:latin typeface="Arial" panose="020B0604020202020204" pitchFamily="34" charset="0"/>
                      </a:endParaRPr>
                    </a:p>
                  </a:txBody>
                  <a:tcPr marL="7144" marR="7144" marT="7144" marB="0"/>
                </a:tc>
                <a:tc>
                  <a:txBody>
                    <a:bodyPr/>
                    <a:lstStyle/>
                    <a:p>
                      <a:pPr algn="r" fontAlgn="t"/>
                      <a:r>
                        <a:rPr lang="en-US" sz="1100" u="none" strike="noStrike">
                          <a:effectLst/>
                        </a:rPr>
                        <a:t>-  </a:t>
                      </a:r>
                      <a:endParaRPr lang="en-US" sz="1100" b="0" i="0" u="none" strike="noStrike">
                        <a:effectLst/>
                        <a:latin typeface="Arial" panose="020B0604020202020204" pitchFamily="34" charset="0"/>
                      </a:endParaRPr>
                    </a:p>
                  </a:txBody>
                  <a:tcPr marL="7144" marR="7144" marT="7144" marB="0"/>
                </a:tc>
                <a:tc>
                  <a:txBody>
                    <a:bodyPr/>
                    <a:lstStyle/>
                    <a:p>
                      <a:pPr algn="r" fontAlgn="t"/>
                      <a:r>
                        <a:rPr lang="en-US" sz="1100" u="none" strike="noStrike" dirty="0">
                          <a:effectLst/>
                        </a:rPr>
                        <a:t>39.43</a:t>
                      </a:r>
                      <a:endParaRPr lang="en-US" sz="1100" b="0" i="0" u="none" strike="noStrike" dirty="0">
                        <a:effectLst/>
                        <a:latin typeface="Arial" panose="020B0604020202020204" pitchFamily="34" charset="0"/>
                      </a:endParaRPr>
                    </a:p>
                  </a:txBody>
                  <a:tcPr marL="7144" marR="7144" marT="7144" marB="0"/>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tc>
                <a:extLst>
                  <a:ext uri="{0D108BD9-81ED-4DB2-BD59-A6C34878D82A}">
                    <a16:rowId xmlns:a16="http://schemas.microsoft.com/office/drawing/2014/main" xmlns="" val="3510987613"/>
                  </a:ext>
                </a:extLst>
              </a:tr>
              <a:tr h="191948">
                <a:tc>
                  <a:txBody>
                    <a:bodyPr/>
                    <a:lstStyle/>
                    <a:p>
                      <a:pPr algn="l" fontAlgn="t"/>
                      <a:r>
                        <a:rPr lang="en-US" sz="1100" u="none" strike="noStrike" dirty="0">
                          <a:effectLst/>
                        </a:rPr>
                        <a:t>Nat'l Superconducting Cyclotron Lab. (NSCL)</a:t>
                      </a:r>
                      <a:endParaRPr lang="en-US" sz="1100" b="0" i="0" u="none" strike="noStrike" dirty="0">
                        <a:solidFill>
                          <a:srgbClr val="000000"/>
                        </a:solidFill>
                        <a:effectLst/>
                        <a:latin typeface="Arial" panose="020B0604020202020204" pitchFamily="34" charset="0"/>
                      </a:endParaRPr>
                    </a:p>
                  </a:txBody>
                  <a:tcPr marL="7144" marR="7144" marT="7144" marB="0"/>
                </a:tc>
                <a:tc>
                  <a:txBody>
                    <a:bodyPr/>
                    <a:lstStyle/>
                    <a:p>
                      <a:pPr algn="r" fontAlgn="t"/>
                      <a:r>
                        <a:rPr lang="en-US" sz="1100" u="none" strike="noStrike" dirty="0">
                          <a:effectLst/>
                        </a:rPr>
                        <a:t>24.00</a:t>
                      </a:r>
                      <a:endParaRPr lang="en-US" sz="1100" b="0" i="0" u="none" strike="noStrike" dirty="0">
                        <a:effectLst/>
                        <a:latin typeface="Arial" panose="020B0604020202020204" pitchFamily="34" charset="0"/>
                      </a:endParaRPr>
                    </a:p>
                  </a:txBody>
                  <a:tcPr marL="7144" marR="7144" marT="7144" marB="0"/>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tc>
                <a:tc>
                  <a:txBody>
                    <a:bodyPr/>
                    <a:lstStyle/>
                    <a:p>
                      <a:pPr algn="r" fontAlgn="t"/>
                      <a:r>
                        <a:rPr lang="en-US" sz="1100" u="none" strike="noStrike" dirty="0">
                          <a:effectLst/>
                        </a:rPr>
                        <a:t>23.00</a:t>
                      </a:r>
                      <a:endParaRPr lang="en-US" sz="1100" b="0" i="0" u="none" strike="noStrike" dirty="0">
                        <a:effectLst/>
                        <a:latin typeface="Arial" panose="020B0604020202020204" pitchFamily="34" charset="0"/>
                      </a:endParaRPr>
                    </a:p>
                  </a:txBody>
                  <a:tcPr marL="7144" marR="7144" marT="7144" marB="0"/>
                </a:tc>
                <a:tc>
                  <a:txBody>
                    <a:bodyPr/>
                    <a:lstStyle/>
                    <a:p>
                      <a:pPr algn="r" fontAlgn="t"/>
                      <a:r>
                        <a:rPr lang="en-US" sz="1100" u="none" strike="noStrike" dirty="0">
                          <a:effectLst/>
                        </a:rPr>
                        <a:t>-1.00</a:t>
                      </a:r>
                      <a:endParaRPr lang="en-US" sz="1100" b="0" i="0" u="none" strike="noStrike" dirty="0">
                        <a:effectLst/>
                        <a:latin typeface="Arial" panose="020B0604020202020204" pitchFamily="34" charset="0"/>
                      </a:endParaRPr>
                    </a:p>
                  </a:txBody>
                  <a:tcPr marL="7144" marR="7144" marT="7144" marB="0"/>
                </a:tc>
                <a:tc>
                  <a:txBody>
                    <a:bodyPr/>
                    <a:lstStyle/>
                    <a:p>
                      <a:pPr algn="r" fontAlgn="t"/>
                      <a:r>
                        <a:rPr lang="en-US" sz="1100" u="none" strike="noStrike" dirty="0">
                          <a:effectLst/>
                        </a:rPr>
                        <a:t>-4.2%</a:t>
                      </a:r>
                      <a:endParaRPr lang="en-US" sz="1100" b="0" i="0" u="none" strike="noStrike" dirty="0">
                        <a:effectLst/>
                        <a:latin typeface="Arial" panose="020B0604020202020204" pitchFamily="34" charset="0"/>
                      </a:endParaRPr>
                    </a:p>
                  </a:txBody>
                  <a:tcPr marL="7144" marR="7144" marT="7144" marB="0"/>
                </a:tc>
                <a:extLst>
                  <a:ext uri="{0D108BD9-81ED-4DB2-BD59-A6C34878D82A}">
                    <a16:rowId xmlns:a16="http://schemas.microsoft.com/office/drawing/2014/main" xmlns="" val="715746397"/>
                  </a:ext>
                </a:extLst>
              </a:tr>
              <a:tr h="191948">
                <a:tc>
                  <a:txBody>
                    <a:bodyPr/>
                    <a:lstStyle/>
                    <a:p>
                      <a:pPr algn="l" fontAlgn="t"/>
                      <a:r>
                        <a:rPr lang="en-US" sz="1100" u="none" strike="noStrike" dirty="0">
                          <a:effectLst/>
                        </a:rPr>
                        <a:t>Midscale Research Infrastructure</a:t>
                      </a:r>
                      <a:endParaRPr lang="en-US" sz="1100" b="0" i="0" u="none" strike="noStrike" dirty="0">
                        <a:solidFill>
                          <a:srgbClr val="000000"/>
                        </a:solidFill>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10.48</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8.18</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-2.30</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-21.9%</a:t>
                      </a:r>
                      <a:endParaRPr lang="en-US" sz="1100" b="0" i="0" u="none" strike="noStrike" dirty="0">
                        <a:effectLst/>
                        <a:latin typeface="Arial" panose="020B0604020202020204" pitchFamily="34" charset="0"/>
                      </a:endParaRPr>
                    </a:p>
                  </a:txBody>
                  <a:tcPr marL="7144" marR="7144" marT="7144" marB="0">
                    <a:solidFill>
                      <a:srgbClr val="FFFF00"/>
                    </a:solidFill>
                  </a:tcPr>
                </a:tc>
                <a:extLst>
                  <a:ext uri="{0D108BD9-81ED-4DB2-BD59-A6C34878D82A}">
                    <a16:rowId xmlns:a16="http://schemas.microsoft.com/office/drawing/2014/main" xmlns="" val="1107081528"/>
                  </a:ext>
                </a:extLst>
              </a:tr>
              <a:tr h="191948">
                <a:tc>
                  <a:txBody>
                    <a:bodyPr/>
                    <a:lstStyle/>
                    <a:p>
                      <a:pPr algn="l" fontAlgn="t"/>
                      <a:r>
                        <a:rPr lang="en-US" sz="1100" u="none" strike="noStrike" dirty="0">
                          <a:effectLst/>
                        </a:rPr>
                        <a:t>Pre-construction planning:</a:t>
                      </a:r>
                      <a:endParaRPr lang="en-US" sz="1100" b="0" i="0" u="none" strike="noStrike" dirty="0">
                        <a:solidFill>
                          <a:srgbClr val="000000"/>
                        </a:solidFill>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6.30</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6.30</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N/A  </a:t>
                      </a:r>
                      <a:endParaRPr lang="en-US" sz="1100" b="0" i="0" u="none" strike="noStrike" dirty="0">
                        <a:effectLst/>
                        <a:latin typeface="Arial" panose="020B0604020202020204" pitchFamily="34" charset="0"/>
                      </a:endParaRPr>
                    </a:p>
                  </a:txBody>
                  <a:tcPr marL="7144" marR="7144" marT="7144" marB="0">
                    <a:solidFill>
                      <a:srgbClr val="FFFF00"/>
                    </a:solidFill>
                  </a:tcPr>
                </a:tc>
                <a:extLst>
                  <a:ext uri="{0D108BD9-81ED-4DB2-BD59-A6C34878D82A}">
                    <a16:rowId xmlns:a16="http://schemas.microsoft.com/office/drawing/2014/main" xmlns="" val="3309897478"/>
                  </a:ext>
                </a:extLst>
              </a:tr>
              <a:tr h="191948">
                <a:tc>
                  <a:txBody>
                    <a:bodyPr/>
                    <a:lstStyle/>
                    <a:p>
                      <a:pPr algn="l" fontAlgn="t"/>
                      <a:r>
                        <a:rPr lang="en-US" sz="1100" u="none" strike="noStrike" dirty="0">
                          <a:effectLst/>
                        </a:rPr>
                        <a:t>High-Luminosity LHC Upgrade Planning</a:t>
                      </a:r>
                      <a:endParaRPr lang="en-US" sz="1100" b="0" i="0" u="none" strike="noStrike" dirty="0">
                        <a:solidFill>
                          <a:srgbClr val="000000"/>
                        </a:solidFill>
                        <a:effectLst/>
                        <a:latin typeface="Arial" panose="020B0604020202020204" pitchFamily="34" charset="0"/>
                      </a:endParaRPr>
                    </a:p>
                  </a:txBody>
                  <a:tcPr marL="85725" marR="7144" marT="7144" marB="0">
                    <a:solidFill>
                      <a:srgbClr val="FFFF00"/>
                    </a:solidFill>
                  </a:tcPr>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  </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6.30</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6.30</a:t>
                      </a:r>
                      <a:endParaRPr lang="en-US" sz="1100" b="0" i="0" u="none" strike="noStrike" dirty="0">
                        <a:effectLst/>
                        <a:latin typeface="Arial" panose="020B0604020202020204" pitchFamily="34" charset="0"/>
                      </a:endParaRPr>
                    </a:p>
                  </a:txBody>
                  <a:tcPr marL="7144" marR="7144" marT="7144" marB="0">
                    <a:solidFill>
                      <a:srgbClr val="FFFF00"/>
                    </a:solidFill>
                  </a:tcPr>
                </a:tc>
                <a:tc>
                  <a:txBody>
                    <a:bodyPr/>
                    <a:lstStyle/>
                    <a:p>
                      <a:pPr algn="r" fontAlgn="t"/>
                      <a:r>
                        <a:rPr lang="en-US" sz="1100" u="none" strike="noStrike" dirty="0">
                          <a:effectLst/>
                        </a:rPr>
                        <a:t>N/A  </a:t>
                      </a:r>
                      <a:endParaRPr lang="en-US" sz="1100" b="0" i="0" u="none" strike="noStrike" dirty="0">
                        <a:effectLst/>
                        <a:latin typeface="Arial" panose="020B0604020202020204" pitchFamily="34" charset="0"/>
                      </a:endParaRPr>
                    </a:p>
                  </a:txBody>
                  <a:tcPr marL="7144" marR="7144" marT="7144" marB="0">
                    <a:solidFill>
                      <a:srgbClr val="FFFF00"/>
                    </a:solidFill>
                  </a:tcPr>
                </a:tc>
                <a:extLst>
                  <a:ext uri="{0D108BD9-81ED-4DB2-BD59-A6C34878D82A}">
                    <a16:rowId xmlns:a16="http://schemas.microsoft.com/office/drawing/2014/main" xmlns="" val="3462629364"/>
                  </a:ext>
                </a:extLst>
              </a:tr>
            </a:tbl>
          </a:graphicData>
        </a:graphic>
      </p:graphicFrame>
      <p:pic>
        <p:nvPicPr>
          <p:cNvPr id="8" name="Picture 2" descr="P:\Div_Resources\NSF Logos\nsf1.jpg">
            <a:extLst>
              <a:ext uri="{FF2B5EF4-FFF2-40B4-BE49-F238E27FC236}">
                <a16:creationId xmlns:a16="http://schemas.microsoft.com/office/drawing/2014/main" xmlns="" id="{2C34986B-04C4-4E8D-B437-28AEB2BA36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1981"/>
            <a:ext cx="1066800" cy="107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471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8FFD5E62-6362-4C12-B967-92A7CF0459A8}"/>
              </a:ext>
            </a:extLst>
          </p:cNvPr>
          <p:cNvSpPr>
            <a:spLocks noGrp="1"/>
          </p:cNvSpPr>
          <p:nvPr>
            <p:ph type="sldNum" sz="quarter" idx="12"/>
          </p:nvPr>
        </p:nvSpPr>
        <p:spPr/>
        <p:txBody>
          <a:bodyPr/>
          <a:lstStyle/>
          <a:p>
            <a:fld id="{0EF622A9-2D3E-46B4-844C-D8A7BE25E634}" type="slidenum">
              <a:rPr lang="en-US" smtClean="0"/>
              <a:t>11</a:t>
            </a:fld>
            <a:endParaRPr lang="en-US"/>
          </a:p>
        </p:txBody>
      </p:sp>
      <p:sp>
        <p:nvSpPr>
          <p:cNvPr id="5" name="TextBox 4">
            <a:extLst>
              <a:ext uri="{FF2B5EF4-FFF2-40B4-BE49-F238E27FC236}">
                <a16:creationId xmlns:a16="http://schemas.microsoft.com/office/drawing/2014/main" xmlns="" id="{AF6337AB-27DE-4F37-B736-EC551884327D}"/>
              </a:ext>
            </a:extLst>
          </p:cNvPr>
          <p:cNvSpPr txBox="1"/>
          <p:nvPr/>
        </p:nvSpPr>
        <p:spPr>
          <a:xfrm>
            <a:off x="2044820" y="455844"/>
            <a:ext cx="5105437" cy="523220"/>
          </a:xfrm>
          <a:prstGeom prst="rect">
            <a:avLst/>
          </a:prstGeom>
          <a:noFill/>
        </p:spPr>
        <p:txBody>
          <a:bodyPr wrap="none" rtlCol="0">
            <a:spAutoFit/>
          </a:bodyPr>
          <a:lstStyle/>
          <a:p>
            <a:r>
              <a:rPr lang="en-US" sz="2800" dirty="0">
                <a:solidFill>
                  <a:srgbClr val="0070C0"/>
                </a:solidFill>
              </a:rPr>
              <a:t>Particle Physics in Physics Division</a:t>
            </a:r>
          </a:p>
        </p:txBody>
      </p:sp>
      <p:sp>
        <p:nvSpPr>
          <p:cNvPr id="6" name="TextBox 5">
            <a:extLst>
              <a:ext uri="{FF2B5EF4-FFF2-40B4-BE49-F238E27FC236}">
                <a16:creationId xmlns:a16="http://schemas.microsoft.com/office/drawing/2014/main" xmlns="" id="{B164736C-F635-4D6E-AD03-B9BB70C05576}"/>
              </a:ext>
            </a:extLst>
          </p:cNvPr>
          <p:cNvSpPr txBox="1"/>
          <p:nvPr/>
        </p:nvSpPr>
        <p:spPr>
          <a:xfrm>
            <a:off x="710249" y="1387984"/>
            <a:ext cx="7774577" cy="1631216"/>
          </a:xfrm>
          <a:prstGeom prst="rect">
            <a:avLst/>
          </a:prstGeom>
          <a:noFill/>
        </p:spPr>
        <p:txBody>
          <a:bodyPr wrap="square" rtlCol="0">
            <a:spAutoFit/>
          </a:bodyPr>
          <a:lstStyle/>
          <a:p>
            <a:r>
              <a:rPr lang="en-US" sz="2000" dirty="0">
                <a:solidFill>
                  <a:srgbClr val="0070C0"/>
                </a:solidFill>
              </a:rPr>
              <a:t>EPP – Experimental Elementary Particle Physics </a:t>
            </a:r>
          </a:p>
          <a:p>
            <a:r>
              <a:rPr lang="en-US" sz="2000" dirty="0"/>
              <a:t>			(Mostly Accelerator-Based users, incl. LHC)</a:t>
            </a:r>
          </a:p>
          <a:p>
            <a:r>
              <a:rPr lang="en-US" sz="2000" dirty="0"/>
              <a:t>	Program Director: Saul Gonzalez</a:t>
            </a:r>
          </a:p>
          <a:p>
            <a:r>
              <a:rPr lang="en-US" sz="2000" dirty="0"/>
              <a:t>	Program Director: Jim Shank (sadly leaving in January       )</a:t>
            </a:r>
          </a:p>
          <a:p>
            <a:r>
              <a:rPr lang="en-US" sz="2000" dirty="0"/>
              <a:t>	Program Director: Randy Ruchti (happily joining in January       )  </a:t>
            </a:r>
          </a:p>
        </p:txBody>
      </p:sp>
      <p:sp>
        <p:nvSpPr>
          <p:cNvPr id="7" name="TextBox 6">
            <a:extLst>
              <a:ext uri="{FF2B5EF4-FFF2-40B4-BE49-F238E27FC236}">
                <a16:creationId xmlns:a16="http://schemas.microsoft.com/office/drawing/2014/main" xmlns="" id="{DB11B142-EDE8-4FAC-BB86-AF2E78E68570}"/>
              </a:ext>
            </a:extLst>
          </p:cNvPr>
          <p:cNvSpPr txBox="1"/>
          <p:nvPr/>
        </p:nvSpPr>
        <p:spPr>
          <a:xfrm>
            <a:off x="711035" y="3283347"/>
            <a:ext cx="7622023" cy="1323439"/>
          </a:xfrm>
          <a:prstGeom prst="rect">
            <a:avLst/>
          </a:prstGeom>
          <a:noFill/>
        </p:spPr>
        <p:txBody>
          <a:bodyPr wrap="none" rtlCol="0">
            <a:spAutoFit/>
          </a:bodyPr>
          <a:lstStyle/>
          <a:p>
            <a:r>
              <a:rPr lang="en-US" sz="2000" dirty="0">
                <a:solidFill>
                  <a:srgbClr val="0070C0"/>
                </a:solidFill>
              </a:rPr>
              <a:t>PA – Experimental Particle Astrophysics </a:t>
            </a:r>
          </a:p>
          <a:p>
            <a:r>
              <a:rPr lang="en-US" sz="2000" dirty="0"/>
              <a:t>		(Underground Physics, Cosmic Physics, </a:t>
            </a:r>
            <a:r>
              <a:rPr lang="en-US" sz="2000" dirty="0" err="1"/>
              <a:t>IceCube</a:t>
            </a:r>
            <a:r>
              <a:rPr lang="en-US" sz="2000" dirty="0"/>
              <a:t> users)</a:t>
            </a:r>
          </a:p>
          <a:p>
            <a:r>
              <a:rPr lang="en-US" sz="2000" dirty="0"/>
              <a:t>	Program Director: Jim Whitmore</a:t>
            </a:r>
          </a:p>
          <a:p>
            <a:r>
              <a:rPr lang="en-US" sz="2000" dirty="0"/>
              <a:t>	Program Director: Jean Cottam-Allen </a:t>
            </a:r>
          </a:p>
        </p:txBody>
      </p:sp>
      <p:sp>
        <p:nvSpPr>
          <p:cNvPr id="9" name="TextBox 8">
            <a:extLst>
              <a:ext uri="{FF2B5EF4-FFF2-40B4-BE49-F238E27FC236}">
                <a16:creationId xmlns:a16="http://schemas.microsoft.com/office/drawing/2014/main" xmlns="" id="{3B0B9C0A-292A-400D-A91F-34020187772E}"/>
              </a:ext>
            </a:extLst>
          </p:cNvPr>
          <p:cNvSpPr txBox="1"/>
          <p:nvPr/>
        </p:nvSpPr>
        <p:spPr>
          <a:xfrm>
            <a:off x="714176" y="5181600"/>
            <a:ext cx="7235442" cy="707886"/>
          </a:xfrm>
          <a:prstGeom prst="rect">
            <a:avLst/>
          </a:prstGeom>
          <a:noFill/>
        </p:spPr>
        <p:txBody>
          <a:bodyPr wrap="none" rtlCol="0">
            <a:spAutoFit/>
          </a:bodyPr>
          <a:lstStyle/>
          <a:p>
            <a:r>
              <a:rPr lang="en-US" sz="2000" dirty="0">
                <a:solidFill>
                  <a:srgbClr val="0070C0"/>
                </a:solidFill>
              </a:rPr>
              <a:t>Theory – Elementary Particle Physics &amp; Astrophysics and Cosmo</a:t>
            </a:r>
            <a:r>
              <a:rPr lang="en-US" sz="2000" dirty="0"/>
              <a:t>logy</a:t>
            </a:r>
          </a:p>
          <a:p>
            <a:r>
              <a:rPr lang="en-US" sz="2000" dirty="0"/>
              <a:t>	Program Director: Keith Dienes</a:t>
            </a:r>
          </a:p>
        </p:txBody>
      </p:sp>
      <p:pic>
        <p:nvPicPr>
          <p:cNvPr id="11" name="Graphic 10" descr="Crying Face with No Fill">
            <a:extLst>
              <a:ext uri="{FF2B5EF4-FFF2-40B4-BE49-F238E27FC236}">
                <a16:creationId xmlns:a16="http://schemas.microsoft.com/office/drawing/2014/main" xmlns="" id="{58D38A0A-9843-44F3-B875-9573F06200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264792" y="2344651"/>
            <a:ext cx="337926" cy="337926"/>
          </a:xfrm>
          <a:prstGeom prst="rect">
            <a:avLst/>
          </a:prstGeom>
        </p:spPr>
      </p:pic>
      <p:pic>
        <p:nvPicPr>
          <p:cNvPr id="13" name="Graphic 12" descr="Smiling Face with No Fill">
            <a:extLst>
              <a:ext uri="{FF2B5EF4-FFF2-40B4-BE49-F238E27FC236}">
                <a16:creationId xmlns:a16="http://schemas.microsoft.com/office/drawing/2014/main" xmlns="" id="{0932DC5C-779D-4A55-828C-B3287EA687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741613" y="2682577"/>
            <a:ext cx="321798" cy="321798"/>
          </a:xfrm>
          <a:prstGeom prst="rect">
            <a:avLst/>
          </a:prstGeom>
        </p:spPr>
      </p:pic>
      <p:pic>
        <p:nvPicPr>
          <p:cNvPr id="14" name="Picture 2" descr="P:\Div_Resources\NSF Logos\nsf1.jpg">
            <a:extLst>
              <a:ext uri="{FF2B5EF4-FFF2-40B4-BE49-F238E27FC236}">
                <a16:creationId xmlns:a16="http://schemas.microsoft.com/office/drawing/2014/main" xmlns="" id="{06D0FC2E-9D38-4E37-8668-52529DE264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206" y="196410"/>
            <a:ext cx="1066800" cy="107322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xmlns="" id="{5F2CED48-721B-49E4-8727-2DC90D279488}"/>
              </a:ext>
            </a:extLst>
          </p:cNvPr>
          <p:cNvCxnSpPr/>
          <p:nvPr/>
        </p:nvCxnSpPr>
        <p:spPr>
          <a:xfrm>
            <a:off x="2743200" y="4876800"/>
            <a:ext cx="3581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12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EPP Budget by FY</a:t>
            </a:r>
          </a:p>
        </p:txBody>
      </p:sp>
      <p:sp>
        <p:nvSpPr>
          <p:cNvPr id="6" name="Slide Number Placeholder 5"/>
          <p:cNvSpPr>
            <a:spLocks noGrp="1"/>
          </p:cNvSpPr>
          <p:nvPr>
            <p:ph type="sldNum" sz="quarter" idx="12"/>
          </p:nvPr>
        </p:nvSpPr>
        <p:spPr/>
        <p:txBody>
          <a:bodyPr/>
          <a:lstStyle/>
          <a:p>
            <a:fld id="{DA5336B4-091C-43B6-BB58-E630DEB23145}" type="slidenum">
              <a:rPr lang="en-US" smtClean="0"/>
              <a:t>12</a:t>
            </a:fld>
            <a:endParaRPr lang="en-US" dirty="0"/>
          </a:p>
        </p:txBody>
      </p:sp>
      <p:sp>
        <p:nvSpPr>
          <p:cNvPr id="9" name="Content Placeholder 8"/>
          <p:cNvSpPr>
            <a:spLocks noGrp="1"/>
          </p:cNvSpPr>
          <p:nvPr>
            <p:ph idx="1"/>
          </p:nvPr>
        </p:nvSpPr>
        <p:spPr/>
        <p:txBody>
          <a:bodyPr/>
          <a:lstStyle/>
          <a:p>
            <a:pPr marL="0" indent="0" defTabSz="685800">
              <a:spcBef>
                <a:spcPts val="0"/>
              </a:spcBef>
              <a:buNone/>
              <a:defRPr/>
            </a:pPr>
            <a:r>
              <a:rPr lang="en-US" dirty="0"/>
              <a:t> </a:t>
            </a:r>
          </a:p>
        </p:txBody>
      </p:sp>
      <p:graphicFrame>
        <p:nvGraphicFramePr>
          <p:cNvPr id="10" name="Chart 9"/>
          <p:cNvGraphicFramePr>
            <a:graphicFrameLocks/>
          </p:cNvGraphicFramePr>
          <p:nvPr>
            <p:extLst/>
          </p:nvPr>
        </p:nvGraphicFramePr>
        <p:xfrm>
          <a:off x="1189299" y="1977712"/>
          <a:ext cx="5268651" cy="351226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descr="P:\Div_Resources\NSF Logos\nsf1.jpg">
            <a:extLst>
              <a:ext uri="{FF2B5EF4-FFF2-40B4-BE49-F238E27FC236}">
                <a16:creationId xmlns:a16="http://schemas.microsoft.com/office/drawing/2014/main" xmlns="" id="{DFCB92C3-C648-4725-AC97-4FFB7F9533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5" y="274891"/>
            <a:ext cx="1100703" cy="110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71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EPP 2017 </a:t>
            </a:r>
          </a:p>
        </p:txBody>
      </p:sp>
      <p:sp>
        <p:nvSpPr>
          <p:cNvPr id="3" name="Content Placeholder 2"/>
          <p:cNvSpPr>
            <a:spLocks noGrp="1"/>
          </p:cNvSpPr>
          <p:nvPr>
            <p:ph idx="1"/>
          </p:nvPr>
        </p:nvSpPr>
        <p:spPr/>
        <p:txBody>
          <a:bodyPr/>
          <a:lstStyle/>
          <a:p>
            <a:r>
              <a:rPr lang="en-US" dirty="0"/>
              <a:t>Total funding:		$18,972,899</a:t>
            </a:r>
          </a:p>
          <a:p>
            <a:r>
              <a:rPr lang="en-US" dirty="0"/>
              <a:t>Commitments: 	$13,308,386 </a:t>
            </a:r>
          </a:p>
          <a:p>
            <a:r>
              <a:rPr lang="en-US" dirty="0"/>
              <a:t>FY17 Renewals:	 $5,664,513</a:t>
            </a:r>
          </a:p>
          <a:p>
            <a:r>
              <a:rPr lang="en-US" dirty="0"/>
              <a:t>Number of Proposals: 38</a:t>
            </a:r>
          </a:p>
          <a:p>
            <a:r>
              <a:rPr lang="en-US" dirty="0"/>
              <a:t>Number funded: 7,  All at lower than the requested amount</a:t>
            </a:r>
          </a:p>
          <a:p>
            <a:r>
              <a:rPr lang="en-US" dirty="0"/>
              <a:t>1 new CAREER Award: </a:t>
            </a:r>
          </a:p>
          <a:p>
            <a:pPr lvl="1"/>
            <a:r>
              <a:rPr lang="en-US" dirty="0"/>
              <a:t>Verena Martinez </a:t>
            </a:r>
            <a:r>
              <a:rPr lang="en-US" dirty="0" err="1"/>
              <a:t>Outschoorn</a:t>
            </a:r>
            <a:r>
              <a:rPr lang="en-US" dirty="0"/>
              <a:t>, UIUC.</a:t>
            </a:r>
          </a:p>
          <a:p>
            <a:endParaRPr lang="en-US" dirty="0"/>
          </a:p>
        </p:txBody>
      </p:sp>
      <p:sp>
        <p:nvSpPr>
          <p:cNvPr id="6" name="Slide Number Placeholder 5"/>
          <p:cNvSpPr>
            <a:spLocks noGrp="1"/>
          </p:cNvSpPr>
          <p:nvPr>
            <p:ph type="sldNum" sz="quarter" idx="12"/>
          </p:nvPr>
        </p:nvSpPr>
        <p:spPr/>
        <p:txBody>
          <a:bodyPr/>
          <a:lstStyle/>
          <a:p>
            <a:fld id="{DA5336B4-091C-43B6-BB58-E630DEB23145}" type="slidenum">
              <a:rPr lang="en-US" smtClean="0"/>
              <a:t>13</a:t>
            </a:fld>
            <a:endParaRPr lang="en-US" dirty="0"/>
          </a:p>
        </p:txBody>
      </p:sp>
      <p:pic>
        <p:nvPicPr>
          <p:cNvPr id="7" name="Picture 2" descr="P:\Div_Resources\NSF Logos\nsf1.jpg">
            <a:extLst>
              <a:ext uri="{FF2B5EF4-FFF2-40B4-BE49-F238E27FC236}">
                <a16:creationId xmlns:a16="http://schemas.microsoft.com/office/drawing/2014/main" xmlns="" id="{44F0E940-38D4-4D47-A8BC-A7691AA0BD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74891"/>
            <a:ext cx="1100703" cy="110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443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8A086BA-C1F2-416D-A9DF-23067DBB3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14255" y="1279308"/>
            <a:ext cx="2790793" cy="2948940"/>
          </a:xfrm>
          <a:prstGeom prst="rect">
            <a:avLst/>
          </a:prstGeom>
        </p:spPr>
      </p:pic>
      <p:sp>
        <p:nvSpPr>
          <p:cNvPr id="2" name="Title 1"/>
          <p:cNvSpPr>
            <a:spLocks noGrp="1"/>
          </p:cNvSpPr>
          <p:nvPr>
            <p:ph type="title"/>
          </p:nvPr>
        </p:nvSpPr>
        <p:spPr>
          <a:xfrm>
            <a:off x="1728582" y="299567"/>
            <a:ext cx="6958218" cy="712078"/>
          </a:xfrm>
        </p:spPr>
        <p:txBody>
          <a:bodyPr>
            <a:noAutofit/>
          </a:bodyPr>
          <a:lstStyle/>
          <a:p>
            <a:pPr algn="l"/>
            <a:r>
              <a:rPr lang="en-US" sz="3200" dirty="0" err="1">
                <a:solidFill>
                  <a:srgbClr val="0070C0"/>
                </a:solidFill>
              </a:rPr>
              <a:t>LHCb</a:t>
            </a:r>
            <a:r>
              <a:rPr lang="en-US" sz="3200" dirty="0">
                <a:solidFill>
                  <a:srgbClr val="0070C0"/>
                </a:solidFill>
              </a:rPr>
              <a:t> experiment: lepton universality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31203" y="4077905"/>
                <a:ext cx="7251830" cy="1820453"/>
              </a:xfrm>
            </p:spPr>
            <p:txBody>
              <a:bodyPr>
                <a:noAutofit/>
              </a:bodyPr>
              <a:lstStyle/>
              <a:p>
                <a:pPr marL="0" indent="0">
                  <a:buNone/>
                </a:pPr>
                <a:r>
                  <a:rPr lang="en-US" sz="1600" dirty="0">
                    <a:solidFill>
                      <a:srgbClr val="002060"/>
                    </a:solidFill>
                  </a:rPr>
                  <a:t>LHCb is the smallest of 4 experiments at the LHC, focused on finding new physics through precision measurements of </a:t>
                </a:r>
                <a:r>
                  <a:rPr lang="en-US" sz="1600" i="1" dirty="0">
                    <a:solidFill>
                      <a:srgbClr val="002060"/>
                    </a:solidFill>
                  </a:rPr>
                  <a:t>b</a:t>
                </a:r>
                <a:r>
                  <a:rPr lang="en-US" sz="1600" dirty="0">
                    <a:solidFill>
                      <a:srgbClr val="002060"/>
                    </a:solidFill>
                  </a:rPr>
                  <a:t> quarks. NSF provides support to 5 of 72 research groups in a collaboration of 820 physicists.</a:t>
                </a:r>
              </a:p>
              <a:p>
                <a:r>
                  <a:rPr lang="en-US" sz="1600" dirty="0">
                    <a:solidFill>
                      <a:srgbClr val="FF0000"/>
                    </a:solidFill>
                  </a:rPr>
                  <a:t>Ongoing Lepton Universality test probes physics beyond the Standard Model</a:t>
                </a:r>
              </a:p>
              <a:p>
                <a:r>
                  <a:rPr lang="en-US" sz="1600" dirty="0">
                    <a:solidFill>
                      <a:srgbClr val="FF0000"/>
                    </a:solidFill>
                  </a:rPr>
                  <a:t>Ratio of </a:t>
                </a:r>
                <a14:m>
                  <m:oMath xmlns:m="http://schemas.openxmlformats.org/officeDocument/2006/math">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𝐵</m:t>
                        </m:r>
                      </m:e>
                      <m:sub>
                        <m:r>
                          <a:rPr lang="en-US" sz="1600" i="1">
                            <a:solidFill>
                              <a:srgbClr val="FF0000"/>
                            </a:solidFill>
                            <a:latin typeface="Cambria Math" panose="02040503050406030204" pitchFamily="18" charset="0"/>
                          </a:rPr>
                          <m:t>𝑐</m:t>
                        </m:r>
                      </m:sub>
                    </m:sSub>
                    <m:r>
                      <a:rPr lang="en-US" sz="1600" i="1">
                        <a:solidFill>
                          <a:srgbClr val="FF0000"/>
                        </a:solidFill>
                        <a:latin typeface="Cambria Math" panose="02040503050406030204" pitchFamily="18" charset="0"/>
                        <a:ea typeface="Cambria Math" panose="02040503050406030204" pitchFamily="18" charset="0"/>
                      </a:rPr>
                      <m:t>→</m:t>
                    </m:r>
                    <m:r>
                      <a:rPr lang="en-US" sz="1600" i="1">
                        <a:solidFill>
                          <a:srgbClr val="FF0000"/>
                        </a:solidFill>
                        <a:latin typeface="Cambria Math" panose="02040503050406030204" pitchFamily="18" charset="0"/>
                        <a:ea typeface="Cambria Math" panose="02040503050406030204" pitchFamily="18" charset="0"/>
                      </a:rPr>
                      <m:t>𝐽</m:t>
                    </m:r>
                    <m:r>
                      <a:rPr lang="en-US" sz="1600" i="1">
                        <a:solidFill>
                          <a:srgbClr val="FF0000"/>
                        </a:solidFill>
                        <a:latin typeface="Cambria Math" panose="02040503050406030204" pitchFamily="18" charset="0"/>
                        <a:ea typeface="Cambria Math" panose="02040503050406030204" pitchFamily="18" charset="0"/>
                      </a:rPr>
                      <m:t>/</m:t>
                    </m:r>
                    <m:r>
                      <a:rPr lang="en-US" sz="1600" i="1">
                        <a:solidFill>
                          <a:srgbClr val="FF0000"/>
                        </a:solidFill>
                        <a:latin typeface="Cambria Math" panose="02040503050406030204" pitchFamily="18" charset="0"/>
                        <a:ea typeface="Cambria Math" panose="02040503050406030204" pitchFamily="18" charset="0"/>
                      </a:rPr>
                      <m:t>𝜓𝜇</m:t>
                    </m:r>
                    <m:sSub>
                      <m:sSubPr>
                        <m:ctrlPr>
                          <a:rPr lang="en-US" sz="1600" i="1">
                            <a:solidFill>
                              <a:srgbClr val="FF0000"/>
                            </a:solidFill>
                            <a:latin typeface="Cambria Math" panose="02040503050406030204" pitchFamily="18" charset="0"/>
                            <a:ea typeface="Cambria Math" panose="02040503050406030204" pitchFamily="18" charset="0"/>
                          </a:rPr>
                        </m:ctrlPr>
                      </m:sSubPr>
                      <m:e>
                        <m:r>
                          <a:rPr lang="en-US" sz="1600" i="1">
                            <a:solidFill>
                              <a:srgbClr val="FF0000"/>
                            </a:solidFill>
                            <a:latin typeface="Cambria Math" panose="02040503050406030204" pitchFamily="18" charset="0"/>
                            <a:ea typeface="Cambria Math" panose="02040503050406030204" pitchFamily="18" charset="0"/>
                          </a:rPr>
                          <m:t>𝜐</m:t>
                        </m:r>
                      </m:e>
                      <m:sub>
                        <m:r>
                          <a:rPr lang="en-US" sz="1600" i="1">
                            <a:solidFill>
                              <a:srgbClr val="FF0000"/>
                            </a:solidFill>
                            <a:latin typeface="Cambria Math" panose="02040503050406030204" pitchFamily="18" charset="0"/>
                            <a:ea typeface="Cambria Math" panose="02040503050406030204" pitchFamily="18" charset="0"/>
                          </a:rPr>
                          <m:t>𝜇</m:t>
                        </m:r>
                      </m:sub>
                    </m:sSub>
                  </m:oMath>
                </a14:m>
                <a:r>
                  <a:rPr lang="en-US" sz="1600" dirty="0">
                    <a:solidFill>
                      <a:srgbClr val="FF0000"/>
                    </a:solidFill>
                  </a:rPr>
                  <a:t> rate and </a:t>
                </a:r>
                <a14:m>
                  <m:oMath xmlns:m="http://schemas.openxmlformats.org/officeDocument/2006/math">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𝐵</m:t>
                        </m:r>
                      </m:e>
                      <m:sub>
                        <m:r>
                          <a:rPr lang="en-US" sz="1600" i="1">
                            <a:solidFill>
                              <a:srgbClr val="FF0000"/>
                            </a:solidFill>
                            <a:latin typeface="Cambria Math" panose="02040503050406030204" pitchFamily="18" charset="0"/>
                          </a:rPr>
                          <m:t>𝑐</m:t>
                        </m:r>
                      </m:sub>
                    </m:sSub>
                    <m:r>
                      <a:rPr lang="en-US" sz="1600" i="1">
                        <a:solidFill>
                          <a:srgbClr val="FF0000"/>
                        </a:solidFill>
                        <a:latin typeface="Cambria Math" panose="02040503050406030204" pitchFamily="18" charset="0"/>
                        <a:ea typeface="Cambria Math" panose="02040503050406030204" pitchFamily="18" charset="0"/>
                      </a:rPr>
                      <m:t>→</m:t>
                    </m:r>
                    <m:r>
                      <a:rPr lang="en-US" sz="1600" i="1">
                        <a:solidFill>
                          <a:srgbClr val="FF0000"/>
                        </a:solidFill>
                        <a:latin typeface="Cambria Math" panose="02040503050406030204" pitchFamily="18" charset="0"/>
                        <a:ea typeface="Cambria Math" panose="02040503050406030204" pitchFamily="18" charset="0"/>
                      </a:rPr>
                      <m:t>𝐽</m:t>
                    </m:r>
                    <m:r>
                      <a:rPr lang="en-US" sz="1600" i="1">
                        <a:solidFill>
                          <a:srgbClr val="FF0000"/>
                        </a:solidFill>
                        <a:latin typeface="Cambria Math" panose="02040503050406030204" pitchFamily="18" charset="0"/>
                        <a:ea typeface="Cambria Math" panose="02040503050406030204" pitchFamily="18" charset="0"/>
                      </a:rPr>
                      <m:t>/</m:t>
                    </m:r>
                    <m:r>
                      <a:rPr lang="en-US" sz="1600" i="1">
                        <a:solidFill>
                          <a:srgbClr val="FF0000"/>
                        </a:solidFill>
                        <a:latin typeface="Cambria Math" panose="02040503050406030204" pitchFamily="18" charset="0"/>
                        <a:ea typeface="Cambria Math" panose="02040503050406030204" pitchFamily="18" charset="0"/>
                      </a:rPr>
                      <m:t>𝜓𝜏</m:t>
                    </m:r>
                    <m:sSub>
                      <m:sSubPr>
                        <m:ctrlPr>
                          <a:rPr lang="en-US" sz="1600" i="1">
                            <a:solidFill>
                              <a:srgbClr val="FF0000"/>
                            </a:solidFill>
                            <a:latin typeface="Cambria Math" panose="02040503050406030204" pitchFamily="18" charset="0"/>
                            <a:ea typeface="Cambria Math" panose="02040503050406030204" pitchFamily="18" charset="0"/>
                          </a:rPr>
                        </m:ctrlPr>
                      </m:sSubPr>
                      <m:e>
                        <m:r>
                          <a:rPr lang="en-US" sz="1600" i="1">
                            <a:solidFill>
                              <a:srgbClr val="FF0000"/>
                            </a:solidFill>
                            <a:latin typeface="Cambria Math" panose="02040503050406030204" pitchFamily="18" charset="0"/>
                            <a:ea typeface="Cambria Math" panose="02040503050406030204" pitchFamily="18" charset="0"/>
                          </a:rPr>
                          <m:t>𝜐</m:t>
                        </m:r>
                      </m:e>
                      <m:sub>
                        <m:r>
                          <a:rPr lang="en-US" sz="1600" i="1">
                            <a:solidFill>
                              <a:srgbClr val="FF0000"/>
                            </a:solidFill>
                            <a:latin typeface="Cambria Math" panose="02040503050406030204" pitchFamily="18" charset="0"/>
                            <a:ea typeface="Cambria Math" panose="02040503050406030204" pitchFamily="18" charset="0"/>
                          </a:rPr>
                          <m:t>𝜏</m:t>
                        </m:r>
                      </m:sub>
                    </m:sSub>
                  </m:oMath>
                </a14:m>
                <a:r>
                  <a:rPr lang="en-US" sz="1600" dirty="0">
                    <a:solidFill>
                      <a:srgbClr val="FF0000"/>
                    </a:solidFill>
                  </a:rPr>
                  <a:t>rate is very sensitive to new physics, such as charged Higgs or leptoquarks</a:t>
                </a:r>
              </a:p>
              <a:p>
                <a:r>
                  <a:rPr lang="en-US" sz="1600" dirty="0">
                    <a:solidFill>
                      <a:srgbClr val="FF0000"/>
                    </a:solidFill>
                  </a:rPr>
                  <a:t>NSF groups made key contributions to this analysis showing possible deviation from the Standard Model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31203" y="4077905"/>
                <a:ext cx="7251830" cy="1820453"/>
              </a:xfrm>
              <a:blipFill>
                <a:blip r:embed="rId4"/>
                <a:stretch>
                  <a:fillRect l="-504" t="-1003" b="-25753"/>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xmlns="" id="{AD2E2C01-6DD8-4B5F-8C58-DA72D58836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914" y="1663141"/>
            <a:ext cx="2890157" cy="2129831"/>
          </a:xfrm>
          <a:prstGeom prst="rect">
            <a:avLst/>
          </a:prstGeom>
        </p:spPr>
      </p:pic>
      <p:pic>
        <p:nvPicPr>
          <p:cNvPr id="14" name="Picture 13">
            <a:extLst>
              <a:ext uri="{FF2B5EF4-FFF2-40B4-BE49-F238E27FC236}">
                <a16:creationId xmlns:a16="http://schemas.microsoft.com/office/drawing/2014/main" xmlns="" id="{7248209C-80A7-47AA-8AD0-76E5EAA079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8196" y="1631514"/>
            <a:ext cx="2726058" cy="2146464"/>
          </a:xfrm>
          <a:prstGeom prst="rect">
            <a:avLst/>
          </a:prstGeom>
        </p:spPr>
      </p:pic>
      <p:cxnSp>
        <p:nvCxnSpPr>
          <p:cNvPr id="16" name="Straight Arrow Connector 15">
            <a:extLst>
              <a:ext uri="{FF2B5EF4-FFF2-40B4-BE49-F238E27FC236}">
                <a16:creationId xmlns:a16="http://schemas.microsoft.com/office/drawing/2014/main" xmlns="" id="{0961FC46-4650-480C-99CA-EA598DCD7F7E}"/>
              </a:ext>
            </a:extLst>
          </p:cNvPr>
          <p:cNvCxnSpPr>
            <a:cxnSpLocks/>
          </p:cNvCxnSpPr>
          <p:nvPr/>
        </p:nvCxnSpPr>
        <p:spPr>
          <a:xfrm>
            <a:off x="7609651" y="3916136"/>
            <a:ext cx="229692" cy="783772"/>
          </a:xfrm>
          <a:prstGeom prst="straightConnector1">
            <a:avLst/>
          </a:prstGeom>
          <a:ln w="12700">
            <a:headEnd type="triangle" w="lg" len="med"/>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1741F508-9B97-4B37-8799-1BCF07F0E483}"/>
              </a:ext>
            </a:extLst>
          </p:cNvPr>
          <p:cNvSpPr txBox="1"/>
          <p:nvPr/>
        </p:nvSpPr>
        <p:spPr>
          <a:xfrm>
            <a:off x="7724497" y="4699907"/>
            <a:ext cx="984075" cy="507831"/>
          </a:xfrm>
          <a:prstGeom prst="rect">
            <a:avLst/>
          </a:prstGeom>
          <a:noFill/>
        </p:spPr>
        <p:txBody>
          <a:bodyPr wrap="square" rtlCol="0">
            <a:spAutoFit/>
          </a:bodyPr>
          <a:lstStyle/>
          <a:p>
            <a:r>
              <a:rPr lang="en-US" sz="1350" dirty="0"/>
              <a:t>Standard Model</a:t>
            </a:r>
          </a:p>
        </p:txBody>
      </p:sp>
      <p:sp>
        <p:nvSpPr>
          <p:cNvPr id="7" name="Slide Number Placeholder 6"/>
          <p:cNvSpPr>
            <a:spLocks noGrp="1"/>
          </p:cNvSpPr>
          <p:nvPr>
            <p:ph type="sldNum" sz="quarter" idx="12"/>
          </p:nvPr>
        </p:nvSpPr>
        <p:spPr/>
        <p:txBody>
          <a:bodyPr/>
          <a:lstStyle/>
          <a:p>
            <a:fld id="{DA5336B4-091C-43B6-BB58-E630DEB23145}" type="slidenum">
              <a:rPr lang="en-US" smtClean="0"/>
              <a:t>14</a:t>
            </a:fld>
            <a:endParaRPr lang="en-US" dirty="0"/>
          </a:p>
        </p:txBody>
      </p:sp>
      <p:pic>
        <p:nvPicPr>
          <p:cNvPr id="13" name="Picture 2" descr="P:\Div_Resources\NSF Logos\nsf1.jpg">
            <a:extLst>
              <a:ext uri="{FF2B5EF4-FFF2-40B4-BE49-F238E27FC236}">
                <a16:creationId xmlns:a16="http://schemas.microsoft.com/office/drawing/2014/main" xmlns="" id="{4C87A519-1BEC-4FCC-AE73-412413CFB9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434" y="210285"/>
            <a:ext cx="1100703" cy="110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916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14973"/>
            <a:ext cx="7173908" cy="571500"/>
          </a:xfrm>
        </p:spPr>
        <p:txBody>
          <a:bodyPr>
            <a:noAutofit/>
          </a:bodyPr>
          <a:lstStyle/>
          <a:p>
            <a:r>
              <a:rPr lang="en-US" sz="3200" dirty="0">
                <a:solidFill>
                  <a:srgbClr val="7030A0"/>
                </a:solidFill>
              </a:rPr>
              <a:t>PA Program Scope - Supported Projects</a:t>
            </a:r>
          </a:p>
        </p:txBody>
      </p:sp>
      <p:sp>
        <p:nvSpPr>
          <p:cNvPr id="6" name="Slide Number Placeholder 5"/>
          <p:cNvSpPr>
            <a:spLocks noGrp="1"/>
          </p:cNvSpPr>
          <p:nvPr>
            <p:ph type="sldNum" sz="quarter" idx="12"/>
          </p:nvPr>
        </p:nvSpPr>
        <p:spPr>
          <a:xfrm>
            <a:off x="6916621" y="5681664"/>
            <a:ext cx="1600200" cy="273844"/>
          </a:xfrm>
        </p:spPr>
        <p:txBody>
          <a:bodyPr/>
          <a:lstStyle/>
          <a:p>
            <a:fld id="{51E5626C-6AED-4F4E-8453-1B88FBC77279}" type="slidenum">
              <a:rPr lang="en-US" smtClean="0"/>
              <a:pPr/>
              <a:t>15</a:t>
            </a:fld>
            <a:endParaRPr lang="en-US" dirty="0"/>
          </a:p>
        </p:txBody>
      </p:sp>
      <p:grpSp>
        <p:nvGrpSpPr>
          <p:cNvPr id="3" name="Group 2"/>
          <p:cNvGrpSpPr/>
          <p:nvPr/>
        </p:nvGrpSpPr>
        <p:grpSpPr>
          <a:xfrm>
            <a:off x="575251" y="1371600"/>
            <a:ext cx="7096665" cy="4953000"/>
            <a:chOff x="767001" y="685800"/>
            <a:chExt cx="9462219" cy="6604000"/>
          </a:xfrm>
        </p:grpSpPr>
        <p:sp>
          <p:nvSpPr>
            <p:cNvPr id="7" name="Content Placeholder 2"/>
            <p:cNvSpPr txBox="1">
              <a:spLocks/>
            </p:cNvSpPr>
            <p:nvPr/>
          </p:nvSpPr>
          <p:spPr bwMode="auto">
            <a:xfrm>
              <a:off x="767001" y="685800"/>
              <a:ext cx="9462219" cy="66040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171450" indent="-85725" eaLnBrk="0" fontAlgn="base" hangingPunct="0">
                <a:spcBef>
                  <a:spcPts val="450"/>
                </a:spcBef>
                <a:buFontTx/>
                <a:buChar char="•"/>
                <a:defRPr/>
              </a:pPr>
              <a:r>
                <a:rPr lang="en-US" sz="1600" kern="0" dirty="0">
                  <a:latin typeface="+mj-lt"/>
                  <a:ea typeface="ＭＳ Ｐゴシック" charset="-128"/>
                  <a:cs typeface="ＭＳ Ｐゴシック" charset="0"/>
                </a:rPr>
                <a:t>Direct Dark Matter Detection – WIMP and non-WIMP experiments</a:t>
              </a:r>
            </a:p>
            <a:p>
              <a:pPr marL="171450" indent="-85725" eaLnBrk="0" fontAlgn="base" hangingPunct="0">
                <a:spcBef>
                  <a:spcPct val="20000"/>
                </a:spcBef>
                <a:spcAft>
                  <a:spcPts val="450"/>
                </a:spcAft>
                <a:defRPr/>
              </a:pPr>
              <a:r>
                <a:rPr lang="en-US" sz="1600" kern="0" dirty="0">
                  <a:solidFill>
                    <a:srgbClr val="0070C0"/>
                  </a:solidFill>
                  <a:latin typeface="+mj-lt"/>
                  <a:ea typeface="ＭＳ Ｐゴシック" charset="-128"/>
                  <a:cs typeface="ＭＳ Ｐゴシック" charset="0"/>
                </a:rPr>
                <a:t>	</a:t>
              </a:r>
              <a:r>
                <a:rPr lang="en-US" sz="1600" kern="0" dirty="0" err="1">
                  <a:solidFill>
                    <a:srgbClr val="005EBC"/>
                  </a:solidFill>
                  <a:latin typeface="+mj-lt"/>
                  <a:ea typeface="ＭＳ Ｐゴシック" charset="-128"/>
                  <a:cs typeface="ＭＳ Ｐゴシック" charset="0"/>
                </a:rPr>
                <a:t>SuperCDMS</a:t>
              </a:r>
              <a:r>
                <a:rPr lang="en-US" sz="1600" kern="0" dirty="0">
                  <a:solidFill>
                    <a:srgbClr val="005EBC"/>
                  </a:solidFill>
                  <a:latin typeface="+mj-lt"/>
                  <a:ea typeface="ＭＳ Ｐゴシック" charset="-128"/>
                  <a:cs typeface="ＭＳ Ｐゴシック" charset="0"/>
                </a:rPr>
                <a:t> at SNOLAB, XENON100/1T, LUX, DArkSide-50, PICO, DRIFT, DM-Ice, SABRE, DAMIC, HAYSTAC (ADMX-HF), ALPS2 and Light mass DM experiments</a:t>
              </a:r>
            </a:p>
            <a:p>
              <a:pPr marL="171450" indent="-85725" eaLnBrk="0" fontAlgn="base" hangingPunct="0">
                <a:spcBef>
                  <a:spcPts val="600"/>
                </a:spcBef>
                <a:buFontTx/>
                <a:buChar char="•"/>
                <a:defRPr/>
              </a:pPr>
              <a:r>
                <a:rPr lang="en-US" sz="1600" kern="0" dirty="0">
                  <a:latin typeface="+mj-lt"/>
                  <a:ea typeface="ＭＳ Ｐゴシック" charset="-128"/>
                  <a:cs typeface="ＭＳ Ｐゴシック" charset="0"/>
                </a:rPr>
                <a:t>Indirect Dark Matter Detection</a:t>
              </a:r>
            </a:p>
            <a:p>
              <a:pPr marL="171450" indent="-85725" eaLnBrk="0" fontAlgn="base" hangingPunct="0">
                <a:spcBef>
                  <a:spcPct val="20000"/>
                </a:spcBef>
                <a:spcAft>
                  <a:spcPts val="450"/>
                </a:spcAft>
                <a:defRPr/>
              </a:pPr>
              <a:r>
                <a:rPr lang="en-US" sz="1600" kern="0" dirty="0">
                  <a:solidFill>
                    <a:srgbClr val="0070C0"/>
                  </a:solidFill>
                  <a:latin typeface="+mj-lt"/>
                  <a:ea typeface="ＭＳ Ｐゴシック" charset="-128"/>
                  <a:cs typeface="ＭＳ Ｐゴシック" charset="0"/>
                </a:rPr>
                <a:t>	</a:t>
              </a:r>
              <a:r>
                <a:rPr lang="en-US" sz="1600" kern="0" dirty="0">
                  <a:solidFill>
                    <a:srgbClr val="005EBC"/>
                  </a:solidFill>
                  <a:latin typeface="+mj-lt"/>
                  <a:ea typeface="ＭＳ Ｐゴシック" charset="-128"/>
                  <a:cs typeface="ＭＳ Ｐゴシック" charset="0"/>
                </a:rPr>
                <a:t>VERITAS, HAWC, </a:t>
              </a:r>
              <a:r>
                <a:rPr lang="en-US" sz="1600" kern="0" dirty="0" err="1">
                  <a:solidFill>
                    <a:srgbClr val="005EBC"/>
                  </a:solidFill>
                  <a:latin typeface="+mj-lt"/>
                  <a:ea typeface="ＭＳ Ｐゴシック" charset="-128"/>
                  <a:cs typeface="ＭＳ Ｐゴシック" charset="0"/>
                </a:rPr>
                <a:t>IceCube</a:t>
              </a:r>
              <a:endParaRPr lang="en-US" sz="1600" kern="0" dirty="0">
                <a:solidFill>
                  <a:srgbClr val="005EBC"/>
                </a:solidFill>
                <a:latin typeface="+mj-lt"/>
                <a:ea typeface="ＭＳ Ｐゴシック" charset="-128"/>
                <a:cs typeface="ＭＳ Ｐゴシック" charset="0"/>
              </a:endParaRPr>
            </a:p>
            <a:p>
              <a:pPr marL="171450" indent="-85725" eaLnBrk="0" fontAlgn="base" hangingPunct="0">
                <a:spcBef>
                  <a:spcPts val="600"/>
                </a:spcBef>
                <a:buFontTx/>
                <a:buChar char="•"/>
                <a:defRPr/>
              </a:pPr>
              <a:r>
                <a:rPr lang="en-US" sz="1600" kern="0" dirty="0">
                  <a:latin typeface="+mj-lt"/>
                  <a:ea typeface="ＭＳ Ｐゴシック" charset="-128"/>
                  <a:cs typeface="ＭＳ Ｐゴシック" charset="0"/>
                </a:rPr>
                <a:t>Cosmic Ray, Gamma Ray, and UHE Neutrino Observatories</a:t>
              </a:r>
            </a:p>
            <a:p>
              <a:pPr marL="171450" indent="-85725" eaLnBrk="0" fontAlgn="base" hangingPunct="0">
                <a:spcBef>
                  <a:spcPct val="20000"/>
                </a:spcBef>
                <a:spcAft>
                  <a:spcPts val="450"/>
                </a:spcAft>
                <a:defRPr/>
              </a:pPr>
              <a:r>
                <a:rPr lang="en-US" sz="1600" kern="0" dirty="0">
                  <a:solidFill>
                    <a:srgbClr val="0070C0"/>
                  </a:solidFill>
                  <a:latin typeface="+mj-lt"/>
                  <a:ea typeface="ＭＳ Ｐゴシック" charset="-128"/>
                  <a:cs typeface="ＭＳ Ｐゴシック" charset="0"/>
                </a:rPr>
                <a:t>	</a:t>
              </a:r>
              <a:r>
                <a:rPr lang="en-US" sz="1600" kern="0" dirty="0" err="1">
                  <a:solidFill>
                    <a:srgbClr val="005EBC"/>
                  </a:solidFill>
                  <a:latin typeface="+mj-lt"/>
                  <a:ea typeface="ＭＳ Ｐゴシック" charset="-128"/>
                  <a:cs typeface="ＭＳ Ｐゴシック" charset="0"/>
                </a:rPr>
                <a:t>IceCube</a:t>
              </a:r>
              <a:r>
                <a:rPr lang="en-US" sz="1600" kern="0" dirty="0">
                  <a:solidFill>
                    <a:srgbClr val="005EBC"/>
                  </a:solidFill>
                  <a:latin typeface="+mj-lt"/>
                  <a:ea typeface="ＭＳ Ｐゴシック" charset="-128"/>
                  <a:cs typeface="ＭＳ Ｐゴシック" charset="0"/>
                </a:rPr>
                <a:t>, VERITAS, HAWC, Auger, Telescope Array, CTA, ARA, ARIANNA</a:t>
              </a:r>
              <a:endParaRPr lang="en-US" sz="1600" b="1" kern="0" dirty="0">
                <a:solidFill>
                  <a:srgbClr val="005EBC"/>
                </a:solidFill>
                <a:latin typeface="+mj-lt"/>
                <a:ea typeface="ＭＳ Ｐゴシック" charset="-128"/>
                <a:cs typeface="ＭＳ Ｐゴシック" charset="0"/>
              </a:endParaRPr>
            </a:p>
            <a:p>
              <a:pPr marL="171450" indent="-85725" eaLnBrk="0" fontAlgn="base" hangingPunct="0">
                <a:spcBef>
                  <a:spcPts val="600"/>
                </a:spcBef>
                <a:buFontTx/>
                <a:buChar char="•"/>
                <a:defRPr/>
              </a:pPr>
              <a:r>
                <a:rPr lang="en-US" sz="1600" kern="0" dirty="0">
                  <a:latin typeface="+mj-lt"/>
                  <a:ea typeface="ＭＳ Ｐゴシック" charset="-128"/>
                  <a:cs typeface="ＭＳ Ｐゴシック" charset="0"/>
                </a:rPr>
                <a:t>Cosmic Microwave Background </a:t>
              </a:r>
            </a:p>
            <a:p>
              <a:pPr marL="171450" indent="-85725" eaLnBrk="0" fontAlgn="base" hangingPunct="0">
                <a:spcBef>
                  <a:spcPts val="300"/>
                </a:spcBef>
                <a:spcAft>
                  <a:spcPts val="450"/>
                </a:spcAft>
                <a:defRPr/>
              </a:pPr>
              <a:r>
                <a:rPr lang="en-US" sz="1600" kern="0" dirty="0">
                  <a:solidFill>
                    <a:srgbClr val="0070C0"/>
                  </a:solidFill>
                  <a:latin typeface="+mj-lt"/>
                  <a:ea typeface="ＭＳ Ｐゴシック" charset="-128"/>
                  <a:cs typeface="ＭＳ Ｐゴシック" charset="0"/>
                </a:rPr>
                <a:t>	SPT and BICEP</a:t>
              </a:r>
              <a:r>
                <a:rPr lang="en-US" sz="1600" kern="0" dirty="0">
                  <a:latin typeface="+mj-lt"/>
                  <a:ea typeface="ＭＳ Ｐゴシック" charset="-128"/>
                  <a:cs typeface="ＭＳ Ｐゴシック" charset="0"/>
                </a:rPr>
                <a:t>	</a:t>
              </a:r>
            </a:p>
            <a:p>
              <a:pPr marL="171450" indent="-85725" eaLnBrk="0" fontAlgn="base" hangingPunct="0">
                <a:spcBef>
                  <a:spcPts val="600"/>
                </a:spcBef>
                <a:buFontTx/>
                <a:buChar char="•"/>
                <a:defRPr/>
              </a:pPr>
              <a:r>
                <a:rPr lang="en-US" sz="1600" kern="0" dirty="0">
                  <a:latin typeface="+mj-lt"/>
                  <a:ea typeface="ＭＳ Ｐゴシック" charset="-128"/>
                  <a:cs typeface="ＭＳ Ｐゴシック" charset="0"/>
                </a:rPr>
                <a:t>Neutrino Properties</a:t>
              </a:r>
            </a:p>
            <a:p>
              <a:pPr marL="171450" indent="-85725" eaLnBrk="0" fontAlgn="base" hangingPunct="0">
                <a:spcBef>
                  <a:spcPts val="300"/>
                </a:spcBef>
                <a:spcAft>
                  <a:spcPts val="450"/>
                </a:spcAft>
                <a:defRPr/>
              </a:pPr>
              <a:r>
                <a:rPr lang="en-US" sz="1600" kern="0" dirty="0">
                  <a:solidFill>
                    <a:srgbClr val="0070C0"/>
                  </a:solidFill>
                  <a:latin typeface="+mj-lt"/>
                  <a:ea typeface="ＭＳ Ｐゴシック" charset="-128"/>
                  <a:cs typeface="ＭＳ Ｐゴシック" charset="0"/>
                </a:rPr>
                <a:t>	Double </a:t>
              </a:r>
              <a:r>
                <a:rPr lang="en-US" sz="1600" kern="0" dirty="0" err="1">
                  <a:solidFill>
                    <a:srgbClr val="0070C0"/>
                  </a:solidFill>
                  <a:latin typeface="+mj-lt"/>
                  <a:ea typeface="ＭＳ Ｐゴシック" charset="-128"/>
                  <a:cs typeface="ＭＳ Ｐゴシック" charset="0"/>
                </a:rPr>
                <a:t>Chooz</a:t>
              </a:r>
              <a:r>
                <a:rPr lang="en-US" sz="1600" kern="0" dirty="0">
                  <a:solidFill>
                    <a:srgbClr val="0070C0"/>
                  </a:solidFill>
                  <a:latin typeface="+mj-lt"/>
                  <a:ea typeface="ＭＳ Ｐゴシック" charset="-128"/>
                  <a:cs typeface="ＭＳ Ｐゴシック" charset="0"/>
                </a:rPr>
                <a:t>, Project 8, </a:t>
              </a:r>
              <a:r>
                <a:rPr lang="en-US" sz="1600" kern="0" dirty="0" err="1">
                  <a:solidFill>
                    <a:srgbClr val="0070C0"/>
                  </a:solidFill>
                  <a:latin typeface="+mj-lt"/>
                  <a:ea typeface="ＭＳ Ｐゴシック" charset="-128"/>
                  <a:cs typeface="ＭＳ Ｐゴシック" charset="0"/>
                </a:rPr>
                <a:t>IceCube</a:t>
              </a:r>
              <a:r>
                <a:rPr lang="en-US" sz="1600" kern="0" dirty="0">
                  <a:solidFill>
                    <a:srgbClr val="0070C0"/>
                  </a:solidFill>
                  <a:latin typeface="+mj-lt"/>
                  <a:ea typeface="ＭＳ Ｐゴシック" charset="-128"/>
                  <a:cs typeface="ＭＳ Ｐゴシック" charset="0"/>
                </a:rPr>
                <a:t>, </a:t>
              </a:r>
              <a:r>
                <a:rPr lang="en-US" sz="1600" kern="0" dirty="0" err="1">
                  <a:solidFill>
                    <a:srgbClr val="0070C0"/>
                  </a:solidFill>
                  <a:latin typeface="+mj-lt"/>
                  <a:ea typeface="ＭＳ Ｐゴシック" charset="-128"/>
                  <a:cs typeface="ＭＳ Ｐゴシック" charset="0"/>
                </a:rPr>
                <a:t>IsoDAR</a:t>
              </a:r>
              <a:r>
                <a:rPr lang="en-US" sz="1600" kern="0" dirty="0">
                  <a:solidFill>
                    <a:srgbClr val="0070C0"/>
                  </a:solidFill>
                  <a:latin typeface="+mj-lt"/>
                  <a:ea typeface="ＭＳ Ｐゴシック" charset="-128"/>
                  <a:cs typeface="ＭＳ Ｐゴシック" charset="0"/>
                </a:rPr>
                <a:t>, CHANDLER</a:t>
              </a:r>
            </a:p>
            <a:p>
              <a:pPr marL="171450" indent="-85725" eaLnBrk="0" fontAlgn="base" hangingPunct="0">
                <a:spcBef>
                  <a:spcPts val="600"/>
                </a:spcBef>
                <a:buFontTx/>
                <a:buChar char="•"/>
                <a:defRPr/>
              </a:pPr>
              <a:r>
                <a:rPr lang="en-US" sz="1600" kern="0" dirty="0">
                  <a:latin typeface="+mj-lt"/>
                  <a:ea typeface="ＭＳ Ｐゴシック" charset="-128"/>
                  <a:cs typeface="ＭＳ Ｐゴシック" charset="0"/>
                </a:rPr>
                <a:t>Solar, </a:t>
              </a:r>
              <a:r>
                <a:rPr lang="en-US" sz="1600" kern="0" dirty="0" err="1">
                  <a:latin typeface="+mj-lt"/>
                  <a:ea typeface="ＭＳ Ｐゴシック" charset="-128"/>
                  <a:cs typeface="ＭＳ Ｐゴシック" charset="0"/>
                </a:rPr>
                <a:t>SuperNova</a:t>
              </a:r>
              <a:r>
                <a:rPr lang="en-US" sz="1600" kern="0" dirty="0">
                  <a:latin typeface="+mj-lt"/>
                  <a:ea typeface="ＭＳ Ｐゴシック" charset="-128"/>
                  <a:cs typeface="ＭＳ Ｐゴシック" charset="0"/>
                </a:rPr>
                <a:t> and Geo-Neutrinos</a:t>
              </a:r>
            </a:p>
            <a:p>
              <a:pPr marL="85725" eaLnBrk="0" fontAlgn="base" hangingPunct="0">
                <a:spcBef>
                  <a:spcPts val="600"/>
                </a:spcBef>
                <a:defRPr/>
              </a:pPr>
              <a:r>
                <a:rPr lang="en-US" sz="1600" kern="0" dirty="0">
                  <a:solidFill>
                    <a:srgbClr val="0070C0"/>
                  </a:solidFill>
                  <a:ea typeface="ＭＳ Ｐゴシック" charset="-128"/>
                  <a:cs typeface="ＭＳ Ｐゴシック" charset="0"/>
                </a:rPr>
                <a:t>   </a:t>
              </a:r>
              <a:r>
                <a:rPr lang="en-US" sz="1600" kern="0" dirty="0" err="1">
                  <a:solidFill>
                    <a:srgbClr val="0070C0"/>
                  </a:solidFill>
                  <a:latin typeface="+mj-lt"/>
                  <a:ea typeface="ＭＳ Ｐゴシック" charset="-128"/>
                  <a:cs typeface="ＭＳ Ｐゴシック" charset="0"/>
                </a:rPr>
                <a:t>Borexino</a:t>
              </a:r>
              <a:r>
                <a:rPr lang="en-US" sz="1600" kern="0" dirty="0">
                  <a:solidFill>
                    <a:srgbClr val="0070C0"/>
                  </a:solidFill>
                  <a:latin typeface="+mj-lt"/>
                  <a:ea typeface="ＭＳ Ｐゴシック" charset="-128"/>
                  <a:cs typeface="ＭＳ Ｐゴシック" charset="0"/>
                </a:rPr>
                <a:t>, SNEWS</a:t>
              </a:r>
            </a:p>
            <a:p>
              <a:pPr marL="171450" indent="-85725" eaLnBrk="0" fontAlgn="base" hangingPunct="0">
                <a:spcBef>
                  <a:spcPts val="600"/>
                </a:spcBef>
                <a:buFontTx/>
                <a:buChar char="•"/>
                <a:defRPr/>
              </a:pPr>
              <a:r>
                <a:rPr lang="en-US" sz="1600" kern="0" dirty="0">
                  <a:latin typeface="+mj-lt"/>
                  <a:ea typeface="ＭＳ Ｐゴシック" charset="-128"/>
                  <a:cs typeface="ＭＳ Ｐゴシック" charset="0"/>
                </a:rPr>
                <a:t>Detector R&amp;D</a:t>
              </a:r>
            </a:p>
            <a:p>
              <a:pPr marL="171450" indent="-85725" eaLnBrk="0" fontAlgn="base" hangingPunct="0">
                <a:spcBef>
                  <a:spcPts val="300"/>
                </a:spcBef>
                <a:spcAft>
                  <a:spcPts val="450"/>
                </a:spcAft>
                <a:defRPr/>
              </a:pPr>
              <a:r>
                <a:rPr lang="en-US" sz="1600" kern="0" dirty="0">
                  <a:solidFill>
                    <a:srgbClr val="0070C0"/>
                  </a:solidFill>
                  <a:latin typeface="+mj-lt"/>
                  <a:ea typeface="ＭＳ Ｐゴシック" charset="-128"/>
                  <a:cs typeface="ＭＳ Ｐゴシック" charset="0"/>
                </a:rPr>
                <a:t>	</a:t>
              </a:r>
              <a:r>
                <a:rPr lang="en-US" sz="1600" kern="0" dirty="0" err="1">
                  <a:solidFill>
                    <a:srgbClr val="0070C0"/>
                  </a:solidFill>
                  <a:latin typeface="+mj-lt"/>
                  <a:ea typeface="ＭＳ Ｐゴシック" charset="-128"/>
                  <a:cs typeface="ＭＳ Ｐゴシック" charset="0"/>
                </a:rPr>
                <a:t>NaI</a:t>
              </a:r>
              <a:r>
                <a:rPr lang="en-US" sz="1600" kern="0" dirty="0">
                  <a:solidFill>
                    <a:srgbClr val="0070C0"/>
                  </a:solidFill>
                  <a:latin typeface="+mj-lt"/>
                  <a:ea typeface="ＭＳ Ｐゴシック" charset="-128"/>
                  <a:cs typeface="ＭＳ Ｐゴシック" charset="0"/>
                </a:rPr>
                <a:t>/</a:t>
              </a:r>
              <a:r>
                <a:rPr lang="en-US" sz="1600" kern="0" dirty="0" err="1">
                  <a:solidFill>
                    <a:srgbClr val="0070C0"/>
                  </a:solidFill>
                  <a:latin typeface="+mj-lt"/>
                  <a:ea typeface="ＭＳ Ｐゴシック" charset="-128"/>
                  <a:cs typeface="ＭＳ Ｐゴシック" charset="0"/>
                </a:rPr>
                <a:t>CsI</a:t>
              </a:r>
              <a:r>
                <a:rPr lang="en-US" sz="1600" kern="0" dirty="0">
                  <a:solidFill>
                    <a:srgbClr val="0070C0"/>
                  </a:solidFill>
                  <a:latin typeface="+mj-lt"/>
                  <a:ea typeface="ＭＳ Ｐゴシック" charset="-128"/>
                  <a:cs typeface="ＭＳ Ｐゴシック" charset="0"/>
                </a:rPr>
                <a:t>, </a:t>
              </a:r>
              <a:r>
                <a:rPr lang="en-US" sz="1600" kern="0" dirty="0" err="1">
                  <a:solidFill>
                    <a:srgbClr val="0070C0"/>
                  </a:solidFill>
                  <a:latin typeface="+mj-lt"/>
                  <a:ea typeface="ＭＳ Ｐゴシック" charset="-128"/>
                  <a:cs typeface="ＭＳ Ｐゴシック" charset="0"/>
                </a:rPr>
                <a:t>LiSc</a:t>
              </a:r>
              <a:r>
                <a:rPr lang="en-US" sz="1600" kern="0" dirty="0">
                  <a:solidFill>
                    <a:srgbClr val="0070C0"/>
                  </a:solidFill>
                  <a:latin typeface="+mj-lt"/>
                  <a:ea typeface="ＭＳ Ｐゴシック" charset="-128"/>
                  <a:cs typeface="ＭＳ Ｐゴシック" charset="0"/>
                </a:rPr>
                <a:t>/</a:t>
              </a:r>
              <a:r>
                <a:rPr lang="en-US" sz="1600" kern="0" dirty="0" err="1">
                  <a:solidFill>
                    <a:srgbClr val="0070C0"/>
                  </a:solidFill>
                  <a:latin typeface="+mj-lt"/>
                  <a:ea typeface="ＭＳ Ｐゴシック" charset="-128"/>
                  <a:cs typeface="ＭＳ Ｐゴシック" charset="0"/>
                </a:rPr>
                <a:t>QuDots</a:t>
              </a:r>
              <a:endParaRPr lang="en-US" sz="1600" kern="0" dirty="0">
                <a:latin typeface="+mj-lt"/>
                <a:ea typeface="ＭＳ Ｐゴシック" charset="-128"/>
                <a:cs typeface="ＭＳ Ｐゴシック" charset="0"/>
              </a:endParaRPr>
            </a:p>
          </p:txBody>
        </p:sp>
        <p:grpSp>
          <p:nvGrpSpPr>
            <p:cNvPr id="11" name="Group 10"/>
            <p:cNvGrpSpPr/>
            <p:nvPr/>
          </p:nvGrpSpPr>
          <p:grpSpPr>
            <a:xfrm>
              <a:off x="9736779" y="2577937"/>
              <a:ext cx="492441" cy="2466480"/>
              <a:chOff x="8563220" y="2772670"/>
              <a:chExt cx="112441" cy="3370409"/>
            </a:xfrm>
          </p:grpSpPr>
          <p:cxnSp>
            <p:nvCxnSpPr>
              <p:cNvPr id="12" name="Straight Arrow Connector 11"/>
              <p:cNvCxnSpPr/>
              <p:nvPr/>
            </p:nvCxnSpPr>
            <p:spPr bwMode="auto">
              <a:xfrm>
                <a:off x="8574236" y="2772670"/>
                <a:ext cx="2633" cy="3192553"/>
              </a:xfrm>
              <a:prstGeom prst="straightConnector1">
                <a:avLst/>
              </a:prstGeom>
              <a:solidFill>
                <a:schemeClr val="accent1"/>
              </a:solidFill>
              <a:ln w="12700" cap="flat" cmpd="sng" algn="ctr">
                <a:solidFill>
                  <a:srgbClr val="7030A0"/>
                </a:solidFill>
                <a:prstDash val="sysDash"/>
                <a:round/>
                <a:headEnd type="none" w="med" len="med"/>
                <a:tailEnd type="arrow"/>
              </a:ln>
              <a:effectLst/>
            </p:spPr>
          </p:cxnSp>
          <p:sp>
            <p:nvSpPr>
              <p:cNvPr id="13" name="TextBox 12"/>
              <p:cNvSpPr txBox="1"/>
              <p:nvPr/>
            </p:nvSpPr>
            <p:spPr>
              <a:xfrm>
                <a:off x="8563220" y="3278137"/>
                <a:ext cx="112441" cy="2864942"/>
              </a:xfrm>
              <a:prstGeom prst="rect">
                <a:avLst/>
              </a:prstGeom>
              <a:noFill/>
              <a:ln w="12700" cmpd="sng">
                <a:noFill/>
              </a:ln>
            </p:spPr>
            <p:txBody>
              <a:bodyPr vert="vert" wrap="square" rtlCol="0">
                <a:spAutoFit/>
              </a:bodyPr>
              <a:lstStyle/>
              <a:p>
                <a:pPr algn="ctr"/>
                <a:r>
                  <a:rPr lang="en-US" sz="1200" dirty="0">
                    <a:solidFill>
                      <a:srgbClr val="7030A0"/>
                    </a:solidFill>
                    <a:latin typeface="Arial" panose="020B0604020202020204" pitchFamily="34" charset="0"/>
                    <a:cs typeface="Arial" panose="020B0604020202020204" pitchFamily="34" charset="0"/>
                  </a:rPr>
                  <a:t>Polar Programs</a:t>
                </a:r>
              </a:p>
            </p:txBody>
          </p:sp>
        </p:grpSp>
        <p:grpSp>
          <p:nvGrpSpPr>
            <p:cNvPr id="14" name="Group 13"/>
            <p:cNvGrpSpPr/>
            <p:nvPr/>
          </p:nvGrpSpPr>
          <p:grpSpPr>
            <a:xfrm>
              <a:off x="9124495" y="3606986"/>
              <a:ext cx="537041" cy="755216"/>
              <a:chOff x="8597052" y="2984238"/>
              <a:chExt cx="149880" cy="1798519"/>
            </a:xfrm>
          </p:grpSpPr>
          <p:cxnSp>
            <p:nvCxnSpPr>
              <p:cNvPr id="15" name="Straight Arrow Connector 14"/>
              <p:cNvCxnSpPr/>
              <p:nvPr/>
            </p:nvCxnSpPr>
            <p:spPr bwMode="auto">
              <a:xfrm flipH="1">
                <a:off x="8597052" y="2984238"/>
                <a:ext cx="3266" cy="1597674"/>
              </a:xfrm>
              <a:prstGeom prst="straightConnector1">
                <a:avLst/>
              </a:prstGeom>
              <a:solidFill>
                <a:schemeClr val="accent1"/>
              </a:solidFill>
              <a:ln w="12700" cap="flat" cmpd="sng" algn="ctr">
                <a:solidFill>
                  <a:srgbClr val="00B050"/>
                </a:solidFill>
                <a:prstDash val="sysDash"/>
                <a:round/>
                <a:headEnd type="none" w="med" len="med"/>
                <a:tailEnd type="arrow"/>
              </a:ln>
              <a:effectLst/>
            </p:spPr>
          </p:cxnSp>
          <p:sp>
            <p:nvSpPr>
              <p:cNvPr id="16" name="TextBox 15"/>
              <p:cNvSpPr txBox="1"/>
              <p:nvPr/>
            </p:nvSpPr>
            <p:spPr>
              <a:xfrm>
                <a:off x="8609499" y="2984238"/>
                <a:ext cx="137433" cy="1798519"/>
              </a:xfrm>
              <a:prstGeom prst="rect">
                <a:avLst/>
              </a:prstGeom>
              <a:noFill/>
              <a:ln w="12700" cmpd="sng">
                <a:noFill/>
              </a:ln>
            </p:spPr>
            <p:txBody>
              <a:bodyPr vert="vert" wrap="square" rtlCol="0">
                <a:spAutoFit/>
              </a:bodyPr>
              <a:lstStyle/>
              <a:p>
                <a:pPr algn="ctr"/>
                <a:r>
                  <a:rPr lang="en-US" sz="1200" dirty="0">
                    <a:solidFill>
                      <a:srgbClr val="00B050"/>
                    </a:solidFill>
                    <a:latin typeface="Arial" panose="020B0604020202020204" pitchFamily="34" charset="0"/>
                    <a:cs typeface="Arial" panose="020B0604020202020204" pitchFamily="34" charset="0"/>
                  </a:rPr>
                  <a:t>AST</a:t>
                </a:r>
              </a:p>
            </p:txBody>
          </p:sp>
        </p:grpSp>
      </p:grpSp>
      <p:pic>
        <p:nvPicPr>
          <p:cNvPr id="17" name="Picture 2" descr="P:\Div_Resources\NSF Logos\nsf1.jpg">
            <a:extLst>
              <a:ext uri="{FF2B5EF4-FFF2-40B4-BE49-F238E27FC236}">
                <a16:creationId xmlns:a16="http://schemas.microsoft.com/office/drawing/2014/main" xmlns="" id="{0FA5726E-81E9-4EA6-989B-59B85FE2D3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28600"/>
            <a:ext cx="990600" cy="99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596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7030A0"/>
                </a:solidFill>
              </a:rPr>
              <a:t>PA Program Funding FY2002-2017</a:t>
            </a:r>
          </a:p>
        </p:txBody>
      </p:sp>
      <p:sp>
        <p:nvSpPr>
          <p:cNvPr id="6" name="Slide Number Placeholder 5"/>
          <p:cNvSpPr>
            <a:spLocks noGrp="1"/>
          </p:cNvSpPr>
          <p:nvPr>
            <p:ph type="sldNum" sz="quarter" idx="12"/>
          </p:nvPr>
        </p:nvSpPr>
        <p:spPr/>
        <p:txBody>
          <a:bodyPr/>
          <a:lstStyle/>
          <a:p>
            <a:fld id="{51E5626C-6AED-4F4E-8453-1B88FBC77279}" type="slidenum">
              <a:rPr lang="en-US" smtClean="0">
                <a:solidFill>
                  <a:prstClr val="black">
                    <a:tint val="75000"/>
                  </a:prstClr>
                </a:solidFill>
              </a:rPr>
              <a:pPr/>
              <a:t>16</a:t>
            </a:fld>
            <a:endParaRPr lang="en-US">
              <a:solidFill>
                <a:prstClr val="black">
                  <a:tint val="75000"/>
                </a:prstClr>
              </a:solidFill>
            </a:endParaRPr>
          </a:p>
        </p:txBody>
      </p:sp>
      <p:pic>
        <p:nvPicPr>
          <p:cNvPr id="7" name="Picture 6">
            <a:extLst>
              <a:ext uri="{FF2B5EF4-FFF2-40B4-BE49-F238E27FC236}">
                <a16:creationId xmlns:a16="http://schemas.microsoft.com/office/drawing/2014/main" xmlns="" id="{B976EAC0-00C7-43C3-87B4-60C517856C65}"/>
              </a:ext>
            </a:extLst>
          </p:cNvPr>
          <p:cNvPicPr>
            <a:picLocks noChangeAspect="1"/>
          </p:cNvPicPr>
          <p:nvPr/>
        </p:nvPicPr>
        <p:blipFill>
          <a:blip r:embed="rId3"/>
          <a:stretch>
            <a:fillRect/>
          </a:stretch>
        </p:blipFill>
        <p:spPr>
          <a:xfrm>
            <a:off x="2156859" y="1428109"/>
            <a:ext cx="5082141" cy="3550117"/>
          </a:xfrm>
          <a:prstGeom prst="rect">
            <a:avLst/>
          </a:prstGeom>
        </p:spPr>
      </p:pic>
      <p:sp>
        <p:nvSpPr>
          <p:cNvPr id="3" name="TextBox 2"/>
          <p:cNvSpPr txBox="1"/>
          <p:nvPr/>
        </p:nvSpPr>
        <p:spPr>
          <a:xfrm>
            <a:off x="4874063" y="2925810"/>
            <a:ext cx="484094" cy="248209"/>
          </a:xfrm>
          <a:prstGeom prst="rect">
            <a:avLst/>
          </a:prstGeom>
          <a:noFill/>
        </p:spPr>
        <p:txBody>
          <a:bodyPr wrap="square" rtlCol="0">
            <a:spAutoFit/>
          </a:bodyPr>
          <a:lstStyle/>
          <a:p>
            <a:r>
              <a:rPr lang="en-US" sz="1013" b="1" dirty="0">
                <a:solidFill>
                  <a:srgbClr val="FF0000"/>
                </a:solidFill>
              </a:rPr>
              <a:t>ARR</a:t>
            </a:r>
          </a:p>
        </p:txBody>
      </p:sp>
      <p:pic>
        <p:nvPicPr>
          <p:cNvPr id="8" name="Picture 2" descr="P:\Div_Resources\NSF Logos\nsf1.jpg">
            <a:extLst>
              <a:ext uri="{FF2B5EF4-FFF2-40B4-BE49-F238E27FC236}">
                <a16:creationId xmlns:a16="http://schemas.microsoft.com/office/drawing/2014/main" xmlns="" id="{3B14CC22-0009-4F60-894D-8B718A8F11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777" y="381000"/>
            <a:ext cx="1219200" cy="12265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74063" y="2925810"/>
            <a:ext cx="484094" cy="106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9" name="Rectangle 8"/>
          <p:cNvSpPr/>
          <p:nvPr/>
        </p:nvSpPr>
        <p:spPr>
          <a:xfrm>
            <a:off x="4914900" y="3038341"/>
            <a:ext cx="484094" cy="11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cxnSp>
        <p:nvCxnSpPr>
          <p:cNvPr id="11" name="Straight Connector 10"/>
          <p:cNvCxnSpPr/>
          <p:nvPr/>
        </p:nvCxnSpPr>
        <p:spPr>
          <a:xfrm>
            <a:off x="4874064" y="3038997"/>
            <a:ext cx="555187"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43401" y="2514600"/>
            <a:ext cx="572593" cy="300082"/>
          </a:xfrm>
          <a:prstGeom prst="rect">
            <a:avLst/>
          </a:prstGeom>
          <a:noFill/>
        </p:spPr>
        <p:txBody>
          <a:bodyPr wrap="none" rtlCol="0">
            <a:spAutoFit/>
          </a:bodyPr>
          <a:lstStyle/>
          <a:p>
            <a:r>
              <a:rPr lang="en-US" sz="1350" dirty="0">
                <a:solidFill>
                  <a:srgbClr val="FF0000"/>
                </a:solidFill>
              </a:rPr>
              <a:t>ARRA</a:t>
            </a:r>
          </a:p>
        </p:txBody>
      </p:sp>
      <p:sp>
        <p:nvSpPr>
          <p:cNvPr id="5" name="TextBox 4">
            <a:extLst>
              <a:ext uri="{FF2B5EF4-FFF2-40B4-BE49-F238E27FC236}">
                <a16:creationId xmlns:a16="http://schemas.microsoft.com/office/drawing/2014/main" xmlns="" id="{0DA81963-8E2B-4BEF-917A-5B7BE8C72220}"/>
              </a:ext>
            </a:extLst>
          </p:cNvPr>
          <p:cNvSpPr txBox="1"/>
          <p:nvPr/>
        </p:nvSpPr>
        <p:spPr>
          <a:xfrm>
            <a:off x="6019800" y="1484433"/>
            <a:ext cx="685799" cy="246221"/>
          </a:xfrm>
          <a:prstGeom prst="rect">
            <a:avLst/>
          </a:prstGeom>
          <a:solidFill>
            <a:schemeClr val="bg1"/>
          </a:solidFill>
        </p:spPr>
        <p:txBody>
          <a:bodyPr wrap="square" rtlCol="0">
            <a:spAutoFit/>
          </a:bodyPr>
          <a:lstStyle/>
          <a:p>
            <a:r>
              <a:rPr lang="en-US" sz="1000" dirty="0"/>
              <a:t>($M)</a:t>
            </a:r>
          </a:p>
        </p:txBody>
      </p:sp>
    </p:spTree>
    <p:extLst>
      <p:ext uri="{BB962C8B-B14F-4D97-AF65-F5344CB8AC3E}">
        <p14:creationId xmlns:p14="http://schemas.microsoft.com/office/powerpoint/2010/main" val="230112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E4876-8F9D-4D6A-B27D-41D9FE444FA6}"/>
              </a:ext>
            </a:extLst>
          </p:cNvPr>
          <p:cNvSpPr>
            <a:spLocks noGrp="1"/>
          </p:cNvSpPr>
          <p:nvPr>
            <p:ph type="title"/>
          </p:nvPr>
        </p:nvSpPr>
        <p:spPr>
          <a:xfrm>
            <a:off x="918592" y="498149"/>
            <a:ext cx="8225408" cy="712078"/>
          </a:xfrm>
        </p:spPr>
        <p:txBody>
          <a:bodyPr>
            <a:normAutofit/>
          </a:bodyPr>
          <a:lstStyle/>
          <a:p>
            <a:r>
              <a:rPr lang="en-US" sz="2700" dirty="0">
                <a:solidFill>
                  <a:srgbClr val="0070C0"/>
                </a:solidFill>
              </a:rPr>
              <a:t>HAWC Results: Constraints on Origin of Positron Flux</a:t>
            </a:r>
          </a:p>
        </p:txBody>
      </p:sp>
      <p:sp>
        <p:nvSpPr>
          <p:cNvPr id="6" name="Slide Number Placeholder 5">
            <a:extLst>
              <a:ext uri="{FF2B5EF4-FFF2-40B4-BE49-F238E27FC236}">
                <a16:creationId xmlns:a16="http://schemas.microsoft.com/office/drawing/2014/main" xmlns="" id="{C97DCC5D-A5FD-4338-877A-455EEF4F42AB}"/>
              </a:ext>
            </a:extLst>
          </p:cNvPr>
          <p:cNvSpPr>
            <a:spLocks noGrp="1"/>
          </p:cNvSpPr>
          <p:nvPr>
            <p:ph type="sldNum" sz="quarter" idx="12"/>
          </p:nvPr>
        </p:nvSpPr>
        <p:spPr/>
        <p:txBody>
          <a:bodyPr/>
          <a:lstStyle/>
          <a:p>
            <a:fld id="{51E5626C-6AED-4F4E-8453-1B88FBC77279}" type="slidenum">
              <a:rPr lang="en-US" smtClean="0"/>
              <a:pPr/>
              <a:t>17</a:t>
            </a:fld>
            <a:endParaRPr lang="en-US"/>
          </a:p>
        </p:txBody>
      </p:sp>
      <p:sp>
        <p:nvSpPr>
          <p:cNvPr id="10" name="TextBox 9"/>
          <p:cNvSpPr txBox="1"/>
          <p:nvPr/>
        </p:nvSpPr>
        <p:spPr>
          <a:xfrm>
            <a:off x="545374" y="1412952"/>
            <a:ext cx="7912100" cy="707886"/>
          </a:xfrm>
          <a:prstGeom prst="rect">
            <a:avLst/>
          </a:prstGeom>
          <a:noFill/>
        </p:spPr>
        <p:txBody>
          <a:bodyPr wrap="square" rtlCol="0">
            <a:spAutoFit/>
          </a:bodyPr>
          <a:lstStyle/>
          <a:p>
            <a:r>
              <a:rPr lang="en-US" sz="2000" dirty="0"/>
              <a:t>“Extended gamma-ray sources around pulsars constrain the origin of the positron flux at Earth,” Science, November 2017</a:t>
            </a:r>
          </a:p>
        </p:txBody>
      </p:sp>
      <p:sp>
        <p:nvSpPr>
          <p:cNvPr id="11" name="TextBox 10"/>
          <p:cNvSpPr txBox="1"/>
          <p:nvPr/>
        </p:nvSpPr>
        <p:spPr>
          <a:xfrm>
            <a:off x="545374" y="2323564"/>
            <a:ext cx="7912100" cy="715581"/>
          </a:xfrm>
          <a:prstGeom prst="rect">
            <a:avLst/>
          </a:prstGeom>
          <a:noFill/>
        </p:spPr>
        <p:txBody>
          <a:bodyPr wrap="square" rtlCol="0">
            <a:spAutoFit/>
          </a:bodyPr>
          <a:lstStyle/>
          <a:p>
            <a:r>
              <a:rPr lang="en-US" sz="1350" dirty="0"/>
              <a:t>HAWC measured extended high-energy gamma ray emission around two nearby pulsars and constrained the diffusion rates of the accelerated high-energy leptons.  The low diffusion rate from pulsars suggests a more exotic origin for the high flux of positron emission observed on Earth.</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758" y="3325824"/>
            <a:ext cx="6172200" cy="24256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Rectangle 13"/>
          <p:cNvSpPr/>
          <p:nvPr/>
        </p:nvSpPr>
        <p:spPr>
          <a:xfrm>
            <a:off x="3222224" y="5643000"/>
            <a:ext cx="4572000" cy="253916"/>
          </a:xfrm>
          <a:prstGeom prst="rect">
            <a:avLst/>
          </a:prstGeom>
        </p:spPr>
        <p:txBody>
          <a:bodyPr>
            <a:spAutoFit/>
          </a:bodyPr>
          <a:lstStyle/>
          <a:p>
            <a:pPr algn="ctr"/>
            <a:r>
              <a:rPr lang="en-GB" altLang="en-US" sz="1050" b="1" dirty="0">
                <a:latin typeface="Arial" charset="0"/>
              </a:rPr>
              <a:t>Fig. 1 Spatial morphology of </a:t>
            </a:r>
            <a:r>
              <a:rPr lang="en-GB" altLang="en-US" sz="1050" b="1" dirty="0" err="1">
                <a:latin typeface="Arial" charset="0"/>
              </a:rPr>
              <a:t>Geminga</a:t>
            </a:r>
            <a:r>
              <a:rPr lang="en-GB" altLang="en-US" sz="1050" b="1" dirty="0">
                <a:latin typeface="Arial" charset="0"/>
              </a:rPr>
              <a:t> and PSR B0656+14.</a:t>
            </a:r>
          </a:p>
        </p:txBody>
      </p:sp>
      <p:pic>
        <p:nvPicPr>
          <p:cNvPr id="8" name="Picture 2" descr="P:\Div_Resources\NSF Logos\nsf1.jpg">
            <a:extLst>
              <a:ext uri="{FF2B5EF4-FFF2-40B4-BE49-F238E27FC236}">
                <a16:creationId xmlns:a16="http://schemas.microsoft.com/office/drawing/2014/main" xmlns="" id="{B704DB39-E4D3-4518-A687-C7DBE265D0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914400" cy="919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224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1E5626C-6AED-4F4E-8453-1B88FBC77279}" type="slidenum">
              <a:rPr lang="en-US" smtClean="0"/>
              <a:pPr/>
              <a:t>18</a:t>
            </a:fld>
            <a:endParaRPr lang="en-US" dirty="0"/>
          </a:p>
        </p:txBody>
      </p:sp>
      <p:pic>
        <p:nvPicPr>
          <p:cNvPr id="11" name="Content Placeholder 10">
            <a:extLst>
              <a:ext uri="{FF2B5EF4-FFF2-40B4-BE49-F238E27FC236}">
                <a16:creationId xmlns:a16="http://schemas.microsoft.com/office/drawing/2014/main" xmlns="" id="{DBD29C19-C26C-4FF7-8570-6D0175A1C723}"/>
              </a:ext>
            </a:extLst>
          </p:cNvPr>
          <p:cNvPicPr>
            <a:picLocks noGrp="1" noChangeAspect="1"/>
          </p:cNvPicPr>
          <p:nvPr>
            <p:ph idx="1"/>
          </p:nvPr>
        </p:nvPicPr>
        <p:blipFill rotWithShape="1">
          <a:blip r:embed="rId2"/>
          <a:srcRect t="3103"/>
          <a:stretch/>
        </p:blipFill>
        <p:spPr>
          <a:xfrm>
            <a:off x="843636" y="3475221"/>
            <a:ext cx="3207665" cy="2198542"/>
          </a:xfrm>
          <a:prstGeom prst="rect">
            <a:avLst/>
          </a:prstGeom>
        </p:spPr>
      </p:pic>
      <p:sp>
        <p:nvSpPr>
          <p:cNvPr id="9" name="Title 1">
            <a:extLst>
              <a:ext uri="{FF2B5EF4-FFF2-40B4-BE49-F238E27FC236}">
                <a16:creationId xmlns:a16="http://schemas.microsoft.com/office/drawing/2014/main" xmlns="" id="{E66E4876-8F9D-4D6A-B27D-41D9FE444FA6}"/>
              </a:ext>
            </a:extLst>
          </p:cNvPr>
          <p:cNvSpPr>
            <a:spLocks noGrp="1"/>
          </p:cNvSpPr>
          <p:nvPr>
            <p:ph type="title"/>
          </p:nvPr>
        </p:nvSpPr>
        <p:spPr>
          <a:xfrm>
            <a:off x="843636" y="512449"/>
            <a:ext cx="8225408" cy="712078"/>
          </a:xfrm>
        </p:spPr>
        <p:txBody>
          <a:bodyPr>
            <a:normAutofit fontScale="90000"/>
          </a:bodyPr>
          <a:lstStyle/>
          <a:p>
            <a:r>
              <a:rPr lang="en-US" sz="2700" dirty="0" err="1">
                <a:solidFill>
                  <a:srgbClr val="7030A0"/>
                </a:solidFill>
              </a:rPr>
              <a:t>IceCube</a:t>
            </a:r>
            <a:r>
              <a:rPr lang="en-US" sz="2700" dirty="0">
                <a:solidFill>
                  <a:srgbClr val="7030A0"/>
                </a:solidFill>
              </a:rPr>
              <a:t> Results: </a:t>
            </a:r>
            <a:br>
              <a:rPr lang="en-US" sz="2700" dirty="0">
                <a:solidFill>
                  <a:srgbClr val="7030A0"/>
                </a:solidFill>
              </a:rPr>
            </a:br>
            <a:r>
              <a:rPr lang="en-US" sz="2700" dirty="0">
                <a:solidFill>
                  <a:srgbClr val="7030A0"/>
                </a:solidFill>
              </a:rPr>
              <a:t>Measurement of Neutrino interaction Cross-Sections</a:t>
            </a:r>
          </a:p>
        </p:txBody>
      </p:sp>
      <p:sp>
        <p:nvSpPr>
          <p:cNvPr id="2" name="TextBox 1"/>
          <p:cNvSpPr txBox="1"/>
          <p:nvPr/>
        </p:nvSpPr>
        <p:spPr>
          <a:xfrm>
            <a:off x="591455" y="1609378"/>
            <a:ext cx="7594601" cy="923330"/>
          </a:xfrm>
          <a:prstGeom prst="rect">
            <a:avLst/>
          </a:prstGeom>
          <a:noFill/>
        </p:spPr>
        <p:txBody>
          <a:bodyPr wrap="square" rtlCol="0">
            <a:spAutoFit/>
          </a:bodyPr>
          <a:lstStyle/>
          <a:p>
            <a:r>
              <a:rPr lang="en-US" dirty="0"/>
              <a:t>“Measurement of the multi-</a:t>
            </a:r>
            <a:r>
              <a:rPr lang="en-US" dirty="0" err="1"/>
              <a:t>TeV</a:t>
            </a:r>
            <a:r>
              <a:rPr lang="en-US" dirty="0"/>
              <a:t> neutrino interaction cross-section with </a:t>
            </a:r>
            <a:r>
              <a:rPr lang="en-US" dirty="0" err="1"/>
              <a:t>IceCube</a:t>
            </a:r>
            <a:r>
              <a:rPr lang="en-US" dirty="0"/>
              <a:t> using Earth absorption,” Nature, November 2017</a:t>
            </a:r>
          </a:p>
          <a:p>
            <a:endParaRPr lang="en-US" dirty="0"/>
          </a:p>
        </p:txBody>
      </p:sp>
      <p:pic>
        <p:nvPicPr>
          <p:cNvPr id="13" name="Content Placeholder 3"/>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5129226" y="3536257"/>
            <a:ext cx="1673225" cy="1887140"/>
          </a:xfrm>
          <a:prstGeom prst="rect">
            <a:avLst/>
          </a:prstGeom>
        </p:spPr>
      </p:pic>
      <p:sp>
        <p:nvSpPr>
          <p:cNvPr id="18" name="Rectangle 17"/>
          <p:cNvSpPr/>
          <p:nvPr/>
        </p:nvSpPr>
        <p:spPr>
          <a:xfrm>
            <a:off x="4692642" y="5497712"/>
            <a:ext cx="2866966" cy="253916"/>
          </a:xfrm>
          <a:prstGeom prst="rect">
            <a:avLst/>
          </a:prstGeom>
        </p:spPr>
        <p:txBody>
          <a:bodyPr wrap="square">
            <a:spAutoFit/>
          </a:bodyPr>
          <a:lstStyle/>
          <a:p>
            <a:pPr algn="ctr"/>
            <a:r>
              <a:rPr lang="en-GB" altLang="en-US" sz="1050" b="1" dirty="0">
                <a:latin typeface="Arial" charset="0"/>
              </a:rPr>
              <a:t>Fig. 2a Neutrino Absorption in the Earth</a:t>
            </a:r>
          </a:p>
        </p:txBody>
      </p:sp>
      <p:sp>
        <p:nvSpPr>
          <p:cNvPr id="19" name="Rectangle 18"/>
          <p:cNvSpPr/>
          <p:nvPr/>
        </p:nvSpPr>
        <p:spPr>
          <a:xfrm>
            <a:off x="946150" y="5586413"/>
            <a:ext cx="2952751" cy="253916"/>
          </a:xfrm>
          <a:prstGeom prst="rect">
            <a:avLst/>
          </a:prstGeom>
        </p:spPr>
        <p:txBody>
          <a:bodyPr wrap="square">
            <a:spAutoFit/>
          </a:bodyPr>
          <a:lstStyle/>
          <a:p>
            <a:pPr algn="ctr"/>
            <a:r>
              <a:rPr lang="en-GB" altLang="en-US" sz="1050" b="1" dirty="0">
                <a:latin typeface="Arial" charset="0"/>
              </a:rPr>
              <a:t>Fig. 1 Neutrino Cross Section Measurement</a:t>
            </a:r>
          </a:p>
        </p:txBody>
      </p:sp>
      <p:sp>
        <p:nvSpPr>
          <p:cNvPr id="3" name="TextBox 2"/>
          <p:cNvSpPr txBox="1"/>
          <p:nvPr/>
        </p:nvSpPr>
        <p:spPr>
          <a:xfrm>
            <a:off x="399139" y="2420766"/>
            <a:ext cx="8287661" cy="715581"/>
          </a:xfrm>
          <a:prstGeom prst="rect">
            <a:avLst/>
          </a:prstGeom>
          <a:noFill/>
        </p:spPr>
        <p:txBody>
          <a:bodyPr wrap="square" rtlCol="0">
            <a:spAutoFit/>
          </a:bodyPr>
          <a:lstStyle/>
          <a:p>
            <a:r>
              <a:rPr lang="en-US" sz="1350" dirty="0" err="1"/>
              <a:t>IceCube</a:t>
            </a:r>
            <a:r>
              <a:rPr lang="en-US" sz="1350" dirty="0"/>
              <a:t> reports measurements of neutrino absorption by the Earth using observations of upward-moving neutrino-induced muons.  They determined the neutrino–nucleon interaction cross-section for neutrinos at energies of 6.3–980 </a:t>
            </a:r>
            <a:r>
              <a:rPr lang="en-US" sz="1350" dirty="0" err="1"/>
              <a:t>TeV</a:t>
            </a:r>
            <a:r>
              <a:rPr lang="en-US" sz="1350" dirty="0"/>
              <a:t>, which is more than an order of magnitude higher than previous measurements.</a:t>
            </a:r>
          </a:p>
        </p:txBody>
      </p:sp>
      <p:pic>
        <p:nvPicPr>
          <p:cNvPr id="10" name="Picture 2" descr="P:\Div_Resources\NSF Logos\nsf1.jpg">
            <a:extLst>
              <a:ext uri="{FF2B5EF4-FFF2-40B4-BE49-F238E27FC236}">
                <a16:creationId xmlns:a16="http://schemas.microsoft.com/office/drawing/2014/main" xmlns="" id="{27325D75-1380-4F72-80A9-73F992055D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285" y="235640"/>
            <a:ext cx="1078316" cy="108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481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a:t>
            </a:r>
          </a:p>
        </p:txBody>
      </p:sp>
      <p:sp>
        <p:nvSpPr>
          <p:cNvPr id="3" name="Content Placeholder 2"/>
          <p:cNvSpPr>
            <a:spLocks noGrp="1"/>
          </p:cNvSpPr>
          <p:nvPr>
            <p:ph idx="1"/>
          </p:nvPr>
        </p:nvSpPr>
        <p:spPr>
          <a:xfrm>
            <a:off x="583808" y="1524000"/>
            <a:ext cx="8137288" cy="2743200"/>
          </a:xfrm>
        </p:spPr>
        <p:txBody>
          <a:bodyPr>
            <a:noAutofit/>
          </a:bodyPr>
          <a:lstStyle/>
          <a:p>
            <a:pPr marL="0" indent="0">
              <a:buNone/>
            </a:pPr>
            <a:r>
              <a:rPr lang="en-US" sz="1800" dirty="0"/>
              <a:t>A vibrant, intellectually diverse Theory program is vital to the success of the entire Particle Physics mission.  We capitalize on the talents and creativity of the Theory community by supporting the best, most cutting-edge investigator-driven research in two programs:</a:t>
            </a:r>
          </a:p>
          <a:p>
            <a:r>
              <a:rPr lang="en-US" sz="1800" dirty="0"/>
              <a:t>Theoretical High-Energy Physics</a:t>
            </a:r>
          </a:p>
          <a:p>
            <a:r>
              <a:rPr lang="en-US" sz="1800" dirty="0"/>
              <a:t>Theoretical Particle Astrophysics and Cosmology</a:t>
            </a:r>
          </a:p>
          <a:p>
            <a:pPr marL="0" indent="0">
              <a:buNone/>
            </a:pPr>
            <a:r>
              <a:rPr lang="en-US" sz="1800" dirty="0"/>
              <a:t>These two theory programs interface regularly with many other programs at NSF (EPP, PA, Gravity Theory, Nuclear Theory, Astronomy, Materials Research, Mathematical Sciences, etc.) We also coordinate, as needed, with DOE.     </a:t>
            </a:r>
          </a:p>
        </p:txBody>
      </p:sp>
      <p:sp>
        <p:nvSpPr>
          <p:cNvPr id="6" name="Slide Number Placeholder 5"/>
          <p:cNvSpPr>
            <a:spLocks noGrp="1"/>
          </p:cNvSpPr>
          <p:nvPr>
            <p:ph type="sldNum" sz="quarter" idx="12"/>
          </p:nvPr>
        </p:nvSpPr>
        <p:spPr/>
        <p:txBody>
          <a:bodyPr/>
          <a:lstStyle/>
          <a:p>
            <a:fld id="{DA5336B4-091C-43B6-BB58-E630DEB23145}" type="slidenum">
              <a:rPr lang="en-US" smtClean="0"/>
              <a:t>19</a:t>
            </a:fld>
            <a:endParaRPr lang="en-US" dirty="0"/>
          </a:p>
        </p:txBody>
      </p:sp>
      <p:sp>
        <p:nvSpPr>
          <p:cNvPr id="8" name="TextBox 7"/>
          <p:cNvSpPr txBox="1"/>
          <p:nvPr/>
        </p:nvSpPr>
        <p:spPr>
          <a:xfrm>
            <a:off x="609934" y="4695110"/>
            <a:ext cx="3628487" cy="830997"/>
          </a:xfrm>
          <a:prstGeom prst="rect">
            <a:avLst/>
          </a:prstGeom>
          <a:noFill/>
          <a:ln>
            <a:solidFill>
              <a:schemeClr val="accent5"/>
            </a:solidFill>
          </a:ln>
        </p:spPr>
        <p:txBody>
          <a:bodyPr wrap="square" rtlCol="0">
            <a:spAutoFit/>
          </a:bodyPr>
          <a:lstStyle/>
          <a:p>
            <a:r>
              <a:rPr lang="en-US" sz="1600" dirty="0"/>
              <a:t>Approximately 110 separate active grants supporting ~180 PIs; ~30 large university groups.</a:t>
            </a:r>
          </a:p>
        </p:txBody>
      </p:sp>
      <p:sp>
        <p:nvSpPr>
          <p:cNvPr id="10" name="TextBox 9"/>
          <p:cNvSpPr txBox="1"/>
          <p:nvPr/>
        </p:nvSpPr>
        <p:spPr>
          <a:xfrm>
            <a:off x="4419600" y="4572000"/>
            <a:ext cx="4135750" cy="1077218"/>
          </a:xfrm>
          <a:prstGeom prst="rect">
            <a:avLst/>
          </a:prstGeom>
          <a:noFill/>
          <a:ln>
            <a:solidFill>
              <a:schemeClr val="accent5"/>
            </a:solidFill>
          </a:ln>
        </p:spPr>
        <p:txBody>
          <a:bodyPr wrap="square" rtlCol="0">
            <a:spAutoFit/>
          </a:bodyPr>
          <a:lstStyle/>
          <a:p>
            <a:r>
              <a:rPr lang="en-US" sz="1600" dirty="0"/>
              <a:t>Supporting individuals, RUI's, and special facilities or initiatives (Aspen Center for Physics, TASI summer school, LHC Theory Initiative, etc.) </a:t>
            </a:r>
          </a:p>
        </p:txBody>
      </p:sp>
      <p:pic>
        <p:nvPicPr>
          <p:cNvPr id="9" name="Picture 2" descr="P:\Div_Resources\NSF Logos\nsf1.jpg">
            <a:extLst>
              <a:ext uri="{FF2B5EF4-FFF2-40B4-BE49-F238E27FC236}">
                <a16:creationId xmlns:a16="http://schemas.microsoft.com/office/drawing/2014/main" xmlns="" id="{53FE3490-2EEC-4B1F-BE15-4556AAE5E6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74891"/>
            <a:ext cx="1100703" cy="110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84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36176" y="2000250"/>
            <a:ext cx="2651210" cy="3602385"/>
          </a:xfrm>
        </p:spPr>
      </p:pic>
      <p:pic>
        <p:nvPicPr>
          <p:cNvPr id="8" name="Picture 7"/>
          <p:cNvPicPr>
            <a:picLocks noChangeAspect="1"/>
          </p:cNvPicPr>
          <p:nvPr/>
        </p:nvPicPr>
        <p:blipFill>
          <a:blip r:embed="rId4"/>
          <a:stretch>
            <a:fillRect/>
          </a:stretch>
        </p:blipFill>
        <p:spPr>
          <a:xfrm>
            <a:off x="5257472" y="4272628"/>
            <a:ext cx="1861409" cy="1330007"/>
          </a:xfrm>
          <a:prstGeom prst="rect">
            <a:avLst/>
          </a:prstGeom>
        </p:spPr>
      </p:pic>
      <p:sp>
        <p:nvSpPr>
          <p:cNvPr id="9" name="TextBox 8"/>
          <p:cNvSpPr txBox="1"/>
          <p:nvPr/>
        </p:nvSpPr>
        <p:spPr>
          <a:xfrm>
            <a:off x="1980478" y="508697"/>
            <a:ext cx="5182958" cy="707886"/>
          </a:xfrm>
          <a:prstGeom prst="rect">
            <a:avLst/>
          </a:prstGeom>
          <a:noFill/>
        </p:spPr>
        <p:txBody>
          <a:bodyPr wrap="none" rtlCol="0">
            <a:spAutoFit/>
          </a:bodyPr>
          <a:lstStyle/>
          <a:p>
            <a:pPr algn="ctr"/>
            <a:r>
              <a:rPr lang="en-US" sz="2000" dirty="0">
                <a:solidFill>
                  <a:srgbClr val="0070C0"/>
                </a:solidFill>
              </a:rPr>
              <a:t>First Observation of Binary Neutron Star Merger</a:t>
            </a:r>
          </a:p>
          <a:p>
            <a:pPr algn="ctr"/>
            <a:r>
              <a:rPr lang="en-US" sz="2000" dirty="0">
                <a:solidFill>
                  <a:srgbClr val="0070C0"/>
                </a:solidFill>
              </a:rPr>
              <a:t>LIGO + VIRGO + 60 Observatories</a:t>
            </a:r>
          </a:p>
        </p:txBody>
      </p:sp>
      <p:sp>
        <p:nvSpPr>
          <p:cNvPr id="10" name="TextBox 9"/>
          <p:cNvSpPr txBox="1"/>
          <p:nvPr/>
        </p:nvSpPr>
        <p:spPr>
          <a:xfrm>
            <a:off x="546287" y="1683840"/>
            <a:ext cx="1051891" cy="323165"/>
          </a:xfrm>
          <a:prstGeom prst="rect">
            <a:avLst/>
          </a:prstGeom>
          <a:noFill/>
        </p:spPr>
        <p:txBody>
          <a:bodyPr wrap="none" rtlCol="0">
            <a:spAutoFit/>
          </a:bodyPr>
          <a:lstStyle/>
          <a:p>
            <a:r>
              <a:rPr lang="en-US" sz="1500" dirty="0">
                <a:solidFill>
                  <a:srgbClr val="002060"/>
                </a:solidFill>
                <a:ea typeface="Cambria" charset="0"/>
                <a:cs typeface="Cambria" charset="0"/>
              </a:rPr>
              <a:t>LIGO signal</a:t>
            </a:r>
          </a:p>
        </p:txBody>
      </p:sp>
      <p:sp>
        <p:nvSpPr>
          <p:cNvPr id="11" name="TextBox 10"/>
          <p:cNvSpPr txBox="1"/>
          <p:nvPr/>
        </p:nvSpPr>
        <p:spPr>
          <a:xfrm>
            <a:off x="2952461" y="3381760"/>
            <a:ext cx="707246" cy="553998"/>
          </a:xfrm>
          <a:prstGeom prst="rect">
            <a:avLst/>
          </a:prstGeom>
          <a:noFill/>
        </p:spPr>
        <p:txBody>
          <a:bodyPr wrap="none" rtlCol="0">
            <a:spAutoFit/>
          </a:bodyPr>
          <a:lstStyle/>
          <a:p>
            <a:pPr algn="ctr"/>
            <a:r>
              <a:rPr lang="en-US" sz="1500" dirty="0">
                <a:solidFill>
                  <a:srgbClr val="002060"/>
                </a:solidFill>
              </a:rPr>
              <a:t>EM</a:t>
            </a:r>
          </a:p>
          <a:p>
            <a:pPr algn="ctr"/>
            <a:r>
              <a:rPr lang="en-US" sz="1500" dirty="0">
                <a:solidFill>
                  <a:srgbClr val="002060"/>
                </a:solidFill>
              </a:rPr>
              <a:t>signals</a:t>
            </a:r>
          </a:p>
        </p:txBody>
      </p:sp>
      <p:pic>
        <p:nvPicPr>
          <p:cNvPr id="12" name="Picture 11"/>
          <p:cNvPicPr>
            <a:picLocks noChangeAspect="1"/>
          </p:cNvPicPr>
          <p:nvPr/>
        </p:nvPicPr>
        <p:blipFill>
          <a:blip r:embed="rId5"/>
          <a:stretch>
            <a:fillRect/>
          </a:stretch>
        </p:blipFill>
        <p:spPr>
          <a:xfrm>
            <a:off x="4217796" y="1770642"/>
            <a:ext cx="3940761" cy="2218267"/>
          </a:xfrm>
          <a:prstGeom prst="rect">
            <a:avLst/>
          </a:prstGeom>
        </p:spPr>
      </p:pic>
      <p:sp>
        <p:nvSpPr>
          <p:cNvPr id="13" name="TextBox 12"/>
          <p:cNvSpPr txBox="1"/>
          <p:nvPr/>
        </p:nvSpPr>
        <p:spPr>
          <a:xfrm>
            <a:off x="4154947" y="4629854"/>
            <a:ext cx="1048685" cy="553998"/>
          </a:xfrm>
          <a:prstGeom prst="rect">
            <a:avLst/>
          </a:prstGeom>
          <a:noFill/>
        </p:spPr>
        <p:txBody>
          <a:bodyPr wrap="none" rtlCol="0">
            <a:spAutoFit/>
          </a:bodyPr>
          <a:lstStyle/>
          <a:p>
            <a:pPr algn="ctr"/>
            <a:r>
              <a:rPr lang="en-US" sz="1500" dirty="0">
                <a:solidFill>
                  <a:srgbClr val="002060"/>
                </a:solidFill>
              </a:rPr>
              <a:t>space-time</a:t>
            </a:r>
          </a:p>
          <a:p>
            <a:pPr algn="ctr"/>
            <a:r>
              <a:rPr lang="en-US" sz="1500" dirty="0">
                <a:solidFill>
                  <a:srgbClr val="002060"/>
                </a:solidFill>
              </a:rPr>
              <a:t>ripples</a:t>
            </a:r>
          </a:p>
        </p:txBody>
      </p:sp>
      <p:sp>
        <p:nvSpPr>
          <p:cNvPr id="14" name="TextBox 13"/>
          <p:cNvSpPr txBox="1"/>
          <p:nvPr/>
        </p:nvSpPr>
        <p:spPr>
          <a:xfrm>
            <a:off x="7188238" y="4629854"/>
            <a:ext cx="1020600" cy="553998"/>
          </a:xfrm>
          <a:prstGeom prst="rect">
            <a:avLst/>
          </a:prstGeom>
          <a:noFill/>
        </p:spPr>
        <p:txBody>
          <a:bodyPr wrap="none" rtlCol="0">
            <a:spAutoFit/>
          </a:bodyPr>
          <a:lstStyle/>
          <a:p>
            <a:pPr algn="ctr"/>
            <a:r>
              <a:rPr lang="en-US" sz="1500" dirty="0">
                <a:solidFill>
                  <a:srgbClr val="002060"/>
                </a:solidFill>
              </a:rPr>
              <a:t>matter</a:t>
            </a:r>
          </a:p>
          <a:p>
            <a:pPr algn="ctr"/>
            <a:r>
              <a:rPr lang="en-US" sz="1500" dirty="0">
                <a:solidFill>
                  <a:srgbClr val="002060"/>
                </a:solidFill>
              </a:rPr>
              <a:t>distortions</a:t>
            </a:r>
          </a:p>
        </p:txBody>
      </p:sp>
      <p:sp>
        <p:nvSpPr>
          <p:cNvPr id="2" name="Rectangle 1"/>
          <p:cNvSpPr/>
          <p:nvPr/>
        </p:nvSpPr>
        <p:spPr>
          <a:xfrm>
            <a:off x="326442" y="1727529"/>
            <a:ext cx="1193152" cy="9719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15" name="Rectangle 14"/>
          <p:cNvSpPr/>
          <p:nvPr/>
        </p:nvSpPr>
        <p:spPr>
          <a:xfrm>
            <a:off x="336176" y="2683664"/>
            <a:ext cx="3288605" cy="1604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16" name="Rectangle 15"/>
          <p:cNvSpPr/>
          <p:nvPr/>
        </p:nvSpPr>
        <p:spPr>
          <a:xfrm>
            <a:off x="4070793" y="1727529"/>
            <a:ext cx="4283192" cy="2323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17" name="Rectangle 16"/>
          <p:cNvSpPr/>
          <p:nvPr/>
        </p:nvSpPr>
        <p:spPr>
          <a:xfrm>
            <a:off x="247010" y="4272629"/>
            <a:ext cx="2740377" cy="13777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18" name="Rectangle 17"/>
          <p:cNvSpPr/>
          <p:nvPr/>
        </p:nvSpPr>
        <p:spPr>
          <a:xfrm>
            <a:off x="1529328" y="1688226"/>
            <a:ext cx="1466212" cy="9954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pic>
        <p:nvPicPr>
          <p:cNvPr id="19" name="Picture 2" descr="P:\Div_Resources\NSF Logos\nsf1.jpg">
            <a:extLst>
              <a:ext uri="{FF2B5EF4-FFF2-40B4-BE49-F238E27FC236}">
                <a16:creationId xmlns:a16="http://schemas.microsoft.com/office/drawing/2014/main" xmlns="" id="{A69C3D1B-92F3-4B73-8887-8949389FC2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625" y="274891"/>
            <a:ext cx="1100703" cy="110733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2CE227DD-D11B-4BD6-8E7D-0EC944AFB2B5}"/>
              </a:ext>
            </a:extLst>
          </p:cNvPr>
          <p:cNvSpPr>
            <a:spLocks noGrp="1"/>
          </p:cNvSpPr>
          <p:nvPr>
            <p:ph type="sldNum" sz="quarter" idx="12"/>
          </p:nvPr>
        </p:nvSpPr>
        <p:spPr/>
        <p:txBody>
          <a:bodyPr/>
          <a:lstStyle/>
          <a:p>
            <a:fld id="{0EF622A9-2D3E-46B4-844C-D8A7BE25E634}" type="slidenum">
              <a:rPr lang="en-US" smtClean="0"/>
              <a:t>2</a:t>
            </a:fld>
            <a:endParaRPr lang="en-US"/>
          </a:p>
        </p:txBody>
      </p:sp>
    </p:spTree>
    <p:extLst>
      <p:ext uri="{BB962C8B-B14F-4D97-AF65-F5344CB8AC3E}">
        <p14:creationId xmlns:p14="http://schemas.microsoft.com/office/powerpoint/2010/main" val="14221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 Trends</a:t>
            </a:r>
          </a:p>
        </p:txBody>
      </p:sp>
      <p:sp>
        <p:nvSpPr>
          <p:cNvPr id="3" name="Content Placeholder 2"/>
          <p:cNvSpPr>
            <a:spLocks noGrp="1"/>
          </p:cNvSpPr>
          <p:nvPr>
            <p:ph idx="1"/>
          </p:nvPr>
        </p:nvSpPr>
        <p:spPr>
          <a:xfrm>
            <a:off x="457200" y="1577115"/>
            <a:ext cx="8032392" cy="2096037"/>
          </a:xfrm>
        </p:spPr>
        <p:txBody>
          <a:bodyPr>
            <a:noAutofit/>
          </a:bodyPr>
          <a:lstStyle/>
          <a:p>
            <a:r>
              <a:rPr lang="en-US" sz="1500" dirty="0"/>
              <a:t>FY15-17:   three-year absorption of string-theoretic portion of former Mathematical Physics program.  Now nearly complete. </a:t>
            </a:r>
          </a:p>
          <a:p>
            <a:r>
              <a:rPr lang="en-US" sz="1500" dirty="0"/>
              <a:t>FY16:   NSF renews Aspen Center for Physics grant for next five years, expands support and scope into Atomic Physics</a:t>
            </a:r>
          </a:p>
          <a:p>
            <a:r>
              <a:rPr lang="en-US" sz="1500" dirty="0"/>
              <a:t>Numbers of proposals received is currently twice what it was only 3-4 years ago. </a:t>
            </a:r>
          </a:p>
          <a:p>
            <a:r>
              <a:rPr lang="en-US" sz="1500" dirty="0"/>
              <a:t>Increasing numbers of RUI proposals, particularly in FY17.</a:t>
            </a:r>
          </a:p>
          <a:p>
            <a:r>
              <a:rPr lang="en-US" sz="1500" dirty="0"/>
              <a:t>One major challenge affecting Theory is the entrance of non-traditional (private philanthropic) funding sources.   NSF has developed new procedures for evaluating overlapping sources of funding and introducing such evaluations into the proposal review process. (See NSF 17-561)</a:t>
            </a:r>
          </a:p>
        </p:txBody>
      </p:sp>
      <p:sp>
        <p:nvSpPr>
          <p:cNvPr id="6" name="Slide Number Placeholder 5"/>
          <p:cNvSpPr>
            <a:spLocks noGrp="1"/>
          </p:cNvSpPr>
          <p:nvPr>
            <p:ph type="sldNum" sz="quarter" idx="12"/>
          </p:nvPr>
        </p:nvSpPr>
        <p:spPr/>
        <p:txBody>
          <a:bodyPr/>
          <a:lstStyle/>
          <a:p>
            <a:fld id="{DA5336B4-091C-43B6-BB58-E630DEB23145}" type="slidenum">
              <a:rPr lang="en-US" smtClean="0"/>
              <a:t>20</a:t>
            </a:fld>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752707611"/>
              </p:ext>
            </p:extLst>
          </p:nvPr>
        </p:nvGraphicFramePr>
        <p:xfrm>
          <a:off x="1676400" y="4191000"/>
          <a:ext cx="5367995" cy="1341120"/>
        </p:xfrm>
        <a:graphic>
          <a:graphicData uri="http://schemas.openxmlformats.org/drawingml/2006/table">
            <a:tbl>
              <a:tblPr bandRow="1">
                <a:tableStyleId>{5C22544A-7EE6-4342-B048-85BDC9FD1C3A}</a:tableStyleId>
              </a:tblPr>
              <a:tblGrid>
                <a:gridCol w="1559726">
                  <a:extLst>
                    <a:ext uri="{9D8B030D-6E8A-4147-A177-3AD203B41FA5}">
                      <a16:colId xmlns:a16="http://schemas.microsoft.com/office/drawing/2014/main" xmlns="" val="2312854981"/>
                    </a:ext>
                  </a:extLst>
                </a:gridCol>
                <a:gridCol w="1289266">
                  <a:extLst>
                    <a:ext uri="{9D8B030D-6E8A-4147-A177-3AD203B41FA5}">
                      <a16:colId xmlns:a16="http://schemas.microsoft.com/office/drawing/2014/main" xmlns="" val="1896342868"/>
                    </a:ext>
                  </a:extLst>
                </a:gridCol>
                <a:gridCol w="1283960">
                  <a:extLst>
                    <a:ext uri="{9D8B030D-6E8A-4147-A177-3AD203B41FA5}">
                      <a16:colId xmlns:a16="http://schemas.microsoft.com/office/drawing/2014/main" xmlns="" val="164075511"/>
                    </a:ext>
                  </a:extLst>
                </a:gridCol>
                <a:gridCol w="1235043">
                  <a:extLst>
                    <a:ext uri="{9D8B030D-6E8A-4147-A177-3AD203B41FA5}">
                      <a16:colId xmlns:a16="http://schemas.microsoft.com/office/drawing/2014/main" xmlns="" val="2769949618"/>
                    </a:ext>
                  </a:extLst>
                </a:gridCol>
              </a:tblGrid>
              <a:tr h="278130">
                <a:tc>
                  <a:txBody>
                    <a:bodyPr/>
                    <a:lstStyle/>
                    <a:p>
                      <a:endParaRPr lang="en-US" sz="1400" dirty="0"/>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a:t>FY 2015</a:t>
                      </a:r>
                    </a:p>
                  </a:txBody>
                  <a:tcPr marL="68580" marR="68580" marT="34290" marB="34290">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FY 2016</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US" sz="1400" dirty="0"/>
                        <a:t>FY 2017</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7896568"/>
                  </a:ext>
                </a:extLst>
              </a:tr>
              <a:tr h="278130">
                <a:tc>
                  <a:txBody>
                    <a:bodyPr/>
                    <a:lstStyle/>
                    <a:p>
                      <a:r>
                        <a:rPr lang="en-US" sz="1400" dirty="0"/>
                        <a:t>THY Budget</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a:t>$13.7 million</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a:t>$13.2 million</a:t>
                      </a:r>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US" sz="1400" dirty="0"/>
                        <a:t>$13.4</a:t>
                      </a:r>
                      <a:r>
                        <a:rPr lang="en-US" sz="1400" baseline="0" dirty="0"/>
                        <a:t> million</a:t>
                      </a:r>
                      <a:endParaRPr lang="en-US" sz="1400" dirty="0"/>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528716128"/>
                  </a:ext>
                </a:extLst>
              </a:tr>
              <a:tr h="480060">
                <a:tc>
                  <a:txBody>
                    <a:bodyPr/>
                    <a:lstStyle/>
                    <a:p>
                      <a:r>
                        <a:rPr lang="en-US" sz="1400" dirty="0"/>
                        <a:t>Proposals receiving awards</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en-US" sz="1400" dirty="0"/>
                        <a:t>28</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dirty="0"/>
                        <a:t>30</a:t>
                      </a:r>
                    </a:p>
                  </a:txBody>
                  <a:tcPr marL="68580" marR="68580" marT="34290" marB="34290"/>
                </a:tc>
                <a:tc>
                  <a:txBody>
                    <a:bodyPr/>
                    <a:lstStyle/>
                    <a:p>
                      <a:r>
                        <a:rPr lang="en-US" sz="1400" dirty="0"/>
                        <a:t>26</a:t>
                      </a:r>
                    </a:p>
                  </a:txBody>
                  <a:tcPr marL="68580" marR="68580" marT="34290" marB="34290"/>
                </a:tc>
                <a:extLst>
                  <a:ext uri="{0D108BD9-81ED-4DB2-BD59-A6C34878D82A}">
                    <a16:rowId xmlns:a16="http://schemas.microsoft.com/office/drawing/2014/main" xmlns="" val="2733765275"/>
                  </a:ext>
                </a:extLst>
              </a:tr>
              <a:tr h="278130">
                <a:tc>
                  <a:txBody>
                    <a:bodyPr/>
                    <a:lstStyle/>
                    <a:p>
                      <a:r>
                        <a:rPr lang="en-US" sz="1400" dirty="0"/>
                        <a:t>CAREER</a:t>
                      </a:r>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en-US" sz="1400" dirty="0"/>
                        <a:t>2</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dirty="0"/>
                        <a:t>1</a:t>
                      </a:r>
                    </a:p>
                  </a:txBody>
                  <a:tcPr marL="68580" marR="68580" marT="34290" marB="34290"/>
                </a:tc>
                <a:tc>
                  <a:txBody>
                    <a:bodyPr/>
                    <a:lstStyle/>
                    <a:p>
                      <a:r>
                        <a:rPr lang="en-US" sz="1400" dirty="0"/>
                        <a:t>2</a:t>
                      </a:r>
                    </a:p>
                  </a:txBody>
                  <a:tcPr marL="68580" marR="68580" marT="34290" marB="34290"/>
                </a:tc>
                <a:extLst>
                  <a:ext uri="{0D108BD9-81ED-4DB2-BD59-A6C34878D82A}">
                    <a16:rowId xmlns:a16="http://schemas.microsoft.com/office/drawing/2014/main" xmlns="" val="1322000882"/>
                  </a:ext>
                </a:extLst>
              </a:tr>
            </a:tbl>
          </a:graphicData>
        </a:graphic>
      </p:graphicFrame>
      <p:pic>
        <p:nvPicPr>
          <p:cNvPr id="8" name="Picture 2" descr="P:\Div_Resources\NSF Logos\nsf1.jpg">
            <a:extLst>
              <a:ext uri="{FF2B5EF4-FFF2-40B4-BE49-F238E27FC236}">
                <a16:creationId xmlns:a16="http://schemas.microsoft.com/office/drawing/2014/main" xmlns="" id="{A840905E-DD2F-4645-A4A7-E8359A9EA3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74891"/>
            <a:ext cx="1100703" cy="110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506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6F167D1-20DE-4176-A32C-FB8FE3A8880A}"/>
              </a:ext>
            </a:extLst>
          </p:cNvPr>
          <p:cNvSpPr>
            <a:spLocks noGrp="1"/>
          </p:cNvSpPr>
          <p:nvPr>
            <p:ph type="sldNum" sz="quarter" idx="12"/>
          </p:nvPr>
        </p:nvSpPr>
        <p:spPr/>
        <p:txBody>
          <a:bodyPr/>
          <a:lstStyle/>
          <a:p>
            <a:fld id="{0EF622A9-2D3E-46B4-844C-D8A7BE25E634}" type="slidenum">
              <a:rPr lang="en-US" smtClean="0"/>
              <a:t>21</a:t>
            </a:fld>
            <a:endParaRPr lang="en-US"/>
          </a:p>
        </p:txBody>
      </p:sp>
      <p:sp>
        <p:nvSpPr>
          <p:cNvPr id="5" name="TextBox 4">
            <a:extLst>
              <a:ext uri="{FF2B5EF4-FFF2-40B4-BE49-F238E27FC236}">
                <a16:creationId xmlns:a16="http://schemas.microsoft.com/office/drawing/2014/main" xmlns="" id="{AF0F52EE-CB2E-4D75-A2EE-1196F193DBBC}"/>
              </a:ext>
            </a:extLst>
          </p:cNvPr>
          <p:cNvSpPr txBox="1"/>
          <p:nvPr/>
        </p:nvSpPr>
        <p:spPr>
          <a:xfrm>
            <a:off x="1371600" y="2895600"/>
            <a:ext cx="6608284" cy="584775"/>
          </a:xfrm>
          <a:prstGeom prst="rect">
            <a:avLst/>
          </a:prstGeom>
          <a:noFill/>
        </p:spPr>
        <p:txBody>
          <a:bodyPr wrap="none" rtlCol="0">
            <a:spAutoFit/>
          </a:bodyPr>
          <a:lstStyle/>
          <a:p>
            <a:r>
              <a:rPr lang="en-US" sz="3200" dirty="0">
                <a:solidFill>
                  <a:srgbClr val="0070C0"/>
                </a:solidFill>
              </a:rPr>
              <a:t>NSF Beyond the Disciplinary Programs </a:t>
            </a:r>
          </a:p>
        </p:txBody>
      </p:sp>
      <p:pic>
        <p:nvPicPr>
          <p:cNvPr id="6" name="Picture 2" descr="P:\Div_Resources\NSF Logos\nsf1.jpg">
            <a:extLst>
              <a:ext uri="{FF2B5EF4-FFF2-40B4-BE49-F238E27FC236}">
                <a16:creationId xmlns:a16="http://schemas.microsoft.com/office/drawing/2014/main" xmlns="" id="{09B72919-7298-4F80-805E-5E9B249805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74891"/>
            <a:ext cx="1100703" cy="110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03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772750D-D90C-4853-892E-34BD495C7FE1}"/>
              </a:ext>
            </a:extLst>
          </p:cNvPr>
          <p:cNvSpPr txBox="1"/>
          <p:nvPr/>
        </p:nvSpPr>
        <p:spPr>
          <a:xfrm>
            <a:off x="746760" y="1484949"/>
            <a:ext cx="6543651" cy="430887"/>
          </a:xfrm>
          <a:prstGeom prst="rect">
            <a:avLst/>
          </a:prstGeom>
          <a:noFill/>
        </p:spPr>
        <p:txBody>
          <a:bodyPr wrap="none" rtlCol="0">
            <a:spAutoFit/>
          </a:bodyPr>
          <a:lstStyle/>
          <a:p>
            <a:r>
              <a:rPr lang="en-US" sz="2000" dirty="0">
                <a:solidFill>
                  <a:srgbClr val="FF0000"/>
                </a:solidFill>
              </a:rPr>
              <a:t>Physics Frontiers Centers – FY 2017 </a:t>
            </a:r>
            <a:r>
              <a:rPr lang="en-US" sz="2200" dirty="0">
                <a:solidFill>
                  <a:srgbClr val="FF0000"/>
                </a:solidFill>
              </a:rPr>
              <a:t>Competition</a:t>
            </a:r>
            <a:r>
              <a:rPr lang="en-US" sz="2000" dirty="0">
                <a:solidFill>
                  <a:srgbClr val="FF0000"/>
                </a:solidFill>
              </a:rPr>
              <a:t> Concluded </a:t>
            </a:r>
            <a:endParaRPr lang="en-US" sz="2000" dirty="0"/>
          </a:p>
        </p:txBody>
      </p:sp>
      <p:pic>
        <p:nvPicPr>
          <p:cNvPr id="5" name="Picture 2" descr="P:\Div_Resources\NSF Logos\nsf1.jpg">
            <a:extLst>
              <a:ext uri="{FF2B5EF4-FFF2-40B4-BE49-F238E27FC236}">
                <a16:creationId xmlns:a16="http://schemas.microsoft.com/office/drawing/2014/main" xmlns="" id="{182CC62E-1727-4645-98EA-DF7C094162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496" y="304800"/>
            <a:ext cx="999007" cy="10050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47BC7D98-07AB-48A5-BFC3-7FB06339D254}"/>
              </a:ext>
            </a:extLst>
          </p:cNvPr>
          <p:cNvSpPr/>
          <p:nvPr/>
        </p:nvSpPr>
        <p:spPr>
          <a:xfrm>
            <a:off x="762000" y="2033962"/>
            <a:ext cx="7772400" cy="3139321"/>
          </a:xfrm>
          <a:prstGeom prst="rect">
            <a:avLst/>
          </a:prstGeom>
        </p:spPr>
        <p:txBody>
          <a:bodyPr wrap="square">
            <a:spAutoFit/>
          </a:bodyPr>
          <a:lstStyle/>
          <a:p>
            <a:r>
              <a:rPr lang="en-US" dirty="0" err="1">
                <a:solidFill>
                  <a:srgbClr val="7030A0"/>
                </a:solidFill>
                <a:latin typeface="Times New Roman" pitchFamily="18" charset="0"/>
              </a:rPr>
              <a:t>Kavli</a:t>
            </a:r>
            <a:r>
              <a:rPr lang="en-US" dirty="0">
                <a:solidFill>
                  <a:srgbClr val="7030A0"/>
                </a:solidFill>
                <a:latin typeface="Times New Roman" pitchFamily="18" charset="0"/>
              </a:rPr>
              <a:t> Institute for Cosmological Physics – U Chicago</a:t>
            </a:r>
          </a:p>
          <a:p>
            <a:r>
              <a:rPr lang="en-US" dirty="0">
                <a:solidFill>
                  <a:srgbClr val="7030A0"/>
                </a:solidFill>
                <a:latin typeface="Times New Roman" pitchFamily="18" charset="0"/>
              </a:rPr>
              <a:t>Center for Ultracold Atoms – MIT/Harvard</a:t>
            </a:r>
          </a:p>
          <a:p>
            <a:r>
              <a:rPr lang="en-US" dirty="0">
                <a:solidFill>
                  <a:srgbClr val="7030A0"/>
                </a:solidFill>
              </a:rPr>
              <a:t>PFC@JILA – UC Boulder</a:t>
            </a:r>
          </a:p>
          <a:p>
            <a:r>
              <a:rPr lang="en-US" dirty="0" err="1">
                <a:solidFill>
                  <a:srgbClr val="7030A0"/>
                </a:solidFill>
              </a:rPr>
              <a:t>Kavli</a:t>
            </a:r>
            <a:r>
              <a:rPr lang="en-US" dirty="0">
                <a:solidFill>
                  <a:srgbClr val="7030A0"/>
                </a:solidFill>
              </a:rPr>
              <a:t> Institute for Theoretical Physics – UCSB</a:t>
            </a:r>
          </a:p>
          <a:p>
            <a:r>
              <a:rPr lang="en-US" dirty="0">
                <a:solidFill>
                  <a:srgbClr val="7030A0"/>
                </a:solidFill>
              </a:rPr>
              <a:t>Center for Theoretical Biological Physics – Rice</a:t>
            </a:r>
          </a:p>
          <a:p>
            <a:r>
              <a:rPr lang="en-US" dirty="0">
                <a:solidFill>
                  <a:srgbClr val="7030A0"/>
                </a:solidFill>
              </a:rPr>
              <a:t>Joint Institute for Nuclear Astrophysics – Michigan State</a:t>
            </a:r>
          </a:p>
          <a:p>
            <a:r>
              <a:rPr lang="en-US" dirty="0" err="1">
                <a:solidFill>
                  <a:srgbClr val="7030A0"/>
                </a:solidFill>
              </a:rPr>
              <a:t>PFC@Joint</a:t>
            </a:r>
            <a:r>
              <a:rPr lang="en-US" dirty="0">
                <a:solidFill>
                  <a:srgbClr val="7030A0"/>
                </a:solidFill>
              </a:rPr>
              <a:t> Quantum Institute – U Maryland</a:t>
            </a:r>
          </a:p>
          <a:p>
            <a:r>
              <a:rPr lang="en-US" dirty="0">
                <a:solidFill>
                  <a:srgbClr val="7030A0"/>
                </a:solidFill>
              </a:rPr>
              <a:t>Center for the Physics of Living Cells – UIUC</a:t>
            </a:r>
          </a:p>
          <a:p>
            <a:r>
              <a:rPr lang="en-US" dirty="0">
                <a:solidFill>
                  <a:srgbClr val="7030A0"/>
                </a:solidFill>
              </a:rPr>
              <a:t>Institute for Quantum Information and Matter – </a:t>
            </a:r>
            <a:r>
              <a:rPr lang="en-US" dirty="0" err="1">
                <a:solidFill>
                  <a:srgbClr val="7030A0"/>
                </a:solidFill>
              </a:rPr>
              <a:t>CalTech</a:t>
            </a:r>
            <a:endParaRPr lang="en-US" dirty="0">
              <a:solidFill>
                <a:srgbClr val="7030A0"/>
              </a:solidFill>
            </a:endParaRPr>
          </a:p>
          <a:p>
            <a:r>
              <a:rPr lang="en-US" dirty="0">
                <a:solidFill>
                  <a:srgbClr val="7030A0"/>
                </a:solidFill>
              </a:rPr>
              <a:t>North America Nanohertz Observatory for Gravitational Waves – UW Milwaukee</a:t>
            </a:r>
          </a:p>
          <a:p>
            <a:r>
              <a:rPr lang="en-US" dirty="0">
                <a:solidFill>
                  <a:srgbClr val="00B050"/>
                </a:solidFill>
              </a:rPr>
              <a:t>Center for the Physics of Biological Function – Princeton/CUNY (New in FY 2017)</a:t>
            </a:r>
          </a:p>
        </p:txBody>
      </p:sp>
      <p:sp>
        <p:nvSpPr>
          <p:cNvPr id="7" name="TextBox 6">
            <a:extLst>
              <a:ext uri="{FF2B5EF4-FFF2-40B4-BE49-F238E27FC236}">
                <a16:creationId xmlns:a16="http://schemas.microsoft.com/office/drawing/2014/main" xmlns="" id="{56841290-AD6B-4663-886C-2168ED153F56}"/>
              </a:ext>
            </a:extLst>
          </p:cNvPr>
          <p:cNvSpPr txBox="1"/>
          <p:nvPr/>
        </p:nvSpPr>
        <p:spPr>
          <a:xfrm>
            <a:off x="628432" y="5298501"/>
            <a:ext cx="5904437" cy="400110"/>
          </a:xfrm>
          <a:prstGeom prst="rect">
            <a:avLst/>
          </a:prstGeom>
          <a:noFill/>
        </p:spPr>
        <p:txBody>
          <a:bodyPr wrap="none" rtlCol="0">
            <a:spAutoFit/>
          </a:bodyPr>
          <a:lstStyle/>
          <a:p>
            <a:r>
              <a:rPr lang="en-US" sz="2000" dirty="0">
                <a:solidFill>
                  <a:srgbClr val="FF0000"/>
                </a:solidFill>
              </a:rPr>
              <a:t>Centers and Institutes (Science and Technology Center)</a:t>
            </a:r>
            <a:endParaRPr lang="en-US" sz="2000" dirty="0"/>
          </a:p>
        </p:txBody>
      </p:sp>
      <p:sp>
        <p:nvSpPr>
          <p:cNvPr id="8" name="TextBox 7">
            <a:extLst>
              <a:ext uri="{FF2B5EF4-FFF2-40B4-BE49-F238E27FC236}">
                <a16:creationId xmlns:a16="http://schemas.microsoft.com/office/drawing/2014/main" xmlns="" id="{1204EE5E-87C7-4620-9158-9712E50E565D}"/>
              </a:ext>
            </a:extLst>
          </p:cNvPr>
          <p:cNvSpPr txBox="1"/>
          <p:nvPr/>
        </p:nvSpPr>
        <p:spPr>
          <a:xfrm>
            <a:off x="872096" y="5816737"/>
            <a:ext cx="3371051" cy="369332"/>
          </a:xfrm>
          <a:prstGeom prst="rect">
            <a:avLst/>
          </a:prstGeom>
          <a:noFill/>
        </p:spPr>
        <p:txBody>
          <a:bodyPr wrap="none" rtlCol="0">
            <a:spAutoFit/>
          </a:bodyPr>
          <a:lstStyle/>
          <a:p>
            <a:r>
              <a:rPr lang="en-US" dirty="0">
                <a:solidFill>
                  <a:srgbClr val="7030A0"/>
                </a:solidFill>
              </a:rPr>
              <a:t>Center for Bright Beams – Cornell </a:t>
            </a:r>
          </a:p>
        </p:txBody>
      </p:sp>
      <p:sp>
        <p:nvSpPr>
          <p:cNvPr id="9" name="TextBox 8">
            <a:extLst>
              <a:ext uri="{FF2B5EF4-FFF2-40B4-BE49-F238E27FC236}">
                <a16:creationId xmlns:a16="http://schemas.microsoft.com/office/drawing/2014/main" xmlns="" id="{5011F68F-DB08-4658-AE83-6B36DA5E741B}"/>
              </a:ext>
            </a:extLst>
          </p:cNvPr>
          <p:cNvSpPr txBox="1"/>
          <p:nvPr/>
        </p:nvSpPr>
        <p:spPr>
          <a:xfrm>
            <a:off x="2438400" y="457200"/>
            <a:ext cx="3829703" cy="584775"/>
          </a:xfrm>
          <a:prstGeom prst="rect">
            <a:avLst/>
          </a:prstGeom>
          <a:noFill/>
        </p:spPr>
        <p:txBody>
          <a:bodyPr wrap="none" rtlCol="0">
            <a:spAutoFit/>
          </a:bodyPr>
          <a:lstStyle/>
          <a:p>
            <a:r>
              <a:rPr lang="en-US" sz="3200" dirty="0">
                <a:solidFill>
                  <a:srgbClr val="0070C0"/>
                </a:solidFill>
              </a:rPr>
              <a:t>Centers and Institutes</a:t>
            </a:r>
          </a:p>
        </p:txBody>
      </p:sp>
      <p:sp>
        <p:nvSpPr>
          <p:cNvPr id="3" name="Slide Number Placeholder 2">
            <a:extLst>
              <a:ext uri="{FF2B5EF4-FFF2-40B4-BE49-F238E27FC236}">
                <a16:creationId xmlns:a16="http://schemas.microsoft.com/office/drawing/2014/main" xmlns="" id="{39477CA5-ECED-43E0-BBE5-51BA65DC0703}"/>
              </a:ext>
            </a:extLst>
          </p:cNvPr>
          <p:cNvSpPr>
            <a:spLocks noGrp="1"/>
          </p:cNvSpPr>
          <p:nvPr>
            <p:ph type="sldNum" sz="quarter" idx="12"/>
          </p:nvPr>
        </p:nvSpPr>
        <p:spPr/>
        <p:txBody>
          <a:bodyPr/>
          <a:lstStyle/>
          <a:p>
            <a:fld id="{0EF622A9-2D3E-46B4-844C-D8A7BE25E634}" type="slidenum">
              <a:rPr lang="en-US" smtClean="0"/>
              <a:t>22</a:t>
            </a:fld>
            <a:endParaRPr lang="en-US"/>
          </a:p>
        </p:txBody>
      </p:sp>
    </p:spTree>
    <p:extLst>
      <p:ext uri="{BB962C8B-B14F-4D97-AF65-F5344CB8AC3E}">
        <p14:creationId xmlns:p14="http://schemas.microsoft.com/office/powerpoint/2010/main" val="1247268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8694851-810F-4D28-8720-247662D9F3C3}"/>
              </a:ext>
            </a:extLst>
          </p:cNvPr>
          <p:cNvSpPr>
            <a:spLocks noGrp="1"/>
          </p:cNvSpPr>
          <p:nvPr>
            <p:ph type="sldNum" sz="quarter" idx="12"/>
          </p:nvPr>
        </p:nvSpPr>
        <p:spPr/>
        <p:txBody>
          <a:bodyPr/>
          <a:lstStyle/>
          <a:p>
            <a:fld id="{0EF622A9-2D3E-46B4-844C-D8A7BE25E634}" type="slidenum">
              <a:rPr lang="en-US" smtClean="0"/>
              <a:t>23</a:t>
            </a:fld>
            <a:endParaRPr lang="en-US"/>
          </a:p>
        </p:txBody>
      </p:sp>
      <p:sp>
        <p:nvSpPr>
          <p:cNvPr id="5" name="TextBox 4">
            <a:extLst>
              <a:ext uri="{FF2B5EF4-FFF2-40B4-BE49-F238E27FC236}">
                <a16:creationId xmlns:a16="http://schemas.microsoft.com/office/drawing/2014/main" xmlns="" id="{F660B91F-134E-4C49-A8BE-12E4CBE83D1B}"/>
              </a:ext>
            </a:extLst>
          </p:cNvPr>
          <p:cNvSpPr txBox="1"/>
          <p:nvPr/>
        </p:nvSpPr>
        <p:spPr>
          <a:xfrm>
            <a:off x="2895600" y="357830"/>
            <a:ext cx="2987164" cy="584775"/>
          </a:xfrm>
          <a:prstGeom prst="rect">
            <a:avLst/>
          </a:prstGeom>
          <a:noFill/>
        </p:spPr>
        <p:txBody>
          <a:bodyPr wrap="none" rtlCol="0">
            <a:spAutoFit/>
          </a:bodyPr>
          <a:lstStyle/>
          <a:p>
            <a:r>
              <a:rPr lang="en-US" sz="3200" dirty="0">
                <a:solidFill>
                  <a:srgbClr val="0070C0"/>
                </a:solidFill>
              </a:rPr>
              <a:t>Instrumentation </a:t>
            </a:r>
          </a:p>
        </p:txBody>
      </p:sp>
      <p:sp>
        <p:nvSpPr>
          <p:cNvPr id="7" name="TextBox 6">
            <a:extLst>
              <a:ext uri="{FF2B5EF4-FFF2-40B4-BE49-F238E27FC236}">
                <a16:creationId xmlns:a16="http://schemas.microsoft.com/office/drawing/2014/main" xmlns="" id="{84313A7F-381C-4457-951A-8073D738E365}"/>
              </a:ext>
            </a:extLst>
          </p:cNvPr>
          <p:cNvSpPr txBox="1"/>
          <p:nvPr/>
        </p:nvSpPr>
        <p:spPr>
          <a:xfrm>
            <a:off x="429229" y="1147269"/>
            <a:ext cx="7014356" cy="400110"/>
          </a:xfrm>
          <a:prstGeom prst="rect">
            <a:avLst/>
          </a:prstGeom>
          <a:noFill/>
        </p:spPr>
        <p:txBody>
          <a:bodyPr wrap="none" rtlCol="0">
            <a:spAutoFit/>
          </a:bodyPr>
          <a:lstStyle/>
          <a:p>
            <a:r>
              <a:rPr lang="en-US" sz="2000" dirty="0"/>
              <a:t>Major Research Instrumentation (MRI) – up to $4M – </a:t>
            </a:r>
            <a:r>
              <a:rPr lang="en-US" sz="2000" dirty="0">
                <a:solidFill>
                  <a:srgbClr val="7030A0"/>
                </a:solidFill>
              </a:rPr>
              <a:t>NSF 18-513</a:t>
            </a:r>
          </a:p>
        </p:txBody>
      </p:sp>
      <p:sp>
        <p:nvSpPr>
          <p:cNvPr id="9" name="TextBox 8">
            <a:extLst>
              <a:ext uri="{FF2B5EF4-FFF2-40B4-BE49-F238E27FC236}">
                <a16:creationId xmlns:a16="http://schemas.microsoft.com/office/drawing/2014/main" xmlns="" id="{A472439E-1E5D-4A5E-B330-DBA71BD541E1}"/>
              </a:ext>
            </a:extLst>
          </p:cNvPr>
          <p:cNvSpPr txBox="1"/>
          <p:nvPr/>
        </p:nvSpPr>
        <p:spPr>
          <a:xfrm>
            <a:off x="429229" y="1617542"/>
            <a:ext cx="8028971" cy="1200329"/>
          </a:xfrm>
          <a:prstGeom prst="rect">
            <a:avLst/>
          </a:prstGeom>
          <a:noFill/>
        </p:spPr>
        <p:txBody>
          <a:bodyPr wrap="square" rtlCol="0">
            <a:spAutoFit/>
          </a:bodyPr>
          <a:lstStyle/>
          <a:p>
            <a:r>
              <a:rPr lang="en-US" dirty="0"/>
              <a:t>Mid-Scale (PHY Only) - $4M - Realistically $10-15M TPC; Apply to PHY program</a:t>
            </a:r>
          </a:p>
          <a:p>
            <a:r>
              <a:rPr lang="en-US" dirty="0"/>
              <a:t>	ATLAS and CMS Phase-One Upgrades</a:t>
            </a:r>
          </a:p>
          <a:p>
            <a:r>
              <a:rPr lang="en-US" dirty="0"/>
              <a:t>	</a:t>
            </a:r>
            <a:r>
              <a:rPr lang="en-US" dirty="0" err="1"/>
              <a:t>LHCb</a:t>
            </a:r>
            <a:r>
              <a:rPr lang="en-US" dirty="0"/>
              <a:t> Upgrade</a:t>
            </a:r>
          </a:p>
          <a:p>
            <a:r>
              <a:rPr lang="en-US" dirty="0"/>
              <a:t>	NSF Support for </a:t>
            </a:r>
            <a:r>
              <a:rPr lang="en-US" dirty="0" err="1"/>
              <a:t>SuperCDMS</a:t>
            </a:r>
            <a:r>
              <a:rPr lang="en-US" dirty="0"/>
              <a:t> </a:t>
            </a:r>
          </a:p>
        </p:txBody>
      </p:sp>
      <p:sp>
        <p:nvSpPr>
          <p:cNvPr id="10" name="TextBox 9">
            <a:extLst>
              <a:ext uri="{FF2B5EF4-FFF2-40B4-BE49-F238E27FC236}">
                <a16:creationId xmlns:a16="http://schemas.microsoft.com/office/drawing/2014/main" xmlns="" id="{5269AC96-70AC-4369-9AF7-2BCAFE85DBA9}"/>
              </a:ext>
            </a:extLst>
          </p:cNvPr>
          <p:cNvSpPr txBox="1"/>
          <p:nvPr/>
        </p:nvSpPr>
        <p:spPr>
          <a:xfrm>
            <a:off x="429229" y="2847022"/>
            <a:ext cx="8335615" cy="646331"/>
          </a:xfrm>
          <a:prstGeom prst="rect">
            <a:avLst/>
          </a:prstGeom>
          <a:noFill/>
        </p:spPr>
        <p:txBody>
          <a:bodyPr wrap="none" rtlCol="0">
            <a:spAutoFit/>
          </a:bodyPr>
          <a:lstStyle/>
          <a:p>
            <a:r>
              <a:rPr lang="en-US" dirty="0"/>
              <a:t>MREFC - $70M TPC and higher (new!)</a:t>
            </a:r>
          </a:p>
          <a:p>
            <a:r>
              <a:rPr lang="en-US" dirty="0"/>
              <a:t>     </a:t>
            </a:r>
            <a:r>
              <a:rPr lang="en-US" b="1" dirty="0">
                <a:solidFill>
                  <a:srgbClr val="FF0000"/>
                </a:solidFill>
              </a:rPr>
              <a:t>Alert!!</a:t>
            </a:r>
            <a:r>
              <a:rPr lang="en-US" dirty="0"/>
              <a:t>:  This is only Construction Costs; All Planning Costs must come from program </a:t>
            </a:r>
          </a:p>
        </p:txBody>
      </p:sp>
      <p:sp>
        <p:nvSpPr>
          <p:cNvPr id="11" name="TextBox 10">
            <a:extLst>
              <a:ext uri="{FF2B5EF4-FFF2-40B4-BE49-F238E27FC236}">
                <a16:creationId xmlns:a16="http://schemas.microsoft.com/office/drawing/2014/main" xmlns="" id="{DF4981AC-D156-4C16-92B8-795C64128681}"/>
              </a:ext>
            </a:extLst>
          </p:cNvPr>
          <p:cNvSpPr txBox="1"/>
          <p:nvPr/>
        </p:nvSpPr>
        <p:spPr>
          <a:xfrm>
            <a:off x="1219200" y="3509653"/>
            <a:ext cx="4982582" cy="369332"/>
          </a:xfrm>
          <a:prstGeom prst="rect">
            <a:avLst/>
          </a:prstGeom>
          <a:noFill/>
        </p:spPr>
        <p:txBody>
          <a:bodyPr wrap="none" rtlCol="0">
            <a:spAutoFit/>
          </a:bodyPr>
          <a:lstStyle/>
          <a:p>
            <a:r>
              <a:rPr lang="en-US" dirty="0"/>
              <a:t>High-Luminosity ATLAS and CMS detector upgrades</a:t>
            </a:r>
          </a:p>
        </p:txBody>
      </p:sp>
      <p:sp>
        <p:nvSpPr>
          <p:cNvPr id="12" name="TextBox 11">
            <a:extLst>
              <a:ext uri="{FF2B5EF4-FFF2-40B4-BE49-F238E27FC236}">
                <a16:creationId xmlns:a16="http://schemas.microsoft.com/office/drawing/2014/main" xmlns="" id="{77EFBF0B-800D-47A0-8032-C031D5B064BF}"/>
              </a:ext>
            </a:extLst>
          </p:cNvPr>
          <p:cNvSpPr txBox="1"/>
          <p:nvPr/>
        </p:nvSpPr>
        <p:spPr>
          <a:xfrm>
            <a:off x="485170" y="4334278"/>
            <a:ext cx="8322022" cy="646331"/>
          </a:xfrm>
          <a:prstGeom prst="rect">
            <a:avLst/>
          </a:prstGeom>
          <a:noFill/>
        </p:spPr>
        <p:txBody>
          <a:bodyPr wrap="none" rtlCol="0">
            <a:spAutoFit/>
          </a:bodyPr>
          <a:lstStyle/>
          <a:p>
            <a:r>
              <a:rPr lang="en-US" dirty="0"/>
              <a:t>NSF 18-013 </a:t>
            </a:r>
          </a:p>
          <a:p>
            <a:r>
              <a:rPr lang="en-US" b="1" dirty="0"/>
              <a:t>Dear Colleague Letter: Request for Information on Mid-scale Research Infrastructure</a:t>
            </a:r>
            <a:r>
              <a:rPr lang="en-US" dirty="0"/>
              <a:t>  </a:t>
            </a:r>
          </a:p>
        </p:txBody>
      </p:sp>
      <p:sp>
        <p:nvSpPr>
          <p:cNvPr id="13" name="Rectangle 12">
            <a:extLst>
              <a:ext uri="{FF2B5EF4-FFF2-40B4-BE49-F238E27FC236}">
                <a16:creationId xmlns:a16="http://schemas.microsoft.com/office/drawing/2014/main" xmlns="" id="{0EFD4FAD-FD6C-4C31-A04C-7E3986D8F0B4}"/>
              </a:ext>
            </a:extLst>
          </p:cNvPr>
          <p:cNvSpPr/>
          <p:nvPr/>
        </p:nvSpPr>
        <p:spPr>
          <a:xfrm>
            <a:off x="501392" y="5022148"/>
            <a:ext cx="8305800" cy="646331"/>
          </a:xfrm>
          <a:prstGeom prst="rect">
            <a:avLst/>
          </a:prstGeom>
        </p:spPr>
        <p:txBody>
          <a:bodyPr wrap="square">
            <a:spAutoFit/>
          </a:bodyPr>
          <a:lstStyle/>
          <a:p>
            <a:r>
              <a:rPr lang="en-US" dirty="0"/>
              <a:t>NSF seeks information on existing and future needs for mid-scale research infrastructure projects from the US-based NSF science and engineering community.</a:t>
            </a:r>
          </a:p>
        </p:txBody>
      </p:sp>
      <p:sp>
        <p:nvSpPr>
          <p:cNvPr id="14" name="Rectangle 13">
            <a:extLst>
              <a:ext uri="{FF2B5EF4-FFF2-40B4-BE49-F238E27FC236}">
                <a16:creationId xmlns:a16="http://schemas.microsoft.com/office/drawing/2014/main" xmlns="" id="{6A4EB035-FD6F-4E44-A11A-7F13268CD925}"/>
              </a:ext>
            </a:extLst>
          </p:cNvPr>
          <p:cNvSpPr/>
          <p:nvPr/>
        </p:nvSpPr>
        <p:spPr>
          <a:xfrm>
            <a:off x="485170" y="5615582"/>
            <a:ext cx="8244508" cy="923330"/>
          </a:xfrm>
          <a:prstGeom prst="rect">
            <a:avLst/>
          </a:prstGeom>
        </p:spPr>
        <p:txBody>
          <a:bodyPr wrap="square">
            <a:spAutoFit/>
          </a:bodyPr>
          <a:lstStyle/>
          <a:p>
            <a:r>
              <a:rPr lang="en-US" dirty="0"/>
              <a:t>Focuses on mid-scale research infrastructure projects with an anticipated NSF contribution of between $20 million and $100 million towards construction and/or acquisition</a:t>
            </a:r>
          </a:p>
        </p:txBody>
      </p:sp>
      <p:sp>
        <p:nvSpPr>
          <p:cNvPr id="15" name="TextBox 14">
            <a:extLst>
              <a:ext uri="{FF2B5EF4-FFF2-40B4-BE49-F238E27FC236}">
                <a16:creationId xmlns:a16="http://schemas.microsoft.com/office/drawing/2014/main" xmlns="" id="{73B29914-17B3-4940-B488-07A230762B48}"/>
              </a:ext>
            </a:extLst>
          </p:cNvPr>
          <p:cNvSpPr txBox="1"/>
          <p:nvPr/>
        </p:nvSpPr>
        <p:spPr>
          <a:xfrm>
            <a:off x="1981200" y="3934167"/>
            <a:ext cx="5129930" cy="400110"/>
          </a:xfrm>
          <a:prstGeom prst="rect">
            <a:avLst/>
          </a:prstGeom>
          <a:noFill/>
        </p:spPr>
        <p:txBody>
          <a:bodyPr wrap="none" rtlCol="0">
            <a:spAutoFit/>
          </a:bodyPr>
          <a:lstStyle/>
          <a:p>
            <a:r>
              <a:rPr lang="en-US" sz="2000" dirty="0">
                <a:solidFill>
                  <a:srgbClr val="FF0000"/>
                </a:solidFill>
              </a:rPr>
              <a:t>Input Needed !!    Deadline December 8, 2017!!</a:t>
            </a:r>
          </a:p>
        </p:txBody>
      </p:sp>
      <p:pic>
        <p:nvPicPr>
          <p:cNvPr id="16" name="Picture 2" descr="P:\Div_Resources\NSF Logos\nsf1.jpg">
            <a:extLst>
              <a:ext uri="{FF2B5EF4-FFF2-40B4-BE49-F238E27FC236}">
                <a16:creationId xmlns:a16="http://schemas.microsoft.com/office/drawing/2014/main" xmlns="" id="{2FB76E80-E64B-4A70-91C7-0B8EEF8E4C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351" y="166892"/>
            <a:ext cx="916849" cy="92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567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01ADB983-DDE3-4756-B69E-D18BABDB31B1}" type="slidenum">
              <a:rPr lang="en-US" smtClean="0"/>
              <a:t>24</a:t>
            </a:fld>
            <a:endParaRPr lang="en-US"/>
          </a:p>
        </p:txBody>
      </p:sp>
      <p:grpSp>
        <p:nvGrpSpPr>
          <p:cNvPr id="7" name="Group 6"/>
          <p:cNvGrpSpPr/>
          <p:nvPr/>
        </p:nvGrpSpPr>
        <p:grpSpPr>
          <a:xfrm>
            <a:off x="247404" y="2409204"/>
            <a:ext cx="8686800" cy="2403994"/>
            <a:chOff x="1587500" y="3923984"/>
            <a:chExt cx="9080500" cy="2552700"/>
          </a:xfrm>
        </p:grpSpPr>
        <p:pic>
          <p:nvPicPr>
            <p:cNvPr id="9" name="Picture 8" descr="screenshot_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0" y="3923984"/>
              <a:ext cx="9080500" cy="2552700"/>
            </a:xfrm>
            <a:prstGeom prst="rect">
              <a:avLst/>
            </a:prstGeom>
          </p:spPr>
        </p:pic>
        <p:sp>
          <p:nvSpPr>
            <p:cNvPr id="10" name="TextBox 9"/>
            <p:cNvSpPr txBox="1"/>
            <p:nvPr/>
          </p:nvSpPr>
          <p:spPr>
            <a:xfrm>
              <a:off x="2184927" y="5725313"/>
              <a:ext cx="1506846" cy="646331"/>
            </a:xfrm>
            <a:prstGeom prst="rect">
              <a:avLst/>
            </a:prstGeom>
            <a:solidFill>
              <a:schemeClr val="bg1"/>
            </a:solidFill>
          </p:spPr>
          <p:txBody>
            <a:bodyPr wrap="square" rtlCol="0">
              <a:spAutoFit/>
            </a:bodyPr>
            <a:lstStyle/>
            <a:p>
              <a:endParaRPr lang="en-US" dirty="0"/>
            </a:p>
            <a:p>
              <a:endParaRPr lang="en-US" dirty="0"/>
            </a:p>
          </p:txBody>
        </p:sp>
        <p:cxnSp>
          <p:nvCxnSpPr>
            <p:cNvPr id="11" name="Straight Arrow Connector 10"/>
            <p:cNvCxnSpPr/>
            <p:nvPr/>
          </p:nvCxnSpPr>
          <p:spPr>
            <a:xfrm flipV="1">
              <a:off x="4348328" y="5854456"/>
              <a:ext cx="0" cy="473522"/>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528400" y="1450632"/>
            <a:ext cx="7916270" cy="707886"/>
          </a:xfrm>
          <a:prstGeom prst="rect">
            <a:avLst/>
          </a:prstGeom>
          <a:noFill/>
        </p:spPr>
        <p:txBody>
          <a:bodyPr wrap="none" rtlCol="0">
            <a:spAutoFit/>
          </a:bodyPr>
          <a:lstStyle/>
          <a:p>
            <a:pPr algn="ctr"/>
            <a:r>
              <a:rPr lang="en-US" sz="2000" dirty="0"/>
              <a:t>Planning for a possible MREFC in support of the high-luminosity upgrades</a:t>
            </a:r>
          </a:p>
          <a:p>
            <a:pPr algn="ctr"/>
            <a:r>
              <a:rPr lang="en-US" sz="2000" dirty="0"/>
              <a:t> of the ATLAS and CMS detectors at CERN now in Preliminary Design Phase</a:t>
            </a:r>
          </a:p>
        </p:txBody>
      </p:sp>
      <p:sp>
        <p:nvSpPr>
          <p:cNvPr id="12" name="TextBox 11"/>
          <p:cNvSpPr txBox="1"/>
          <p:nvPr/>
        </p:nvSpPr>
        <p:spPr>
          <a:xfrm>
            <a:off x="229539" y="5088802"/>
            <a:ext cx="8639801" cy="1107996"/>
          </a:xfrm>
          <a:prstGeom prst="rect">
            <a:avLst/>
          </a:prstGeom>
          <a:noFill/>
        </p:spPr>
        <p:txBody>
          <a:bodyPr wrap="none" rtlCol="0">
            <a:spAutoFit/>
          </a:bodyPr>
          <a:lstStyle/>
          <a:p>
            <a:pPr algn="ctr">
              <a:lnSpc>
                <a:spcPct val="150000"/>
              </a:lnSpc>
            </a:pPr>
            <a:r>
              <a:rPr lang="en-US" sz="2200" dirty="0"/>
              <a:t>Coordinating with the DOE in support of the US-CMS and US-ATLAS Teams</a:t>
            </a:r>
          </a:p>
          <a:p>
            <a:pPr algn="ctr">
              <a:lnSpc>
                <a:spcPct val="150000"/>
              </a:lnSpc>
            </a:pPr>
            <a:r>
              <a:rPr lang="en-US" sz="2200" dirty="0"/>
              <a:t>PDR sets baseline scope and Total Project Cost for future MREFC request</a:t>
            </a:r>
          </a:p>
        </p:txBody>
      </p:sp>
      <p:pic>
        <p:nvPicPr>
          <p:cNvPr id="13" name="Picture 2" descr="P:\Div_Resources\NSF Logos\nsf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703" y="146271"/>
            <a:ext cx="1026322" cy="1032505"/>
          </a:xfrm>
          <a:prstGeom prst="rect">
            <a:avLst/>
          </a:prstGeom>
          <a:noFill/>
          <a:extLst>
            <a:ext uri="{909E8E84-426E-40DD-AFC4-6F175D3DCCD1}">
              <a14:hiddenFill xmlns:a14="http://schemas.microsoft.com/office/drawing/2010/main">
                <a:solidFill>
                  <a:srgbClr val="FFFFFF"/>
                </a:solidFill>
              </a14:hiddenFill>
            </a:ext>
          </a:extLst>
        </p:spPr>
      </p:pic>
      <p:sp>
        <p:nvSpPr>
          <p:cNvPr id="14" name="Up Arrow 13"/>
          <p:cNvSpPr/>
          <p:nvPr/>
        </p:nvSpPr>
        <p:spPr>
          <a:xfrm>
            <a:off x="4038600" y="4302817"/>
            <a:ext cx="152400" cy="5103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24217" y="458427"/>
            <a:ext cx="4524637" cy="523220"/>
          </a:xfrm>
          <a:prstGeom prst="rect">
            <a:avLst/>
          </a:prstGeom>
          <a:noFill/>
        </p:spPr>
        <p:txBody>
          <a:bodyPr wrap="none" rtlCol="0">
            <a:spAutoFit/>
          </a:bodyPr>
          <a:lstStyle/>
          <a:p>
            <a:r>
              <a:rPr lang="en-US" sz="2800" dirty="0">
                <a:solidFill>
                  <a:srgbClr val="0070C0"/>
                </a:solidFill>
              </a:rPr>
              <a:t>High-Luminosity LHC Upgrade</a:t>
            </a:r>
          </a:p>
        </p:txBody>
      </p:sp>
    </p:spTree>
    <p:extLst>
      <p:ext uri="{BB962C8B-B14F-4D97-AF65-F5344CB8AC3E}">
        <p14:creationId xmlns:p14="http://schemas.microsoft.com/office/powerpoint/2010/main" val="3487130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70C0"/>
                </a:solidFill>
              </a:rPr>
              <a:t>Computing</a:t>
            </a:r>
          </a:p>
        </p:txBody>
      </p:sp>
      <p:sp>
        <p:nvSpPr>
          <p:cNvPr id="3" name="Content Placeholder 2"/>
          <p:cNvSpPr>
            <a:spLocks noGrp="1"/>
          </p:cNvSpPr>
          <p:nvPr>
            <p:ph idx="1"/>
          </p:nvPr>
        </p:nvSpPr>
        <p:spPr>
          <a:xfrm>
            <a:off x="457200" y="1600200"/>
            <a:ext cx="8229600" cy="4386818"/>
          </a:xfrm>
        </p:spPr>
        <p:txBody>
          <a:bodyPr>
            <a:noAutofit/>
          </a:bodyPr>
          <a:lstStyle/>
          <a:p>
            <a:r>
              <a:rPr lang="en-US" sz="1800" dirty="0"/>
              <a:t>NSF issued a Software Institute Conceptualization award: </a:t>
            </a:r>
            <a:r>
              <a:rPr lang="en-US" sz="1800" dirty="0">
                <a:hlinkClick r:id="rId2"/>
              </a:rPr>
              <a:t>“Conceptualization of an S2I2 Software Institute for High Energy Physics”</a:t>
            </a:r>
            <a:r>
              <a:rPr lang="en-US" sz="1800" dirty="0"/>
              <a:t> Award 1558216 (Elmer, Princeton) / 1558233 (Sokoloff, Cincinnati) / 1558233 (Neubauer, UIUC)  </a:t>
            </a:r>
          </a:p>
          <a:p>
            <a:r>
              <a:rPr lang="en-US" sz="1800" dirty="0"/>
              <a:t>Sponsors community workshops and conceptual work to take advantage of the significant data and computing requirements of the Large Hadron Collider as a science driver for next generation high-performance software and sustainability developments. Working together with the HEP Software Foundation to produce a Community White Paper.</a:t>
            </a:r>
          </a:p>
          <a:p>
            <a:r>
              <a:rPr lang="en-US" sz="1800" dirty="0"/>
              <a:t>This effort will inform the future of computing and various software development needs for the HL-LHC era</a:t>
            </a:r>
          </a:p>
          <a:p>
            <a:r>
              <a:rPr lang="en-US" sz="1800" dirty="0">
                <a:solidFill>
                  <a:srgbClr val="FF0000"/>
                </a:solidFill>
              </a:rPr>
              <a:t>We are partnering with NSF’s Office of Advanced Cyberinfrastructure*</a:t>
            </a:r>
          </a:p>
          <a:p>
            <a:r>
              <a:rPr lang="en-US" sz="1800" dirty="0"/>
              <a:t>Working with ATLAS, CMS, and OSG to minimize disruption to U.S. LHC</a:t>
            </a:r>
          </a:p>
          <a:p>
            <a:r>
              <a:rPr lang="en-US" sz="1800" dirty="0"/>
              <a:t>On-going activities and drafts of Community White Paper can be found at: </a:t>
            </a:r>
            <a:r>
              <a:rPr lang="en-US" sz="1800" dirty="0">
                <a:hlinkClick r:id="rId2"/>
              </a:rPr>
              <a:t>http://s2i2-hep.org/</a:t>
            </a:r>
            <a:endParaRPr lang="en-US" sz="1800" dirty="0"/>
          </a:p>
          <a:p>
            <a:endParaRPr lang="en-US" sz="1800" dirty="0"/>
          </a:p>
        </p:txBody>
      </p:sp>
      <p:sp>
        <p:nvSpPr>
          <p:cNvPr id="6" name="Slide Number Placeholder 5"/>
          <p:cNvSpPr>
            <a:spLocks noGrp="1"/>
          </p:cNvSpPr>
          <p:nvPr>
            <p:ph type="sldNum" sz="quarter" idx="12"/>
          </p:nvPr>
        </p:nvSpPr>
        <p:spPr/>
        <p:txBody>
          <a:bodyPr/>
          <a:lstStyle/>
          <a:p>
            <a:fld id="{DA5336B4-091C-43B6-BB58-E630DEB23145}" type="slidenum">
              <a:rPr lang="en-US" smtClean="0"/>
              <a:t>25</a:t>
            </a:fld>
            <a:endParaRPr lang="en-US" dirty="0"/>
          </a:p>
        </p:txBody>
      </p:sp>
      <p:pic>
        <p:nvPicPr>
          <p:cNvPr id="7" name="Picture 2" descr="P:\Div_Resources\NSF Logos\nsf1.jpg">
            <a:extLst>
              <a:ext uri="{FF2B5EF4-FFF2-40B4-BE49-F238E27FC236}">
                <a16:creationId xmlns:a16="http://schemas.microsoft.com/office/drawing/2014/main" xmlns="" id="{30CF2245-14B0-40D2-B4DF-8371E57DF9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25" y="274891"/>
            <a:ext cx="1100703" cy="11073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8CCCEF9-A281-446F-9B5D-4145B57E1540}"/>
              </a:ext>
            </a:extLst>
          </p:cNvPr>
          <p:cNvSpPr txBox="1"/>
          <p:nvPr/>
        </p:nvSpPr>
        <p:spPr>
          <a:xfrm>
            <a:off x="609600" y="5987018"/>
            <a:ext cx="5644366" cy="369332"/>
          </a:xfrm>
          <a:prstGeom prst="rect">
            <a:avLst/>
          </a:prstGeom>
          <a:noFill/>
        </p:spPr>
        <p:txBody>
          <a:bodyPr wrap="none" rtlCol="0">
            <a:spAutoFit/>
          </a:bodyPr>
          <a:lstStyle/>
          <a:p>
            <a:r>
              <a:rPr lang="en-US" dirty="0"/>
              <a:t>*Will be important for Harnessing Data (see Big Idea later)</a:t>
            </a:r>
          </a:p>
        </p:txBody>
      </p:sp>
    </p:spTree>
    <p:extLst>
      <p:ext uri="{BB962C8B-B14F-4D97-AF65-F5344CB8AC3E}">
        <p14:creationId xmlns:p14="http://schemas.microsoft.com/office/powerpoint/2010/main" val="739127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547148"/>
            <a:ext cx="4963154" cy="461665"/>
          </a:xfrm>
          <a:prstGeom prst="rect">
            <a:avLst/>
          </a:prstGeom>
          <a:noFill/>
        </p:spPr>
        <p:txBody>
          <a:bodyPr wrap="none" rtlCol="0">
            <a:spAutoFit/>
          </a:bodyPr>
          <a:lstStyle/>
          <a:p>
            <a:r>
              <a:rPr lang="en-US" sz="2400" b="1" dirty="0">
                <a:solidFill>
                  <a:srgbClr val="0070C0"/>
                </a:solidFill>
              </a:rPr>
              <a:t>Major Thrust – Fostering Connections</a:t>
            </a:r>
          </a:p>
        </p:txBody>
      </p:sp>
      <p:pic>
        <p:nvPicPr>
          <p:cNvPr id="3" name="Picture 2" descr="P:\Div_Resources\NSF Logos\ns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6176"/>
            <a:ext cx="1066800" cy="10732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1936" y="1218176"/>
            <a:ext cx="6170793" cy="430887"/>
          </a:xfrm>
          <a:prstGeom prst="rect">
            <a:avLst/>
          </a:prstGeom>
          <a:noFill/>
        </p:spPr>
        <p:txBody>
          <a:bodyPr wrap="none" rtlCol="0">
            <a:spAutoFit/>
          </a:bodyPr>
          <a:lstStyle/>
          <a:p>
            <a:pPr algn="ctr"/>
            <a:r>
              <a:rPr lang="en-US" sz="2200" dirty="0">
                <a:solidFill>
                  <a:srgbClr val="C00000"/>
                </a:solidFill>
              </a:rPr>
              <a:t>Focus on Science Question, not Discipline or Subarea</a:t>
            </a:r>
          </a:p>
        </p:txBody>
      </p:sp>
      <p:sp>
        <p:nvSpPr>
          <p:cNvPr id="5" name="TextBox 4"/>
          <p:cNvSpPr txBox="1"/>
          <p:nvPr/>
        </p:nvSpPr>
        <p:spPr>
          <a:xfrm>
            <a:off x="248587" y="5315154"/>
            <a:ext cx="8264827" cy="430887"/>
          </a:xfrm>
          <a:prstGeom prst="rect">
            <a:avLst/>
          </a:prstGeom>
          <a:noFill/>
        </p:spPr>
        <p:txBody>
          <a:bodyPr wrap="none" rtlCol="0">
            <a:spAutoFit/>
          </a:bodyPr>
          <a:lstStyle/>
          <a:p>
            <a:r>
              <a:rPr lang="en-US" sz="2200" dirty="0"/>
              <a:t>Partnering with DOE in Particle Physics, Nuclear Physics, Plasma Physics</a:t>
            </a:r>
          </a:p>
        </p:txBody>
      </p:sp>
      <p:sp>
        <p:nvSpPr>
          <p:cNvPr id="7" name="TextBox 6"/>
          <p:cNvSpPr txBox="1"/>
          <p:nvPr/>
        </p:nvSpPr>
        <p:spPr>
          <a:xfrm>
            <a:off x="150324" y="4371288"/>
            <a:ext cx="8777467" cy="769441"/>
          </a:xfrm>
          <a:prstGeom prst="rect">
            <a:avLst/>
          </a:prstGeom>
          <a:noFill/>
        </p:spPr>
        <p:txBody>
          <a:bodyPr wrap="none" rtlCol="0">
            <a:spAutoFit/>
          </a:bodyPr>
          <a:lstStyle/>
          <a:p>
            <a:r>
              <a:rPr lang="en-US" sz="2200" dirty="0"/>
              <a:t>Participation in NSF priority areas jointly with other Directorates/Divisions -</a:t>
            </a:r>
          </a:p>
          <a:p>
            <a:r>
              <a:rPr lang="en-US" sz="2200" dirty="0"/>
              <a:t>		Understanding the Brain, CIF21, </a:t>
            </a:r>
            <a:r>
              <a:rPr lang="en-US" sz="2200" dirty="0">
                <a:solidFill>
                  <a:srgbClr val="7030A0"/>
                </a:solidFill>
              </a:rPr>
              <a:t>Big Ideas</a:t>
            </a:r>
          </a:p>
        </p:txBody>
      </p:sp>
      <p:sp>
        <p:nvSpPr>
          <p:cNvPr id="8" name="TextBox 7"/>
          <p:cNvSpPr txBox="1"/>
          <p:nvPr/>
        </p:nvSpPr>
        <p:spPr>
          <a:xfrm>
            <a:off x="530372" y="3116718"/>
            <a:ext cx="7822462" cy="1107996"/>
          </a:xfrm>
          <a:prstGeom prst="rect">
            <a:avLst/>
          </a:prstGeom>
          <a:noFill/>
        </p:spPr>
        <p:txBody>
          <a:bodyPr wrap="none" rtlCol="0">
            <a:spAutoFit/>
          </a:bodyPr>
          <a:lstStyle/>
          <a:p>
            <a:r>
              <a:rPr lang="en-US" sz="2200" dirty="0"/>
              <a:t>Partnering with other NSF divisions on specific topics – </a:t>
            </a:r>
          </a:p>
          <a:p>
            <a:r>
              <a:rPr lang="en-US" sz="2200" dirty="0"/>
              <a:t>	MPS/AST,CHE,DMR,DMS; BIO/MCB,IOS,DBI; GEO/PLR,AGS;</a:t>
            </a:r>
          </a:p>
          <a:p>
            <a:r>
              <a:rPr lang="en-US" sz="2200" dirty="0"/>
              <a:t>		ENG/ECCS,CBET; CISE/CCF,OAC</a:t>
            </a:r>
          </a:p>
        </p:txBody>
      </p:sp>
      <p:sp>
        <p:nvSpPr>
          <p:cNvPr id="10" name="Slide Number Placeholder 9"/>
          <p:cNvSpPr>
            <a:spLocks noGrp="1"/>
          </p:cNvSpPr>
          <p:nvPr>
            <p:ph type="sldNum" sz="quarter" idx="12"/>
          </p:nvPr>
        </p:nvSpPr>
        <p:spPr/>
        <p:txBody>
          <a:bodyPr/>
          <a:lstStyle/>
          <a:p>
            <a:fld id="{0EF622A9-2D3E-46B4-844C-D8A7BE25E634}" type="slidenum">
              <a:rPr lang="en-US" smtClean="0"/>
              <a:t>26</a:t>
            </a:fld>
            <a:endParaRPr lang="en-US"/>
          </a:p>
        </p:txBody>
      </p:sp>
      <p:sp>
        <p:nvSpPr>
          <p:cNvPr id="6" name="TextBox 5"/>
          <p:cNvSpPr txBox="1"/>
          <p:nvPr/>
        </p:nvSpPr>
        <p:spPr>
          <a:xfrm>
            <a:off x="1175223" y="1739403"/>
            <a:ext cx="6934399" cy="430887"/>
          </a:xfrm>
          <a:prstGeom prst="rect">
            <a:avLst/>
          </a:prstGeom>
          <a:noFill/>
        </p:spPr>
        <p:txBody>
          <a:bodyPr wrap="none" rtlCol="0">
            <a:spAutoFit/>
          </a:bodyPr>
          <a:lstStyle/>
          <a:p>
            <a:r>
              <a:rPr lang="en-US" sz="2200" dirty="0">
                <a:solidFill>
                  <a:srgbClr val="C00000"/>
                </a:solidFill>
              </a:rPr>
              <a:t>Partner with Others whenever Possible to Promote Science</a:t>
            </a:r>
          </a:p>
        </p:txBody>
      </p:sp>
      <p:sp>
        <p:nvSpPr>
          <p:cNvPr id="11" name="TextBox 10"/>
          <p:cNvSpPr txBox="1"/>
          <p:nvPr/>
        </p:nvSpPr>
        <p:spPr>
          <a:xfrm>
            <a:off x="422579" y="2539258"/>
            <a:ext cx="8232959" cy="430887"/>
          </a:xfrm>
          <a:prstGeom prst="rect">
            <a:avLst/>
          </a:prstGeom>
          <a:noFill/>
        </p:spPr>
        <p:txBody>
          <a:bodyPr wrap="none" rtlCol="0">
            <a:spAutoFit/>
          </a:bodyPr>
          <a:lstStyle/>
          <a:p>
            <a:r>
              <a:rPr lang="en-US" sz="2200" dirty="0"/>
              <a:t>Partnering within Division – AMO-Nuclear, AMO-Particle, AMO-Gravity</a:t>
            </a:r>
          </a:p>
        </p:txBody>
      </p:sp>
      <p:sp>
        <p:nvSpPr>
          <p:cNvPr id="12" name="TextBox 11"/>
          <p:cNvSpPr txBox="1"/>
          <p:nvPr/>
        </p:nvSpPr>
        <p:spPr>
          <a:xfrm>
            <a:off x="640915" y="5920466"/>
            <a:ext cx="7601376" cy="430887"/>
          </a:xfrm>
          <a:prstGeom prst="rect">
            <a:avLst/>
          </a:prstGeom>
          <a:noFill/>
        </p:spPr>
        <p:txBody>
          <a:bodyPr wrap="none" rtlCol="0">
            <a:spAutoFit/>
          </a:bodyPr>
          <a:lstStyle/>
          <a:p>
            <a:r>
              <a:rPr lang="en-US" sz="2200" dirty="0"/>
              <a:t>Partnering with NASA in Gravitational Physics and Plasma Physics</a:t>
            </a:r>
          </a:p>
        </p:txBody>
      </p:sp>
    </p:spTree>
    <p:extLst>
      <p:ext uri="{BB962C8B-B14F-4D97-AF65-F5344CB8AC3E}">
        <p14:creationId xmlns:p14="http://schemas.microsoft.com/office/powerpoint/2010/main" val="2799270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9989" y="2038741"/>
            <a:ext cx="2286000" cy="1285875"/>
          </a:xfrm>
          <a:prstGeom prst="rect">
            <a:avLst/>
          </a:prstGeom>
        </p:spPr>
      </p:pic>
      <p:sp>
        <p:nvSpPr>
          <p:cNvPr id="7" name="TextBox 6"/>
          <p:cNvSpPr txBox="1"/>
          <p:nvPr/>
        </p:nvSpPr>
        <p:spPr>
          <a:xfrm>
            <a:off x="585912" y="4208142"/>
            <a:ext cx="8204599" cy="1200329"/>
          </a:xfrm>
          <a:prstGeom prst="rect">
            <a:avLst/>
          </a:prstGeom>
          <a:noFill/>
        </p:spPr>
        <p:txBody>
          <a:bodyPr wrap="square" rtlCol="0">
            <a:spAutoFit/>
          </a:bodyPr>
          <a:lstStyle/>
          <a:p>
            <a:r>
              <a:rPr lang="en-US" dirty="0" err="1"/>
              <a:t>Geraci</a:t>
            </a:r>
            <a:r>
              <a:rPr lang="en-US" dirty="0"/>
              <a:t>, PHY-1506431, “Measuring Gravity at the Micron Scale with Laser-Cooled Trapped Microspheres”:  Uses levitated spheres of silica to search for hidden forces - sensitivities of a few </a:t>
            </a:r>
            <a:r>
              <a:rPr lang="en-US" dirty="0" err="1"/>
              <a:t>zeptonewtons</a:t>
            </a:r>
            <a:r>
              <a:rPr lang="en-US" dirty="0"/>
              <a:t>. Distinguishes between whether gravity will be much weaker than expected at short range, or stronger. </a:t>
            </a:r>
          </a:p>
        </p:txBody>
      </p:sp>
      <p:pic>
        <p:nvPicPr>
          <p:cNvPr id="8" name="Picture 2" descr="P:\Div_Resources\NSF Logos\ns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04800"/>
            <a:ext cx="1107086" cy="1113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56846" y="1584281"/>
            <a:ext cx="7637284" cy="2308324"/>
          </a:xfrm>
          <a:prstGeom prst="rect">
            <a:avLst/>
          </a:prstGeom>
          <a:noFill/>
        </p:spPr>
        <p:txBody>
          <a:bodyPr wrap="none" rtlCol="0">
            <a:spAutoFit/>
          </a:bodyPr>
          <a:lstStyle/>
          <a:p>
            <a:r>
              <a:rPr lang="en-US" dirty="0" err="1"/>
              <a:t>Blewitt</a:t>
            </a:r>
            <a:r>
              <a:rPr lang="en-US" dirty="0"/>
              <a:t> and </a:t>
            </a:r>
            <a:r>
              <a:rPr lang="en-US" dirty="0" err="1"/>
              <a:t>Derevianko</a:t>
            </a:r>
            <a:r>
              <a:rPr lang="en-US" dirty="0"/>
              <a:t>, PHY-1506424; “Search of Topological Dark Matter with </a:t>
            </a:r>
          </a:p>
          <a:p>
            <a:r>
              <a:rPr lang="en-US" dirty="0"/>
              <a:t>Atomic Clocks and GPS Constellation”:  Analyze clock data </a:t>
            </a:r>
          </a:p>
          <a:p>
            <a:r>
              <a:rPr lang="en-US" dirty="0"/>
              <a:t>from the 30 GPS satellites, which use atomic clocks for </a:t>
            </a:r>
          </a:p>
          <a:p>
            <a:r>
              <a:rPr lang="en-US" dirty="0"/>
              <a:t>everyday navigation.  Topological defect dark matter</a:t>
            </a:r>
          </a:p>
          <a:p>
            <a:r>
              <a:rPr lang="en-US" dirty="0"/>
              <a:t>would cause initially synchronized clocks to become </a:t>
            </a:r>
          </a:p>
          <a:p>
            <a:r>
              <a:rPr lang="en-US" dirty="0"/>
              <a:t>desynchronized, causing time discrepancies between </a:t>
            </a:r>
          </a:p>
          <a:p>
            <a:r>
              <a:rPr lang="en-US" dirty="0"/>
              <a:t>spatially separated clocks to exhibit a distinct signature.</a:t>
            </a:r>
          </a:p>
          <a:p>
            <a:endParaRPr lang="en-US" dirty="0"/>
          </a:p>
        </p:txBody>
      </p:sp>
      <p:sp>
        <p:nvSpPr>
          <p:cNvPr id="12" name="TextBox 11"/>
          <p:cNvSpPr txBox="1"/>
          <p:nvPr/>
        </p:nvSpPr>
        <p:spPr>
          <a:xfrm>
            <a:off x="1524871" y="376295"/>
            <a:ext cx="7213128" cy="830997"/>
          </a:xfrm>
          <a:prstGeom prst="rect">
            <a:avLst/>
          </a:prstGeom>
          <a:noFill/>
        </p:spPr>
        <p:txBody>
          <a:bodyPr wrap="none" rtlCol="0">
            <a:spAutoFit/>
          </a:bodyPr>
          <a:lstStyle/>
          <a:p>
            <a:pPr algn="ctr"/>
            <a:r>
              <a:rPr lang="en-US" sz="2400" dirty="0">
                <a:solidFill>
                  <a:srgbClr val="0070C0"/>
                </a:solidFill>
              </a:rPr>
              <a:t>AMO Coupled with PA and Gravitational Physics</a:t>
            </a:r>
          </a:p>
          <a:p>
            <a:pPr algn="ctr"/>
            <a:r>
              <a:rPr lang="en-US" sz="2400" dirty="0">
                <a:solidFill>
                  <a:srgbClr val="0070C0"/>
                </a:solidFill>
              </a:rPr>
              <a:t>Very-Low Mass Dark Matter &amp; Gravity at Small Distances</a:t>
            </a:r>
          </a:p>
        </p:txBody>
      </p:sp>
      <p:sp>
        <p:nvSpPr>
          <p:cNvPr id="2" name="Slide Number Placeholder 1">
            <a:extLst>
              <a:ext uri="{FF2B5EF4-FFF2-40B4-BE49-F238E27FC236}">
                <a16:creationId xmlns:a16="http://schemas.microsoft.com/office/drawing/2014/main" xmlns="" id="{1EE1DBB0-A648-442A-BCD8-F749877B7103}"/>
              </a:ext>
            </a:extLst>
          </p:cNvPr>
          <p:cNvSpPr>
            <a:spLocks noGrp="1"/>
          </p:cNvSpPr>
          <p:nvPr>
            <p:ph type="sldNum" sz="quarter" idx="12"/>
          </p:nvPr>
        </p:nvSpPr>
        <p:spPr/>
        <p:txBody>
          <a:bodyPr/>
          <a:lstStyle/>
          <a:p>
            <a:fld id="{0EF622A9-2D3E-46B4-844C-D8A7BE25E634}" type="slidenum">
              <a:rPr lang="en-US" smtClean="0"/>
              <a:t>27</a:t>
            </a:fld>
            <a:endParaRPr lang="en-US"/>
          </a:p>
        </p:txBody>
      </p:sp>
    </p:spTree>
    <p:extLst>
      <p:ext uri="{BB962C8B-B14F-4D97-AF65-F5344CB8AC3E}">
        <p14:creationId xmlns:p14="http://schemas.microsoft.com/office/powerpoint/2010/main" val="3657308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1CAE67D-554C-4AB4-9903-00817E04FFA0}"/>
              </a:ext>
            </a:extLst>
          </p:cNvPr>
          <p:cNvSpPr/>
          <p:nvPr/>
        </p:nvSpPr>
        <p:spPr>
          <a:xfrm>
            <a:off x="362778" y="193907"/>
            <a:ext cx="8453842" cy="954107"/>
          </a:xfrm>
          <a:prstGeom prst="rect">
            <a:avLst/>
          </a:prstGeom>
        </p:spPr>
        <p:txBody>
          <a:bodyPr wrap="square">
            <a:spAutoFit/>
          </a:bodyPr>
          <a:lstStyle/>
          <a:p>
            <a:pPr algn="ctr"/>
            <a:r>
              <a:rPr lang="en-US" sz="2800" dirty="0">
                <a:solidFill>
                  <a:srgbClr val="000000"/>
                </a:solidFill>
                <a:latin typeface="Calibri" panose="020F0502020204030204" pitchFamily="34" charset="0"/>
                <a:ea typeface="Calibri" panose="020F0502020204030204" pitchFamily="34" charset="0"/>
              </a:rPr>
              <a:t>ACME: Advanced Cold Molecule </a:t>
            </a:r>
          </a:p>
          <a:p>
            <a:pPr algn="ctr"/>
            <a:r>
              <a:rPr lang="en-US" sz="2800" dirty="0">
                <a:solidFill>
                  <a:srgbClr val="000000"/>
                </a:solidFill>
                <a:latin typeface="Calibri" panose="020F0502020204030204" pitchFamily="34" charset="0"/>
                <a:ea typeface="Calibri" panose="020F0502020204030204" pitchFamily="34" charset="0"/>
              </a:rPr>
              <a:t>Electron Electric Dipole Moment Search</a:t>
            </a:r>
            <a:endParaRPr lang="en-US" sz="2800" dirty="0"/>
          </a:p>
        </p:txBody>
      </p:sp>
      <p:sp>
        <p:nvSpPr>
          <p:cNvPr id="5" name="Rectangle 4">
            <a:extLst>
              <a:ext uri="{FF2B5EF4-FFF2-40B4-BE49-F238E27FC236}">
                <a16:creationId xmlns:a16="http://schemas.microsoft.com/office/drawing/2014/main" xmlns="" id="{7FC89482-E289-4ED3-A8B4-8AC104EF37D1}"/>
              </a:ext>
            </a:extLst>
          </p:cNvPr>
          <p:cNvSpPr/>
          <p:nvPr/>
        </p:nvSpPr>
        <p:spPr>
          <a:xfrm>
            <a:off x="144016" y="4232797"/>
            <a:ext cx="8898383" cy="2554545"/>
          </a:xfrm>
          <a:prstGeom prst="rect">
            <a:avLst/>
          </a:prstGeom>
        </p:spPr>
        <p:txBody>
          <a:bodyPr wrap="square">
            <a:spAutoFit/>
          </a:bodyPr>
          <a:lstStyle/>
          <a:p>
            <a:r>
              <a:rPr lang="en-US" sz="2000" dirty="0"/>
              <a:t>In 2014 the ACME Collaboration placed a limit of 8.7x10</a:t>
            </a:r>
            <a:r>
              <a:rPr lang="en-US" sz="2000" baseline="30000" dirty="0"/>
              <a:t>-29</a:t>
            </a:r>
            <a:r>
              <a:rPr lang="en-US" sz="2000" dirty="0"/>
              <a:t> e-cm on the size of the electron EDM. This measurement is a sensitive probe of new physics at the </a:t>
            </a:r>
            <a:r>
              <a:rPr lang="en-US" sz="2000" dirty="0" err="1"/>
              <a:t>TeV</a:t>
            </a:r>
            <a:r>
              <a:rPr lang="en-US" sz="2000" dirty="0"/>
              <a:t> scale, and complements accelerator-based searches (such as the LHC) for new particles and interactions.</a:t>
            </a:r>
          </a:p>
          <a:p>
            <a:endParaRPr lang="en-US" sz="2000" dirty="0"/>
          </a:p>
          <a:p>
            <a:r>
              <a:rPr lang="en-US" sz="2000" dirty="0">
                <a:solidFill>
                  <a:srgbClr val="000000"/>
                </a:solidFill>
                <a:latin typeface="Calibri" panose="020F0502020204030204" pitchFamily="34" charset="0"/>
                <a:ea typeface="Calibri" panose="020F0502020204030204" pitchFamily="34" charset="0"/>
              </a:rPr>
              <a:t>NSF Award 1404146 supports 8 PhD students and 2 postdocs working with 3 PIs to improve this experiments sensitivity to an EDM by a factor of 10.</a:t>
            </a:r>
            <a:endParaRPr lang="en-US" sz="2000" dirty="0"/>
          </a:p>
          <a:p>
            <a:endParaRPr lang="en-US" sz="2000" dirty="0"/>
          </a:p>
        </p:txBody>
      </p:sp>
      <p:sp>
        <p:nvSpPr>
          <p:cNvPr id="7" name="Rectangle 6">
            <a:extLst>
              <a:ext uri="{FF2B5EF4-FFF2-40B4-BE49-F238E27FC236}">
                <a16:creationId xmlns:a16="http://schemas.microsoft.com/office/drawing/2014/main" xmlns="" id="{622C4060-25A5-4F91-8049-604EE40C0D06}"/>
              </a:ext>
            </a:extLst>
          </p:cNvPr>
          <p:cNvSpPr/>
          <p:nvPr/>
        </p:nvSpPr>
        <p:spPr>
          <a:xfrm flipH="1">
            <a:off x="225767" y="1919113"/>
            <a:ext cx="5294498" cy="707886"/>
          </a:xfrm>
          <a:prstGeom prst="rect">
            <a:avLst/>
          </a:prstGeom>
        </p:spPr>
        <p:txBody>
          <a:bodyPr wrap="square">
            <a:spAutoFit/>
          </a:bodyPr>
          <a:lstStyle/>
          <a:p>
            <a:r>
              <a:rPr lang="en-US" sz="2000" dirty="0"/>
              <a:t>Figure source:  </a:t>
            </a:r>
          </a:p>
          <a:p>
            <a:r>
              <a:rPr lang="en-US" sz="2000" dirty="0"/>
              <a:t>Science </a:t>
            </a:r>
            <a:r>
              <a:rPr lang="en-US" sz="2000" b="1" dirty="0"/>
              <a:t>343</a:t>
            </a:r>
            <a:r>
              <a:rPr lang="en-US" sz="2000" dirty="0"/>
              <a:t>, 269 (2014) </a:t>
            </a:r>
          </a:p>
        </p:txBody>
      </p:sp>
      <p:grpSp>
        <p:nvGrpSpPr>
          <p:cNvPr id="9" name="Group 8">
            <a:extLst>
              <a:ext uri="{FF2B5EF4-FFF2-40B4-BE49-F238E27FC236}">
                <a16:creationId xmlns:a16="http://schemas.microsoft.com/office/drawing/2014/main" xmlns="" id="{159E66B1-B14F-4527-A9EC-88E09ECBCBFD}"/>
              </a:ext>
            </a:extLst>
          </p:cNvPr>
          <p:cNvGrpSpPr/>
          <p:nvPr/>
        </p:nvGrpSpPr>
        <p:grpSpPr>
          <a:xfrm>
            <a:off x="2664178" y="1330115"/>
            <a:ext cx="6378221" cy="2866206"/>
            <a:chOff x="2664178" y="1330115"/>
            <a:chExt cx="6378221" cy="2866206"/>
          </a:xfrm>
        </p:grpSpPr>
        <p:pic>
          <p:nvPicPr>
            <p:cNvPr id="2" name="Picture 1">
              <a:extLst>
                <a:ext uri="{FF2B5EF4-FFF2-40B4-BE49-F238E27FC236}">
                  <a16:creationId xmlns:a16="http://schemas.microsoft.com/office/drawing/2014/main" xmlns="" id="{855A2980-C7F2-4D1A-8C99-712039159C2B}"/>
                </a:ext>
              </a:extLst>
            </p:cNvPr>
            <p:cNvPicPr>
              <a:picLocks noChangeAspect="1"/>
            </p:cNvPicPr>
            <p:nvPr/>
          </p:nvPicPr>
          <p:blipFill rotWithShape="1">
            <a:blip r:embed="rId2"/>
            <a:srcRect r="39847"/>
            <a:stretch/>
          </p:blipFill>
          <p:spPr>
            <a:xfrm>
              <a:off x="2805137" y="1330115"/>
              <a:ext cx="6237262" cy="2866206"/>
            </a:xfrm>
            <a:prstGeom prst="rect">
              <a:avLst/>
            </a:prstGeom>
          </p:spPr>
        </p:pic>
        <p:sp>
          <p:nvSpPr>
            <p:cNvPr id="8" name="Rectangle 7">
              <a:extLst>
                <a:ext uri="{FF2B5EF4-FFF2-40B4-BE49-F238E27FC236}">
                  <a16:creationId xmlns:a16="http://schemas.microsoft.com/office/drawing/2014/main" xmlns="" id="{7156413A-1AB9-4EFE-95D2-86E56C78B373}"/>
                </a:ext>
              </a:extLst>
            </p:cNvPr>
            <p:cNvSpPr/>
            <p:nvPr/>
          </p:nvSpPr>
          <p:spPr>
            <a:xfrm>
              <a:off x="2664178" y="1580444"/>
              <a:ext cx="451555" cy="338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descr="P:\Div_Resources\NSF Logos\nsf1.jpg">
            <a:extLst>
              <a:ext uri="{FF2B5EF4-FFF2-40B4-BE49-F238E27FC236}">
                <a16:creationId xmlns:a16="http://schemas.microsoft.com/office/drawing/2014/main" xmlns="" id="{10D7052E-391F-45EC-B9E3-3C28C352C0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04800"/>
            <a:ext cx="1107086" cy="111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768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0"/>
            <a:ext cx="8458200" cy="6862646"/>
          </a:xfrm>
          <a:prstGeom prst="rect">
            <a:avLst/>
          </a:prstGeom>
        </p:spPr>
      </p:pic>
      <p:cxnSp>
        <p:nvCxnSpPr>
          <p:cNvPr id="5" name="Straight Connector 4">
            <a:extLst>
              <a:ext uri="{FF2B5EF4-FFF2-40B4-BE49-F238E27FC236}">
                <a16:creationId xmlns:a16="http://schemas.microsoft.com/office/drawing/2014/main" xmlns="" id="{8FA12611-F75B-407D-BBAF-A2C7E5BFB54D}"/>
              </a:ext>
            </a:extLst>
          </p:cNvPr>
          <p:cNvCxnSpPr/>
          <p:nvPr/>
        </p:nvCxnSpPr>
        <p:spPr>
          <a:xfrm>
            <a:off x="4953000" y="9144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xmlns="" id="{C44513B4-EF04-4C47-86B0-1EC88049351E}"/>
              </a:ext>
            </a:extLst>
          </p:cNvPr>
          <p:cNvSpPr/>
          <p:nvPr/>
        </p:nvSpPr>
        <p:spPr>
          <a:xfrm>
            <a:off x="3733800" y="914400"/>
            <a:ext cx="2362200"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774D0652-71BC-44DF-8E26-37482204E8C4}"/>
              </a:ext>
            </a:extLst>
          </p:cNvPr>
          <p:cNvSpPr/>
          <p:nvPr/>
        </p:nvSpPr>
        <p:spPr>
          <a:xfrm>
            <a:off x="723900" y="2895600"/>
            <a:ext cx="2133600"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147379C6-46BD-4039-9614-8FFE95031715}"/>
              </a:ext>
            </a:extLst>
          </p:cNvPr>
          <p:cNvSpPr/>
          <p:nvPr/>
        </p:nvSpPr>
        <p:spPr>
          <a:xfrm>
            <a:off x="3124200" y="3124200"/>
            <a:ext cx="2286000"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CBAB5C90-2476-4773-87C2-3578D51B528B}"/>
              </a:ext>
            </a:extLst>
          </p:cNvPr>
          <p:cNvSpPr/>
          <p:nvPr/>
        </p:nvSpPr>
        <p:spPr>
          <a:xfrm>
            <a:off x="5562600" y="3276600"/>
            <a:ext cx="2362200" cy="152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DBBC70F7-4CD6-4A9F-A79A-A1AF9C3730F1}"/>
              </a:ext>
            </a:extLst>
          </p:cNvPr>
          <p:cNvSpPr/>
          <p:nvPr/>
        </p:nvSpPr>
        <p:spPr>
          <a:xfrm>
            <a:off x="3505200" y="4876800"/>
            <a:ext cx="2362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xmlns="" id="{8DA02DA1-B95B-425C-8B68-59A6132A7478}"/>
              </a:ext>
            </a:extLst>
          </p:cNvPr>
          <p:cNvSpPr>
            <a:spLocks noGrp="1"/>
          </p:cNvSpPr>
          <p:nvPr>
            <p:ph type="sldNum" sz="quarter" idx="12"/>
          </p:nvPr>
        </p:nvSpPr>
        <p:spPr/>
        <p:txBody>
          <a:bodyPr/>
          <a:lstStyle/>
          <a:p>
            <a:fld id="{0EF622A9-2D3E-46B4-844C-D8A7BE25E634}" type="slidenum">
              <a:rPr lang="en-US" smtClean="0"/>
              <a:t>29</a:t>
            </a:fld>
            <a:endParaRPr lang="en-US"/>
          </a:p>
        </p:txBody>
      </p:sp>
    </p:spTree>
    <p:extLst>
      <p:ext uri="{BB962C8B-B14F-4D97-AF65-F5344CB8AC3E}">
        <p14:creationId xmlns:p14="http://schemas.microsoft.com/office/powerpoint/2010/main" val="1764966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A5336B4-091C-43B6-BB58-E630DEB23145}" type="slidenum">
              <a:rPr lang="en-US" smtClean="0"/>
              <a:t>3</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2867" y="3429000"/>
            <a:ext cx="5636996" cy="3170810"/>
          </a:xfrm>
          <a:prstGeom prst="rect">
            <a:avLst/>
          </a:prstGeom>
        </p:spPr>
      </p:pic>
      <p:sp>
        <p:nvSpPr>
          <p:cNvPr id="10" name="TextBox 9"/>
          <p:cNvSpPr txBox="1"/>
          <p:nvPr/>
        </p:nvSpPr>
        <p:spPr>
          <a:xfrm>
            <a:off x="5562600" y="2133600"/>
            <a:ext cx="2212676" cy="507831"/>
          </a:xfrm>
          <a:prstGeom prst="rect">
            <a:avLst/>
          </a:prstGeom>
          <a:noFill/>
        </p:spPr>
        <p:txBody>
          <a:bodyPr wrap="square" rtlCol="0">
            <a:spAutoFit/>
          </a:bodyPr>
          <a:lstStyle/>
          <a:p>
            <a:r>
              <a:rPr lang="en-US" sz="1350" dirty="0"/>
              <a:t>2415 Eisenhower Avenue</a:t>
            </a:r>
            <a:br>
              <a:rPr lang="en-US" sz="1350" dirty="0"/>
            </a:br>
            <a:r>
              <a:rPr lang="en-US" sz="1350" dirty="0"/>
              <a:t>Alexandria, VA 22314</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59" y="1371600"/>
            <a:ext cx="3962400" cy="2853748"/>
          </a:xfrm>
          <a:prstGeom prst="rect">
            <a:avLst/>
          </a:prstGeom>
        </p:spPr>
      </p:pic>
      <p:sp>
        <p:nvSpPr>
          <p:cNvPr id="18" name="TextBox 17">
            <a:extLst>
              <a:ext uri="{FF2B5EF4-FFF2-40B4-BE49-F238E27FC236}">
                <a16:creationId xmlns:a16="http://schemas.microsoft.com/office/drawing/2014/main" xmlns="" id="{7E66975D-FE23-4333-8003-C29F0DFEEFE9}"/>
              </a:ext>
            </a:extLst>
          </p:cNvPr>
          <p:cNvSpPr txBox="1"/>
          <p:nvPr/>
        </p:nvSpPr>
        <p:spPr>
          <a:xfrm>
            <a:off x="2854741" y="426988"/>
            <a:ext cx="3775008" cy="584775"/>
          </a:xfrm>
          <a:prstGeom prst="rect">
            <a:avLst/>
          </a:prstGeom>
          <a:noFill/>
        </p:spPr>
        <p:txBody>
          <a:bodyPr wrap="none" rtlCol="0">
            <a:spAutoFit/>
          </a:bodyPr>
          <a:lstStyle/>
          <a:p>
            <a:r>
              <a:rPr lang="en-US" sz="3200" dirty="0">
                <a:solidFill>
                  <a:srgbClr val="0070C0"/>
                </a:solidFill>
              </a:rPr>
              <a:t>NSF Has a New Home</a:t>
            </a:r>
          </a:p>
        </p:txBody>
      </p:sp>
      <p:pic>
        <p:nvPicPr>
          <p:cNvPr id="19" name="Picture 2" descr="P:\Div_Resources\NSF Logos\nsf1.jpg">
            <a:extLst>
              <a:ext uri="{FF2B5EF4-FFF2-40B4-BE49-F238E27FC236}">
                <a16:creationId xmlns:a16="http://schemas.microsoft.com/office/drawing/2014/main" xmlns="" id="{02342C8F-C682-479F-B72C-8871AEBB90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57924"/>
            <a:ext cx="949517" cy="95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11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13610"/>
            <a:ext cx="8534400" cy="1143000"/>
          </a:xfrm>
        </p:spPr>
        <p:txBody>
          <a:bodyPr>
            <a:normAutofit/>
          </a:bodyPr>
          <a:lstStyle/>
          <a:p>
            <a:r>
              <a:rPr lang="en-US" sz="3200" dirty="0">
                <a:solidFill>
                  <a:srgbClr val="0070C0"/>
                </a:solidFill>
              </a:rPr>
              <a:t>10 Big Ideas for Future NSF Investments </a:t>
            </a:r>
          </a:p>
        </p:txBody>
      </p:sp>
      <p:sp>
        <p:nvSpPr>
          <p:cNvPr id="3" name="Content Placeholder 2"/>
          <p:cNvSpPr>
            <a:spLocks noGrp="1"/>
          </p:cNvSpPr>
          <p:nvPr>
            <p:ph idx="1"/>
          </p:nvPr>
        </p:nvSpPr>
        <p:spPr>
          <a:xfrm>
            <a:off x="469900" y="1686718"/>
            <a:ext cx="8229600" cy="4525963"/>
          </a:xfrm>
        </p:spPr>
        <p:txBody>
          <a:bodyPr/>
          <a:lstStyle/>
          <a:p>
            <a:r>
              <a:rPr lang="en-US" dirty="0"/>
              <a:t>Bold questions that will drive NSF’s long-term research agenda</a:t>
            </a:r>
          </a:p>
          <a:p>
            <a:r>
              <a:rPr lang="en-US" dirty="0"/>
              <a:t>Catalyze investment in fundamental research</a:t>
            </a:r>
          </a:p>
          <a:p>
            <a:r>
              <a:rPr lang="en-US" dirty="0"/>
              <a:t>Collaborations with industry, private foundations, other agencies, universities</a:t>
            </a:r>
          </a:p>
          <a:p>
            <a:r>
              <a:rPr lang="en-US" dirty="0"/>
              <a:t>Solve pressing problems and lead to new discoveries</a:t>
            </a:r>
          </a:p>
          <a:p>
            <a:endParaRPr lang="en-US" dirty="0"/>
          </a:p>
        </p:txBody>
      </p:sp>
      <p:sp>
        <p:nvSpPr>
          <p:cNvPr id="5" name="Slide Number Placeholder 4">
            <a:extLst>
              <a:ext uri="{FF2B5EF4-FFF2-40B4-BE49-F238E27FC236}">
                <a16:creationId xmlns:a16="http://schemas.microsoft.com/office/drawing/2014/main" xmlns="" id="{043531FD-A474-4123-8467-02506DE5C7F4}"/>
              </a:ext>
            </a:extLst>
          </p:cNvPr>
          <p:cNvSpPr>
            <a:spLocks noGrp="1"/>
          </p:cNvSpPr>
          <p:nvPr>
            <p:ph type="sldNum" sz="quarter" idx="12"/>
          </p:nvPr>
        </p:nvSpPr>
        <p:spPr/>
        <p:txBody>
          <a:bodyPr/>
          <a:lstStyle/>
          <a:p>
            <a:fld id="{0EF622A9-2D3E-46B4-844C-D8A7BE25E634}" type="slidenum">
              <a:rPr lang="en-US" smtClean="0"/>
              <a:t>30</a:t>
            </a:fld>
            <a:endParaRPr lang="en-US"/>
          </a:p>
        </p:txBody>
      </p:sp>
      <p:pic>
        <p:nvPicPr>
          <p:cNvPr id="6" name="Picture 2" descr="P:\Div_Resources\NSF Logos\nsf1.jpg">
            <a:extLst>
              <a:ext uri="{FF2B5EF4-FFF2-40B4-BE49-F238E27FC236}">
                <a16:creationId xmlns:a16="http://schemas.microsoft.com/office/drawing/2014/main" xmlns="" id="{712E160E-8279-4882-982B-4A5C107D51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44090"/>
            <a:ext cx="980846" cy="98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66285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F622A9-2D3E-46B4-844C-D8A7BE25E634}" type="slidenum">
              <a:rPr lang="en-US" smtClean="0"/>
              <a:t>31</a:t>
            </a:fld>
            <a:endParaRPr lang="en-US"/>
          </a:p>
        </p:txBody>
      </p:sp>
      <p:pic>
        <p:nvPicPr>
          <p:cNvPr id="3" name="Picture 2" descr="P:\Div_Resources\NSF Logos\ns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90026"/>
            <a:ext cx="1117848" cy="11245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16873" y="527130"/>
            <a:ext cx="4470904" cy="584775"/>
          </a:xfrm>
          <a:prstGeom prst="rect">
            <a:avLst/>
          </a:prstGeom>
          <a:noFill/>
        </p:spPr>
        <p:txBody>
          <a:bodyPr wrap="none" rtlCol="0">
            <a:spAutoFit/>
          </a:bodyPr>
          <a:lstStyle/>
          <a:p>
            <a:r>
              <a:rPr lang="en-US" sz="3200" dirty="0">
                <a:solidFill>
                  <a:srgbClr val="0070C0"/>
                </a:solidFill>
              </a:rPr>
              <a:t>Windows on the Universe</a:t>
            </a:r>
          </a:p>
        </p:txBody>
      </p:sp>
      <p:pic>
        <p:nvPicPr>
          <p:cNvPr id="18" name="Picture 7">
            <a:extLst>
              <a:ext uri="{FF2B5EF4-FFF2-40B4-BE49-F238E27FC236}">
                <a16:creationId xmlns:a16="http://schemas.microsoft.com/office/drawing/2014/main" xmlns="" id="{4ABA1CCF-45ED-41C5-A0B7-AA3AFE81A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4385975"/>
            <a:ext cx="2432050" cy="169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xmlns="" id="{86798538-10CA-4D4B-AD9E-CF3FEA4629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9299" y="3529135"/>
            <a:ext cx="2378508" cy="158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xmlns="" id="{EEE1F258-31D8-4F84-AB4C-C6A4A3EAAA7E}"/>
              </a:ext>
            </a:extLst>
          </p:cNvPr>
          <p:cNvGrpSpPr>
            <a:grpSpLocks/>
          </p:cNvGrpSpPr>
          <p:nvPr/>
        </p:nvGrpSpPr>
        <p:grpSpPr bwMode="auto">
          <a:xfrm>
            <a:off x="609600" y="3581400"/>
            <a:ext cx="2387152" cy="2404300"/>
            <a:chOff x="288722" y="3990535"/>
            <a:chExt cx="2797264" cy="1865959"/>
          </a:xfrm>
        </p:grpSpPr>
        <p:pic>
          <p:nvPicPr>
            <p:cNvPr id="21" name="Picture 20" descr="LIGO Hanford.jpg">
              <a:extLst>
                <a:ext uri="{FF2B5EF4-FFF2-40B4-BE49-F238E27FC236}">
                  <a16:creationId xmlns:a16="http://schemas.microsoft.com/office/drawing/2014/main" xmlns="" id="{7CB61A33-9079-4E50-9815-6B4F3EA943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5107" y="4584573"/>
              <a:ext cx="1730879" cy="1271921"/>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LIGO Livingston.pdf">
              <a:extLst>
                <a:ext uri="{FF2B5EF4-FFF2-40B4-BE49-F238E27FC236}">
                  <a16:creationId xmlns:a16="http://schemas.microsoft.com/office/drawing/2014/main" xmlns="" id="{6F324F27-42C1-493A-B3A1-7FF82A989E73}"/>
                </a:ext>
              </a:extLst>
            </p:cNvPr>
            <p:cNvPicPr>
              <a:picLocks noChangeAspect="1"/>
            </p:cNvPicPr>
            <p:nvPr/>
          </p:nvPicPr>
          <p:blipFill>
            <a:blip r:embed="rId6" cstate="print">
              <a:extLst>
                <a:ext uri="{28A0092B-C50C-407E-A947-70E740481C1C}">
                  <a14:useLocalDpi xmlns:a14="http://schemas.microsoft.com/office/drawing/2010/main" val="0"/>
                </a:ext>
              </a:extLst>
            </a:blip>
            <a:srcRect r="26106"/>
            <a:stretch>
              <a:fillRect/>
            </a:stretch>
          </p:blipFill>
          <p:spPr bwMode="auto">
            <a:xfrm>
              <a:off x="288722" y="3990535"/>
              <a:ext cx="1579904" cy="1363419"/>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Content Placeholder 2">
            <a:extLst>
              <a:ext uri="{FF2B5EF4-FFF2-40B4-BE49-F238E27FC236}">
                <a16:creationId xmlns:a16="http://schemas.microsoft.com/office/drawing/2014/main" xmlns="" id="{B3EDE678-95A7-4975-897F-8A1C14BE89B8}"/>
              </a:ext>
            </a:extLst>
          </p:cNvPr>
          <p:cNvSpPr txBox="1">
            <a:spLocks/>
          </p:cNvSpPr>
          <p:nvPr/>
        </p:nvSpPr>
        <p:spPr>
          <a:xfrm>
            <a:off x="536212" y="1594475"/>
            <a:ext cx="7913883" cy="158259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FFCC07"/>
              </a:buClr>
              <a:buNone/>
            </a:pPr>
            <a:r>
              <a:rPr lang="en-US" altLang="en-US" sz="2000" dirty="0">
                <a:latin typeface="Trebuchet MS" panose="020B0603020202020204" pitchFamily="34" charset="0"/>
              </a:rPr>
              <a:t>The goal of “Windows on the Universe</a:t>
            </a:r>
            <a:r>
              <a:rPr lang="en-US" altLang="en-US" sz="2400" dirty="0">
                <a:latin typeface="Trebuchet MS" panose="020B0603020202020204" pitchFamily="34" charset="0"/>
              </a:rPr>
              <a:t>” is to bring electromagnetic waves, high-energy particles, and gravitational waves together </a:t>
            </a:r>
            <a:r>
              <a:rPr lang="en-US" altLang="en-US" sz="2000" dirty="0">
                <a:latin typeface="Trebuchet MS" panose="020B0603020202020204" pitchFamily="34" charset="0"/>
              </a:rPr>
              <a:t>to study the universe and probe events in real time in a way that was previously impossible.</a:t>
            </a:r>
          </a:p>
          <a:p>
            <a:pPr>
              <a:buClr>
                <a:srgbClr val="FFCC07"/>
              </a:buClr>
              <a:buFont typeface="Wingdings" panose="05000000000000000000" pitchFamily="2" charset="2"/>
              <a:buChar char="§"/>
            </a:pPr>
            <a:endParaRPr lang="en-US" altLang="en-US" sz="2000" dirty="0">
              <a:latin typeface="Trebuchet MS" panose="020B0603020202020204" pitchFamily="34" charset="0"/>
            </a:endParaRPr>
          </a:p>
        </p:txBody>
      </p:sp>
      <p:sp>
        <p:nvSpPr>
          <p:cNvPr id="4" name="TextBox 3">
            <a:extLst>
              <a:ext uri="{FF2B5EF4-FFF2-40B4-BE49-F238E27FC236}">
                <a16:creationId xmlns:a16="http://schemas.microsoft.com/office/drawing/2014/main" xmlns="" id="{1E1B89A2-79CB-4373-9BCD-2E7DB3A9159B}"/>
              </a:ext>
            </a:extLst>
          </p:cNvPr>
          <p:cNvSpPr txBox="1"/>
          <p:nvPr/>
        </p:nvSpPr>
        <p:spPr>
          <a:xfrm>
            <a:off x="7772400" y="6123192"/>
            <a:ext cx="862737" cy="246221"/>
          </a:xfrm>
          <a:prstGeom prst="rect">
            <a:avLst/>
          </a:prstGeom>
          <a:noFill/>
        </p:spPr>
        <p:txBody>
          <a:bodyPr wrap="none" rtlCol="0">
            <a:spAutoFit/>
          </a:bodyPr>
          <a:lstStyle/>
          <a:p>
            <a:r>
              <a:rPr lang="en-US" sz="1000" dirty="0"/>
              <a:t>Credit: AURA</a:t>
            </a:r>
          </a:p>
        </p:txBody>
      </p:sp>
      <p:sp>
        <p:nvSpPr>
          <p:cNvPr id="8" name="TextBox 7">
            <a:extLst>
              <a:ext uri="{FF2B5EF4-FFF2-40B4-BE49-F238E27FC236}">
                <a16:creationId xmlns:a16="http://schemas.microsoft.com/office/drawing/2014/main" xmlns="" id="{3BEED4FE-4AE2-4658-9B7C-9DA3023D9E68}"/>
              </a:ext>
            </a:extLst>
          </p:cNvPr>
          <p:cNvSpPr txBox="1"/>
          <p:nvPr/>
        </p:nvSpPr>
        <p:spPr>
          <a:xfrm>
            <a:off x="3962400" y="5127073"/>
            <a:ext cx="1061509" cy="261610"/>
          </a:xfrm>
          <a:prstGeom prst="rect">
            <a:avLst/>
          </a:prstGeom>
          <a:noFill/>
        </p:spPr>
        <p:txBody>
          <a:bodyPr wrap="none" rtlCol="0">
            <a:spAutoFit/>
          </a:bodyPr>
          <a:lstStyle/>
          <a:p>
            <a:r>
              <a:rPr lang="en-US" sz="1100" dirty="0"/>
              <a:t>Credit: </a:t>
            </a:r>
            <a:r>
              <a:rPr lang="en-US" sz="1100" dirty="0" err="1"/>
              <a:t>IceCube</a:t>
            </a:r>
            <a:endParaRPr lang="en-US" sz="1100" dirty="0"/>
          </a:p>
        </p:txBody>
      </p:sp>
      <p:sp>
        <p:nvSpPr>
          <p:cNvPr id="9" name="TextBox 8">
            <a:extLst>
              <a:ext uri="{FF2B5EF4-FFF2-40B4-BE49-F238E27FC236}">
                <a16:creationId xmlns:a16="http://schemas.microsoft.com/office/drawing/2014/main" xmlns="" id="{DC98B207-CDD2-4949-A71A-1D4CEEB800FC}"/>
              </a:ext>
            </a:extLst>
          </p:cNvPr>
          <p:cNvSpPr txBox="1"/>
          <p:nvPr/>
        </p:nvSpPr>
        <p:spPr>
          <a:xfrm>
            <a:off x="609600" y="6081959"/>
            <a:ext cx="1537600" cy="261610"/>
          </a:xfrm>
          <a:prstGeom prst="rect">
            <a:avLst/>
          </a:prstGeom>
          <a:noFill/>
        </p:spPr>
        <p:txBody>
          <a:bodyPr wrap="none" rtlCol="0">
            <a:spAutoFit/>
          </a:bodyPr>
          <a:lstStyle/>
          <a:p>
            <a:r>
              <a:rPr lang="en-US" sz="1100" dirty="0"/>
              <a:t>Credit: LIGO Laboratory</a:t>
            </a:r>
          </a:p>
        </p:txBody>
      </p:sp>
    </p:spTree>
    <p:extLst>
      <p:ext uri="{BB962C8B-B14F-4D97-AF65-F5344CB8AC3E}">
        <p14:creationId xmlns:p14="http://schemas.microsoft.com/office/powerpoint/2010/main" val="156067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1469" y="1496286"/>
            <a:ext cx="4930068" cy="461665"/>
          </a:xfrm>
          <a:prstGeom prst="rect">
            <a:avLst/>
          </a:prstGeom>
          <a:noFill/>
        </p:spPr>
        <p:txBody>
          <a:bodyPr wrap="none" rtlCol="0">
            <a:spAutoFit/>
          </a:bodyPr>
          <a:lstStyle/>
          <a:p>
            <a:pPr defTabSz="685800"/>
            <a:r>
              <a:rPr lang="en-US" sz="2400" b="1" dirty="0">
                <a:solidFill>
                  <a:prstClr val="white"/>
                </a:solidFill>
              </a:rPr>
              <a:t>Leading the next quantum revolution</a:t>
            </a:r>
          </a:p>
        </p:txBody>
      </p:sp>
      <p:grpSp>
        <p:nvGrpSpPr>
          <p:cNvPr id="10" name="Group 9"/>
          <p:cNvGrpSpPr/>
          <p:nvPr/>
        </p:nvGrpSpPr>
        <p:grpSpPr>
          <a:xfrm>
            <a:off x="393092" y="2320621"/>
            <a:ext cx="3831169" cy="2476500"/>
            <a:chOff x="3519055" y="2181727"/>
            <a:chExt cx="5144654" cy="3276964"/>
          </a:xfrm>
        </p:grpSpPr>
        <p:sp>
          <p:nvSpPr>
            <p:cNvPr id="11" name="Rectangle 10"/>
            <p:cNvSpPr/>
            <p:nvPr/>
          </p:nvSpPr>
          <p:spPr>
            <a:xfrm>
              <a:off x="3519055" y="2181727"/>
              <a:ext cx="5144654" cy="3276964"/>
            </a:xfrm>
            <a:prstGeom prst="rect">
              <a:avLst/>
            </a:prstGeom>
            <a:solidFill>
              <a:schemeClr val="bg1"/>
            </a:solidFill>
            <a:ln>
              <a:noFill/>
            </a:ln>
            <a:effectLst>
              <a:glow rad="50800">
                <a:schemeClr val="bg1">
                  <a:lumMod val="75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endParaRPr>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3615233" y="2283722"/>
              <a:ext cx="4961531" cy="3069373"/>
            </a:xfrm>
            <a:prstGeom prst="rect">
              <a:avLst/>
            </a:prstGeom>
            <a:solidFill>
              <a:srgbClr val="FFFFFF">
                <a:shade val="85000"/>
              </a:srgbClr>
            </a:solidFill>
            <a:ln w="88900" cap="sq">
              <a:no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sp>
        <p:nvSpPr>
          <p:cNvPr id="3" name="TextBox 2"/>
          <p:cNvSpPr txBox="1"/>
          <p:nvPr/>
        </p:nvSpPr>
        <p:spPr>
          <a:xfrm>
            <a:off x="4534988" y="1578155"/>
            <a:ext cx="4296833" cy="3978012"/>
          </a:xfrm>
          <a:prstGeom prst="rect">
            <a:avLst/>
          </a:prstGeom>
          <a:noFill/>
        </p:spPr>
        <p:txBody>
          <a:bodyPr wrap="square" rtlCol="0">
            <a:spAutoFit/>
          </a:bodyPr>
          <a:lstStyle/>
          <a:p>
            <a:r>
              <a:rPr lang="en-US" sz="2500" b="1" dirty="0"/>
              <a:t>Today:</a:t>
            </a:r>
          </a:p>
          <a:p>
            <a:pPr marL="357188" indent="-357188">
              <a:lnSpc>
                <a:spcPct val="90000"/>
              </a:lnSpc>
              <a:buFont typeface="Wingdings" charset="2"/>
              <a:buChar char="§"/>
            </a:pPr>
            <a:r>
              <a:rPr lang="en-US" sz="2500" dirty="0"/>
              <a:t>lasers, atomic clocks, GPS, semiconductors, storage media</a:t>
            </a:r>
          </a:p>
          <a:p>
            <a:r>
              <a:rPr lang="en-US" sz="2500" b="1" dirty="0"/>
              <a:t>Tomorrow:</a:t>
            </a:r>
          </a:p>
          <a:p>
            <a:pPr marL="357188" indent="-357188">
              <a:lnSpc>
                <a:spcPct val="90000"/>
              </a:lnSpc>
              <a:buFont typeface="Wingdings" charset="2"/>
              <a:buChar char="§"/>
            </a:pPr>
            <a:r>
              <a:rPr lang="en-US" sz="2500" dirty="0"/>
              <a:t>Ultra-secure communication</a:t>
            </a:r>
          </a:p>
          <a:p>
            <a:pPr marL="357188" indent="-357188">
              <a:lnSpc>
                <a:spcPct val="90000"/>
              </a:lnSpc>
              <a:buFont typeface="Wingdings" charset="2"/>
              <a:buChar char="§"/>
            </a:pPr>
            <a:r>
              <a:rPr lang="en-US" sz="2500" dirty="0"/>
              <a:t>Ultra-precise sensing, measurement</a:t>
            </a:r>
          </a:p>
          <a:p>
            <a:pPr marL="357188" indent="-357188">
              <a:lnSpc>
                <a:spcPct val="90000"/>
              </a:lnSpc>
              <a:buFont typeface="Wingdings" charset="2"/>
              <a:buChar char="§"/>
            </a:pPr>
            <a:r>
              <a:rPr lang="en-US" sz="2500" dirty="0"/>
              <a:t>Quantum simulators</a:t>
            </a:r>
          </a:p>
          <a:p>
            <a:pPr marL="357188" indent="-357188">
              <a:lnSpc>
                <a:spcPct val="90000"/>
              </a:lnSpc>
              <a:buFont typeface="Wingdings" charset="2"/>
              <a:buChar char="§"/>
            </a:pPr>
            <a:r>
              <a:rPr lang="en-US" sz="2500" dirty="0"/>
              <a:t>Computing beyond the scale of supercomputing</a:t>
            </a:r>
          </a:p>
        </p:txBody>
      </p:sp>
      <p:sp>
        <p:nvSpPr>
          <p:cNvPr id="13" name="TextBox 12">
            <a:extLst>
              <a:ext uri="{FF2B5EF4-FFF2-40B4-BE49-F238E27FC236}">
                <a16:creationId xmlns:a16="http://schemas.microsoft.com/office/drawing/2014/main" xmlns="" id="{4480353C-D090-47B0-A274-AF5CAF9AF727}"/>
              </a:ext>
            </a:extLst>
          </p:cNvPr>
          <p:cNvSpPr txBox="1"/>
          <p:nvPr/>
        </p:nvSpPr>
        <p:spPr>
          <a:xfrm>
            <a:off x="533400" y="4953000"/>
            <a:ext cx="3289960" cy="461665"/>
          </a:xfrm>
          <a:prstGeom prst="rect">
            <a:avLst/>
          </a:prstGeom>
          <a:noFill/>
        </p:spPr>
        <p:txBody>
          <a:bodyPr wrap="square" rtlCol="0">
            <a:spAutoFit/>
          </a:bodyPr>
          <a:lstStyle/>
          <a:p>
            <a:r>
              <a:rPr lang="en-US" sz="1200" dirty="0"/>
              <a:t>Trapped ion computation</a:t>
            </a:r>
          </a:p>
          <a:p>
            <a:r>
              <a:rPr lang="en-US" sz="1200" dirty="0"/>
              <a:t>	 (JQI – University of Maryland)</a:t>
            </a:r>
          </a:p>
        </p:txBody>
      </p:sp>
      <p:pic>
        <p:nvPicPr>
          <p:cNvPr id="14" name="Picture 13" descr="P:\Div_Resources\NSF Logos\nsf1.jpg">
            <a:extLst>
              <a:ext uri="{FF2B5EF4-FFF2-40B4-BE49-F238E27FC236}">
                <a16:creationId xmlns:a16="http://schemas.microsoft.com/office/drawing/2014/main" xmlns="" id="{ECBA2BAF-17BD-405B-89BB-055A2F8D2E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092" y="283913"/>
            <a:ext cx="1117848" cy="11245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246EC9D2-1415-4E22-A704-275734EADBDF}"/>
              </a:ext>
            </a:extLst>
          </p:cNvPr>
          <p:cNvSpPr txBox="1"/>
          <p:nvPr/>
        </p:nvSpPr>
        <p:spPr>
          <a:xfrm>
            <a:off x="2897904" y="517235"/>
            <a:ext cx="2652714" cy="584775"/>
          </a:xfrm>
          <a:prstGeom prst="rect">
            <a:avLst/>
          </a:prstGeom>
          <a:noFill/>
        </p:spPr>
        <p:txBody>
          <a:bodyPr wrap="none" rtlCol="0">
            <a:spAutoFit/>
          </a:bodyPr>
          <a:lstStyle/>
          <a:p>
            <a:r>
              <a:rPr lang="en-US" sz="3200" dirty="0">
                <a:solidFill>
                  <a:srgbClr val="0070C0"/>
                </a:solidFill>
              </a:rPr>
              <a:t>Quantum Leap</a:t>
            </a:r>
          </a:p>
        </p:txBody>
      </p:sp>
      <p:sp>
        <p:nvSpPr>
          <p:cNvPr id="2" name="Slide Number Placeholder 1">
            <a:extLst>
              <a:ext uri="{FF2B5EF4-FFF2-40B4-BE49-F238E27FC236}">
                <a16:creationId xmlns:a16="http://schemas.microsoft.com/office/drawing/2014/main" xmlns="" id="{3E9409B3-5A88-49EF-81B3-2C4076A7A33F}"/>
              </a:ext>
            </a:extLst>
          </p:cNvPr>
          <p:cNvSpPr>
            <a:spLocks noGrp="1"/>
          </p:cNvSpPr>
          <p:nvPr>
            <p:ph type="sldNum" sz="quarter" idx="12"/>
          </p:nvPr>
        </p:nvSpPr>
        <p:spPr/>
        <p:txBody>
          <a:bodyPr/>
          <a:lstStyle/>
          <a:p>
            <a:fld id="{0EF622A9-2D3E-46B4-844C-D8A7BE25E634}" type="slidenum">
              <a:rPr lang="en-US" smtClean="0"/>
              <a:t>32</a:t>
            </a:fld>
            <a:endParaRPr lang="en-US"/>
          </a:p>
        </p:txBody>
      </p:sp>
    </p:spTree>
    <p:extLst>
      <p:ext uri="{BB962C8B-B14F-4D97-AF65-F5344CB8AC3E}">
        <p14:creationId xmlns:p14="http://schemas.microsoft.com/office/powerpoint/2010/main" val="2318567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737C16-AD43-4975-B190-362D525E6256}"/>
              </a:ext>
            </a:extLst>
          </p:cNvPr>
          <p:cNvSpPr>
            <a:spLocks noGrp="1"/>
          </p:cNvSpPr>
          <p:nvPr>
            <p:ph type="sldNum" sz="quarter" idx="12"/>
          </p:nvPr>
        </p:nvSpPr>
        <p:spPr/>
        <p:txBody>
          <a:bodyPr/>
          <a:lstStyle/>
          <a:p>
            <a:fld id="{0EF622A9-2D3E-46B4-844C-D8A7BE25E634}" type="slidenum">
              <a:rPr lang="en-US" smtClean="0"/>
              <a:t>33</a:t>
            </a:fld>
            <a:endParaRPr lang="en-US"/>
          </a:p>
        </p:txBody>
      </p:sp>
      <p:sp>
        <p:nvSpPr>
          <p:cNvPr id="5" name="TextBox 4">
            <a:extLst>
              <a:ext uri="{FF2B5EF4-FFF2-40B4-BE49-F238E27FC236}">
                <a16:creationId xmlns:a16="http://schemas.microsoft.com/office/drawing/2014/main" xmlns="" id="{D16DC081-0EA5-42D3-BFFD-A79AD025FC23}"/>
              </a:ext>
            </a:extLst>
          </p:cNvPr>
          <p:cNvSpPr txBox="1"/>
          <p:nvPr/>
        </p:nvSpPr>
        <p:spPr>
          <a:xfrm>
            <a:off x="2514600" y="889629"/>
            <a:ext cx="4657429" cy="523220"/>
          </a:xfrm>
          <a:prstGeom prst="rect">
            <a:avLst/>
          </a:prstGeom>
          <a:noFill/>
        </p:spPr>
        <p:txBody>
          <a:bodyPr wrap="none" rtlCol="0">
            <a:spAutoFit/>
          </a:bodyPr>
          <a:lstStyle/>
          <a:p>
            <a:r>
              <a:rPr lang="en-US" sz="2800" b="1" dirty="0">
                <a:solidFill>
                  <a:srgbClr val="0070C0"/>
                </a:solidFill>
              </a:rPr>
              <a:t>Quantum Information Science</a:t>
            </a:r>
          </a:p>
        </p:txBody>
      </p:sp>
      <p:sp>
        <p:nvSpPr>
          <p:cNvPr id="8" name="TextBox 7">
            <a:extLst>
              <a:ext uri="{FF2B5EF4-FFF2-40B4-BE49-F238E27FC236}">
                <a16:creationId xmlns:a16="http://schemas.microsoft.com/office/drawing/2014/main" xmlns="" id="{8B7855E4-8381-462D-8585-E7548F4430EF}"/>
              </a:ext>
            </a:extLst>
          </p:cNvPr>
          <p:cNvSpPr txBox="1"/>
          <p:nvPr/>
        </p:nvSpPr>
        <p:spPr>
          <a:xfrm>
            <a:off x="2514600" y="370253"/>
            <a:ext cx="4734245" cy="461665"/>
          </a:xfrm>
          <a:prstGeom prst="rect">
            <a:avLst/>
          </a:prstGeom>
          <a:noFill/>
        </p:spPr>
        <p:txBody>
          <a:bodyPr wrap="none" rtlCol="0">
            <a:spAutoFit/>
          </a:bodyPr>
          <a:lstStyle/>
          <a:p>
            <a:r>
              <a:rPr lang="en-US" sz="2400" dirty="0">
                <a:solidFill>
                  <a:srgbClr val="0070C0"/>
                </a:solidFill>
              </a:rPr>
              <a:t>Builds on 20-Year NSF Investment in </a:t>
            </a:r>
          </a:p>
        </p:txBody>
      </p:sp>
      <p:pic>
        <p:nvPicPr>
          <p:cNvPr id="9" name="Picture 8" descr="P:\Div_Resources\NSF Logos\nsf1.jpg">
            <a:extLst>
              <a:ext uri="{FF2B5EF4-FFF2-40B4-BE49-F238E27FC236}">
                <a16:creationId xmlns:a16="http://schemas.microsoft.com/office/drawing/2014/main" xmlns="" id="{653A7CC1-1E7B-48DB-8ED4-67DA5AAFD0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092" y="283913"/>
            <a:ext cx="1117848" cy="11245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193875AD-86F0-4B58-BEB2-3A2E7B4A1D63}"/>
              </a:ext>
            </a:extLst>
          </p:cNvPr>
          <p:cNvSpPr txBox="1"/>
          <p:nvPr/>
        </p:nvSpPr>
        <p:spPr>
          <a:xfrm>
            <a:off x="589169" y="1474742"/>
            <a:ext cx="7613687" cy="707886"/>
          </a:xfrm>
          <a:prstGeom prst="rect">
            <a:avLst/>
          </a:prstGeom>
          <a:noFill/>
        </p:spPr>
        <p:txBody>
          <a:bodyPr wrap="none" rtlCol="0">
            <a:spAutoFit/>
          </a:bodyPr>
          <a:lstStyle/>
          <a:p>
            <a:r>
              <a:rPr lang="en-US" sz="2000" dirty="0">
                <a:solidFill>
                  <a:schemeClr val="accent2">
                    <a:lumMod val="75000"/>
                  </a:schemeClr>
                </a:solidFill>
              </a:rPr>
              <a:t>“Advancing Quantum Information Science: National Challenges </a:t>
            </a:r>
          </a:p>
          <a:p>
            <a:r>
              <a:rPr lang="en-US" sz="2000" dirty="0">
                <a:solidFill>
                  <a:schemeClr val="accent2">
                    <a:lumMod val="75000"/>
                  </a:schemeClr>
                </a:solidFill>
              </a:rPr>
              <a:t>				and Opportunities”, NSTC, July 2016</a:t>
            </a:r>
          </a:p>
        </p:txBody>
      </p:sp>
      <p:sp>
        <p:nvSpPr>
          <p:cNvPr id="14" name="TextBox 13">
            <a:extLst>
              <a:ext uri="{FF2B5EF4-FFF2-40B4-BE49-F238E27FC236}">
                <a16:creationId xmlns:a16="http://schemas.microsoft.com/office/drawing/2014/main" xmlns="" id="{578BBD33-8494-4F68-AF65-BBA6C9480B41}"/>
              </a:ext>
            </a:extLst>
          </p:cNvPr>
          <p:cNvSpPr txBox="1"/>
          <p:nvPr/>
        </p:nvSpPr>
        <p:spPr>
          <a:xfrm>
            <a:off x="758126" y="5254945"/>
            <a:ext cx="7275774" cy="646331"/>
          </a:xfrm>
          <a:prstGeom prst="rect">
            <a:avLst/>
          </a:prstGeom>
          <a:noFill/>
        </p:spPr>
        <p:txBody>
          <a:bodyPr wrap="none" rtlCol="0">
            <a:spAutoFit/>
          </a:bodyPr>
          <a:lstStyle/>
          <a:p>
            <a:r>
              <a:rPr lang="en-US" dirty="0">
                <a:solidFill>
                  <a:srgbClr val="C00000"/>
                </a:solidFill>
              </a:rPr>
              <a:t>Ideas Lab: Practical Fully-Connected Quantum Computer Challenge (PFCQC)</a:t>
            </a:r>
          </a:p>
          <a:p>
            <a:r>
              <a:rPr lang="en-US" dirty="0">
                <a:solidFill>
                  <a:srgbClr val="C00000"/>
                </a:solidFill>
              </a:rPr>
              <a:t>	Ideas Lab in August; Proposals due November 30</a:t>
            </a:r>
          </a:p>
        </p:txBody>
      </p:sp>
      <p:sp>
        <p:nvSpPr>
          <p:cNvPr id="2" name="TextBox 1">
            <a:extLst>
              <a:ext uri="{FF2B5EF4-FFF2-40B4-BE49-F238E27FC236}">
                <a16:creationId xmlns:a16="http://schemas.microsoft.com/office/drawing/2014/main" xmlns="" id="{AE3A6022-DFEF-40B0-95A9-FE67FE942B83}"/>
              </a:ext>
            </a:extLst>
          </p:cNvPr>
          <p:cNvSpPr txBox="1"/>
          <p:nvPr/>
        </p:nvSpPr>
        <p:spPr>
          <a:xfrm>
            <a:off x="393092" y="2198166"/>
            <a:ext cx="7670177" cy="707886"/>
          </a:xfrm>
          <a:prstGeom prst="rect">
            <a:avLst/>
          </a:prstGeom>
          <a:noFill/>
        </p:spPr>
        <p:txBody>
          <a:bodyPr wrap="none" rtlCol="0">
            <a:spAutoFit/>
          </a:bodyPr>
          <a:lstStyle/>
          <a:p>
            <a:pPr algn="ctr"/>
            <a:r>
              <a:rPr lang="en-US" sz="2000" dirty="0">
                <a:solidFill>
                  <a:srgbClr val="0070C0"/>
                </a:solidFill>
              </a:rPr>
              <a:t>Quantum Leap is an NSF-Wide Activity Involving Multiple Directorates</a:t>
            </a:r>
          </a:p>
          <a:p>
            <a:pPr algn="ctr"/>
            <a:r>
              <a:rPr lang="en-US" sz="2000" dirty="0">
                <a:solidFill>
                  <a:srgbClr val="0070C0"/>
                </a:solidFill>
              </a:rPr>
              <a:t>that extends QIS into new regimes of materials science and engineering</a:t>
            </a:r>
          </a:p>
        </p:txBody>
      </p:sp>
      <p:sp>
        <p:nvSpPr>
          <p:cNvPr id="3" name="Rectangle 2">
            <a:extLst>
              <a:ext uri="{FF2B5EF4-FFF2-40B4-BE49-F238E27FC236}">
                <a16:creationId xmlns:a16="http://schemas.microsoft.com/office/drawing/2014/main" xmlns="" id="{4738709D-1589-4802-AE23-492D78A2254C}"/>
              </a:ext>
            </a:extLst>
          </p:cNvPr>
          <p:cNvSpPr/>
          <p:nvPr/>
        </p:nvSpPr>
        <p:spPr>
          <a:xfrm>
            <a:off x="393092" y="3890559"/>
            <a:ext cx="7772248" cy="369332"/>
          </a:xfrm>
          <a:prstGeom prst="rect">
            <a:avLst/>
          </a:prstGeom>
        </p:spPr>
        <p:txBody>
          <a:bodyPr wrap="square">
            <a:spAutoFit/>
          </a:bodyPr>
          <a:lstStyle/>
          <a:p>
            <a:r>
              <a:rPr lang="en-US" dirty="0">
                <a:solidFill>
                  <a:srgbClr val="C00000"/>
                </a:solidFill>
              </a:rPr>
              <a:t>Triplets: Quantum Information Science and Engineering Network, PI </a:t>
            </a:r>
            <a:r>
              <a:rPr lang="en-US" dirty="0" err="1">
                <a:solidFill>
                  <a:srgbClr val="C00000"/>
                </a:solidFill>
              </a:rPr>
              <a:t>Awschalom</a:t>
            </a:r>
            <a:endParaRPr lang="en-US" dirty="0">
              <a:solidFill>
                <a:srgbClr val="C00000"/>
              </a:solidFill>
            </a:endParaRPr>
          </a:p>
        </p:txBody>
      </p:sp>
      <p:sp>
        <p:nvSpPr>
          <p:cNvPr id="6" name="Rectangle 5">
            <a:extLst>
              <a:ext uri="{FF2B5EF4-FFF2-40B4-BE49-F238E27FC236}">
                <a16:creationId xmlns:a16="http://schemas.microsoft.com/office/drawing/2014/main" xmlns="" id="{508E23AC-0FA9-4536-A55F-8DB66C3429F0}"/>
              </a:ext>
            </a:extLst>
          </p:cNvPr>
          <p:cNvSpPr/>
          <p:nvPr/>
        </p:nvSpPr>
        <p:spPr>
          <a:xfrm>
            <a:off x="964516" y="3055205"/>
            <a:ext cx="6629400" cy="646331"/>
          </a:xfrm>
          <a:prstGeom prst="rect">
            <a:avLst/>
          </a:prstGeom>
        </p:spPr>
        <p:txBody>
          <a:bodyPr wrap="square">
            <a:spAutoFit/>
          </a:bodyPr>
          <a:lstStyle/>
          <a:p>
            <a:pPr algn="ctr"/>
            <a:r>
              <a:rPr lang="en-US" dirty="0">
                <a:solidFill>
                  <a:srgbClr val="C00000"/>
                </a:solidFill>
                <a:latin typeface="Calibri" panose="020F0502020204030204" pitchFamily="34" charset="0"/>
              </a:rPr>
              <a:t>NSF/DOE Quantum Science Summer School, JHU, 5-16 June 2017</a:t>
            </a:r>
            <a:br>
              <a:rPr lang="en-US" dirty="0">
                <a:solidFill>
                  <a:srgbClr val="C00000"/>
                </a:solidFill>
                <a:latin typeface="Calibri" panose="020F0502020204030204" pitchFamily="34" charset="0"/>
              </a:rPr>
            </a:br>
            <a:r>
              <a:rPr lang="en-US" dirty="0">
                <a:solidFill>
                  <a:srgbClr val="C00000"/>
                </a:solidFill>
                <a:latin typeface="Calibri" panose="020F0502020204030204" pitchFamily="34" charset="0"/>
              </a:rPr>
              <a:t>Three more to follow: Cornell (2018); Penn State (2019); UC (2020)</a:t>
            </a:r>
            <a:endParaRPr lang="en-US" dirty="0">
              <a:solidFill>
                <a:srgbClr val="C00000"/>
              </a:solidFill>
            </a:endParaRPr>
          </a:p>
        </p:txBody>
      </p:sp>
      <p:sp>
        <p:nvSpPr>
          <p:cNvPr id="7" name="TextBox 6">
            <a:extLst>
              <a:ext uri="{FF2B5EF4-FFF2-40B4-BE49-F238E27FC236}">
                <a16:creationId xmlns:a16="http://schemas.microsoft.com/office/drawing/2014/main" xmlns="" id="{D09435F4-B0A8-4AC8-B467-76645B449150}"/>
              </a:ext>
            </a:extLst>
          </p:cNvPr>
          <p:cNvSpPr txBox="1"/>
          <p:nvPr/>
        </p:nvSpPr>
        <p:spPr>
          <a:xfrm>
            <a:off x="758126" y="4409838"/>
            <a:ext cx="7012241" cy="646331"/>
          </a:xfrm>
          <a:prstGeom prst="rect">
            <a:avLst/>
          </a:prstGeom>
          <a:noFill/>
        </p:spPr>
        <p:txBody>
          <a:bodyPr wrap="none" rtlCol="0">
            <a:spAutoFit/>
          </a:bodyPr>
          <a:lstStyle/>
          <a:p>
            <a:pPr algn="ctr"/>
            <a:r>
              <a:rPr lang="en-US" dirty="0">
                <a:solidFill>
                  <a:srgbClr val="C00000"/>
                </a:solidFill>
              </a:rPr>
              <a:t>NSF 17-053 Funding Opportunity – A “Quantum Leap” Demonstration of </a:t>
            </a:r>
          </a:p>
          <a:p>
            <a:pPr algn="ctr"/>
            <a:r>
              <a:rPr lang="en-US" dirty="0">
                <a:solidFill>
                  <a:srgbClr val="C00000"/>
                </a:solidFill>
              </a:rPr>
              <a:t>Topological Quantum Computing</a:t>
            </a:r>
          </a:p>
        </p:txBody>
      </p:sp>
    </p:spTree>
    <p:extLst>
      <p:ext uri="{BB962C8B-B14F-4D97-AF65-F5344CB8AC3E}">
        <p14:creationId xmlns:p14="http://schemas.microsoft.com/office/powerpoint/2010/main" val="503805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9AE9484-AF89-48B6-864E-B9BB8574E21E}"/>
              </a:ext>
            </a:extLst>
          </p:cNvPr>
          <p:cNvSpPr>
            <a:spLocks noGrp="1"/>
          </p:cNvSpPr>
          <p:nvPr>
            <p:ph type="sldNum" sz="quarter" idx="12"/>
          </p:nvPr>
        </p:nvSpPr>
        <p:spPr/>
        <p:txBody>
          <a:bodyPr/>
          <a:lstStyle/>
          <a:p>
            <a:fld id="{0EF622A9-2D3E-46B4-844C-D8A7BE25E634}" type="slidenum">
              <a:rPr lang="en-US" smtClean="0"/>
              <a:t>34</a:t>
            </a:fld>
            <a:endParaRPr lang="en-US"/>
          </a:p>
        </p:txBody>
      </p:sp>
      <p:sp>
        <p:nvSpPr>
          <p:cNvPr id="3" name="Rectangle 2">
            <a:extLst>
              <a:ext uri="{FF2B5EF4-FFF2-40B4-BE49-F238E27FC236}">
                <a16:creationId xmlns:a16="http://schemas.microsoft.com/office/drawing/2014/main" xmlns="" id="{DD10A3E3-DD2D-434A-A0E1-F83053B1578D}"/>
              </a:ext>
            </a:extLst>
          </p:cNvPr>
          <p:cNvSpPr/>
          <p:nvPr/>
        </p:nvSpPr>
        <p:spPr>
          <a:xfrm>
            <a:off x="3048000" y="647995"/>
            <a:ext cx="2896177" cy="584775"/>
          </a:xfrm>
          <a:prstGeom prst="rect">
            <a:avLst/>
          </a:prstGeom>
        </p:spPr>
        <p:txBody>
          <a:bodyPr wrap="none">
            <a:spAutoFit/>
          </a:bodyPr>
          <a:lstStyle/>
          <a:p>
            <a:r>
              <a:rPr lang="en-US" sz="3200" dirty="0">
                <a:solidFill>
                  <a:srgbClr val="0070C0"/>
                </a:solidFill>
              </a:rPr>
              <a:t>Harnessing Data</a:t>
            </a:r>
            <a:endParaRPr lang="en-US" sz="3200" dirty="0"/>
          </a:p>
        </p:txBody>
      </p:sp>
      <p:sp>
        <p:nvSpPr>
          <p:cNvPr id="4" name="TextBox 3">
            <a:extLst>
              <a:ext uri="{FF2B5EF4-FFF2-40B4-BE49-F238E27FC236}">
                <a16:creationId xmlns:a16="http://schemas.microsoft.com/office/drawing/2014/main" xmlns="" id="{0E4641E5-A47C-4E61-92B4-A41A289808A8}"/>
              </a:ext>
            </a:extLst>
          </p:cNvPr>
          <p:cNvSpPr txBox="1"/>
          <p:nvPr/>
        </p:nvSpPr>
        <p:spPr>
          <a:xfrm>
            <a:off x="1371600" y="1502696"/>
            <a:ext cx="6380145" cy="430887"/>
          </a:xfrm>
          <a:prstGeom prst="rect">
            <a:avLst/>
          </a:prstGeom>
          <a:noFill/>
        </p:spPr>
        <p:txBody>
          <a:bodyPr wrap="none" rtlCol="0">
            <a:spAutoFit/>
          </a:bodyPr>
          <a:lstStyle/>
          <a:p>
            <a:r>
              <a:rPr lang="en-US" sz="2200" dirty="0">
                <a:solidFill>
                  <a:schemeClr val="accent2">
                    <a:lumMod val="75000"/>
                  </a:schemeClr>
                </a:solidFill>
              </a:rPr>
              <a:t>Domain Science ↔ Computation and Data Challenges</a:t>
            </a:r>
          </a:p>
        </p:txBody>
      </p:sp>
      <p:sp>
        <p:nvSpPr>
          <p:cNvPr id="5" name="TextBox 4">
            <a:extLst>
              <a:ext uri="{FF2B5EF4-FFF2-40B4-BE49-F238E27FC236}">
                <a16:creationId xmlns:a16="http://schemas.microsoft.com/office/drawing/2014/main" xmlns="" id="{4E110A3A-B599-4209-B83A-7B8ACD46CA79}"/>
              </a:ext>
            </a:extLst>
          </p:cNvPr>
          <p:cNvSpPr txBox="1"/>
          <p:nvPr/>
        </p:nvSpPr>
        <p:spPr>
          <a:xfrm>
            <a:off x="1459657" y="2132614"/>
            <a:ext cx="5847113" cy="400110"/>
          </a:xfrm>
          <a:prstGeom prst="rect">
            <a:avLst/>
          </a:prstGeom>
          <a:noFill/>
        </p:spPr>
        <p:txBody>
          <a:bodyPr wrap="none" rtlCol="0">
            <a:spAutoFit/>
          </a:bodyPr>
          <a:lstStyle/>
          <a:p>
            <a:r>
              <a:rPr lang="en-US" sz="2000" dirty="0"/>
              <a:t>Connecting domain scientists with computer scientists</a:t>
            </a:r>
          </a:p>
        </p:txBody>
      </p:sp>
      <p:sp>
        <p:nvSpPr>
          <p:cNvPr id="6" name="TextBox 5">
            <a:extLst>
              <a:ext uri="{FF2B5EF4-FFF2-40B4-BE49-F238E27FC236}">
                <a16:creationId xmlns:a16="http://schemas.microsoft.com/office/drawing/2014/main" xmlns="" id="{BD7FC12C-F2A2-4AC2-A094-93D9940AE6F0}"/>
              </a:ext>
            </a:extLst>
          </p:cNvPr>
          <p:cNvSpPr txBox="1"/>
          <p:nvPr/>
        </p:nvSpPr>
        <p:spPr>
          <a:xfrm>
            <a:off x="1339392" y="2843988"/>
            <a:ext cx="6326155" cy="400110"/>
          </a:xfrm>
          <a:prstGeom prst="rect">
            <a:avLst/>
          </a:prstGeom>
          <a:noFill/>
        </p:spPr>
        <p:txBody>
          <a:bodyPr wrap="none" rtlCol="0">
            <a:spAutoFit/>
          </a:bodyPr>
          <a:lstStyle/>
          <a:p>
            <a:r>
              <a:rPr lang="en-US" sz="2000" dirty="0"/>
              <a:t>Essential for Handling Large Data Sets from LIGO, LHC, LSST</a:t>
            </a:r>
          </a:p>
        </p:txBody>
      </p:sp>
      <p:sp>
        <p:nvSpPr>
          <p:cNvPr id="7" name="TextBox 6">
            <a:extLst>
              <a:ext uri="{FF2B5EF4-FFF2-40B4-BE49-F238E27FC236}">
                <a16:creationId xmlns:a16="http://schemas.microsoft.com/office/drawing/2014/main" xmlns="" id="{B4C5E559-46F8-487F-85B1-43F1FA181623}"/>
              </a:ext>
            </a:extLst>
          </p:cNvPr>
          <p:cNvSpPr txBox="1"/>
          <p:nvPr/>
        </p:nvSpPr>
        <p:spPr>
          <a:xfrm>
            <a:off x="1466188" y="3649798"/>
            <a:ext cx="5960671" cy="400110"/>
          </a:xfrm>
          <a:prstGeom prst="rect">
            <a:avLst/>
          </a:prstGeom>
          <a:noFill/>
        </p:spPr>
        <p:txBody>
          <a:bodyPr wrap="none" rtlCol="0">
            <a:spAutoFit/>
          </a:bodyPr>
          <a:lstStyle/>
          <a:p>
            <a:r>
              <a:rPr lang="en-US" sz="2000" dirty="0"/>
              <a:t>Efforts closely coordinated with OAC in CISE Directorate</a:t>
            </a:r>
          </a:p>
        </p:txBody>
      </p:sp>
      <p:pic>
        <p:nvPicPr>
          <p:cNvPr id="8" name="Picture 7" descr="P:\Div_Resources\NSF Logos\nsf1.jpg">
            <a:extLst>
              <a:ext uri="{FF2B5EF4-FFF2-40B4-BE49-F238E27FC236}">
                <a16:creationId xmlns:a16="http://schemas.microsoft.com/office/drawing/2014/main" xmlns="" id="{A9D440DB-95E8-45B7-9FE4-561E9AD518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092" y="283913"/>
            <a:ext cx="1117848" cy="112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315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BB4D5C6-A3A3-44F3-8CA6-4B3B14FAE76B}"/>
              </a:ext>
            </a:extLst>
          </p:cNvPr>
          <p:cNvSpPr>
            <a:spLocks noGrp="1"/>
          </p:cNvSpPr>
          <p:nvPr>
            <p:ph type="sldNum" sz="quarter" idx="12"/>
          </p:nvPr>
        </p:nvSpPr>
        <p:spPr/>
        <p:txBody>
          <a:bodyPr/>
          <a:lstStyle/>
          <a:p>
            <a:fld id="{0EF622A9-2D3E-46B4-844C-D8A7BE25E634}" type="slidenum">
              <a:rPr lang="en-US" smtClean="0"/>
              <a:t>4</a:t>
            </a:fld>
            <a:endParaRPr lang="en-US"/>
          </a:p>
        </p:txBody>
      </p:sp>
      <p:sp>
        <p:nvSpPr>
          <p:cNvPr id="5" name="TextBox 4">
            <a:extLst>
              <a:ext uri="{FF2B5EF4-FFF2-40B4-BE49-F238E27FC236}">
                <a16:creationId xmlns:a16="http://schemas.microsoft.com/office/drawing/2014/main" xmlns="" id="{13ADF2C4-8A7F-4AF0-A4DF-9309D5D6EFBE}"/>
              </a:ext>
            </a:extLst>
          </p:cNvPr>
          <p:cNvSpPr txBox="1"/>
          <p:nvPr/>
        </p:nvSpPr>
        <p:spPr>
          <a:xfrm>
            <a:off x="2546076" y="2057400"/>
            <a:ext cx="3798284" cy="1938992"/>
          </a:xfrm>
          <a:prstGeom prst="rect">
            <a:avLst/>
          </a:prstGeom>
          <a:noFill/>
        </p:spPr>
        <p:txBody>
          <a:bodyPr wrap="none" rtlCol="0">
            <a:spAutoFit/>
          </a:bodyPr>
          <a:lstStyle/>
          <a:p>
            <a:pPr algn="ctr"/>
            <a:r>
              <a:rPr lang="en-US" sz="4000" b="1" dirty="0">
                <a:solidFill>
                  <a:srgbClr val="0070C0"/>
                </a:solidFill>
              </a:rPr>
              <a:t>Mathematical </a:t>
            </a:r>
          </a:p>
          <a:p>
            <a:pPr algn="ctr"/>
            <a:r>
              <a:rPr lang="en-US" sz="4000" b="1" dirty="0">
                <a:solidFill>
                  <a:srgbClr val="0070C0"/>
                </a:solidFill>
              </a:rPr>
              <a:t>and </a:t>
            </a:r>
          </a:p>
          <a:p>
            <a:pPr algn="ctr"/>
            <a:r>
              <a:rPr lang="en-US" sz="4000" b="1" dirty="0">
                <a:solidFill>
                  <a:srgbClr val="0070C0"/>
                </a:solidFill>
              </a:rPr>
              <a:t>Physical Sciences</a:t>
            </a:r>
          </a:p>
        </p:txBody>
      </p:sp>
      <p:pic>
        <p:nvPicPr>
          <p:cNvPr id="6" name="Picture 2" descr="P:\Div_Resources\NSF Logos\nsf1.jpg">
            <a:extLst>
              <a:ext uri="{FF2B5EF4-FFF2-40B4-BE49-F238E27FC236}">
                <a16:creationId xmlns:a16="http://schemas.microsoft.com/office/drawing/2014/main" xmlns="" id="{3F5911E3-C933-4EEF-A073-7EFC61E704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57200"/>
            <a:ext cx="1100703" cy="110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13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33400" y="484290"/>
            <a:ext cx="8229600" cy="572665"/>
          </a:xfrm>
        </p:spPr>
        <p:txBody>
          <a:bodyPr>
            <a:normAutofit/>
          </a:bodyPr>
          <a:lstStyle/>
          <a:p>
            <a:pPr algn="ctr"/>
            <a:r>
              <a:rPr lang="en-US" sz="2800" b="1" dirty="0">
                <a:solidFill>
                  <a:schemeClr val="tx2"/>
                </a:solidFill>
                <a:latin typeface="Calibri"/>
                <a:cs typeface="Calibri"/>
              </a:rPr>
              <a:t>New Assistant Director Designated</a:t>
            </a:r>
          </a:p>
        </p:txBody>
      </p:sp>
      <p:sp>
        <p:nvSpPr>
          <p:cNvPr id="35" name="TextBox 34"/>
          <p:cNvSpPr txBox="1"/>
          <p:nvPr/>
        </p:nvSpPr>
        <p:spPr>
          <a:xfrm>
            <a:off x="2149898" y="1189666"/>
            <a:ext cx="4787054" cy="400110"/>
          </a:xfrm>
          <a:prstGeom prst="rect">
            <a:avLst/>
          </a:prstGeom>
          <a:noFill/>
        </p:spPr>
        <p:txBody>
          <a:bodyPr wrap="square" rtlCol="0">
            <a:spAutoFit/>
          </a:bodyPr>
          <a:lstStyle/>
          <a:p>
            <a:pPr algn="ctr"/>
            <a:r>
              <a:rPr lang="en-US" sz="2000" b="1" dirty="0">
                <a:solidFill>
                  <a:schemeClr val="accent2"/>
                </a:solidFill>
              </a:rPr>
              <a:t>Welcome (January 2)</a:t>
            </a:r>
          </a:p>
        </p:txBody>
      </p:sp>
      <p:sp>
        <p:nvSpPr>
          <p:cNvPr id="32" name="TextBox 31"/>
          <p:cNvSpPr txBox="1"/>
          <p:nvPr/>
        </p:nvSpPr>
        <p:spPr>
          <a:xfrm>
            <a:off x="3348249" y="1710377"/>
            <a:ext cx="2272127" cy="461665"/>
          </a:xfrm>
          <a:prstGeom prst="rect">
            <a:avLst/>
          </a:prstGeom>
          <a:noFill/>
        </p:spPr>
        <p:txBody>
          <a:bodyPr wrap="square" rtlCol="0">
            <a:spAutoFit/>
          </a:bodyPr>
          <a:lstStyle/>
          <a:p>
            <a:pPr algn="ctr"/>
            <a:r>
              <a:rPr lang="en-US" sz="2400" b="1" dirty="0">
                <a:solidFill>
                  <a:schemeClr val="tx2"/>
                </a:solidFill>
              </a:rPr>
              <a:t>Dr. Anne Kinney</a:t>
            </a:r>
          </a:p>
        </p:txBody>
      </p:sp>
      <p:pic>
        <p:nvPicPr>
          <p:cNvPr id="2" name="Picture 1"/>
          <p:cNvPicPr>
            <a:picLocks noChangeAspect="1"/>
          </p:cNvPicPr>
          <p:nvPr/>
        </p:nvPicPr>
        <p:blipFill>
          <a:blip r:embed="rId3"/>
          <a:stretch>
            <a:fillRect/>
          </a:stretch>
        </p:blipFill>
        <p:spPr>
          <a:xfrm>
            <a:off x="762000" y="2725264"/>
            <a:ext cx="2184400" cy="2794000"/>
          </a:xfrm>
          <a:prstGeom prst="rect">
            <a:avLst/>
          </a:prstGeom>
        </p:spPr>
      </p:pic>
      <p:sp>
        <p:nvSpPr>
          <p:cNvPr id="3" name="Slide Number Placeholder 2"/>
          <p:cNvSpPr>
            <a:spLocks noGrp="1"/>
          </p:cNvSpPr>
          <p:nvPr>
            <p:ph type="sldNum" sz="quarter" idx="12"/>
          </p:nvPr>
        </p:nvSpPr>
        <p:spPr>
          <a:xfrm>
            <a:off x="7591425" y="6477000"/>
            <a:ext cx="2133600" cy="476250"/>
          </a:xfrm>
        </p:spPr>
        <p:txBody>
          <a:bodyPr/>
          <a:lstStyle/>
          <a:p>
            <a:pPr>
              <a:defRPr/>
            </a:pPr>
            <a:fld id="{5A5B0667-37DF-4036-B60C-D947B612284B}" type="slidenum">
              <a:rPr lang="en-US" smtClean="0"/>
              <a:pPr>
                <a:defRPr/>
              </a:pPr>
              <a:t>5</a:t>
            </a:fld>
            <a:endParaRPr lang="en-US" dirty="0"/>
          </a:p>
        </p:txBody>
      </p:sp>
      <p:pic>
        <p:nvPicPr>
          <p:cNvPr id="7" name="Picture 2" descr="P:\Div_Resources\NSF Logos\nsf1.jpg">
            <a:extLst>
              <a:ext uri="{FF2B5EF4-FFF2-40B4-BE49-F238E27FC236}">
                <a16:creationId xmlns:a16="http://schemas.microsoft.com/office/drawing/2014/main" xmlns="" id="{DE8BE4A5-0AB3-4BCC-992D-913379AA37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92094"/>
            <a:ext cx="1281255" cy="12889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1830DD4-8F7F-4F49-B950-C1B3C17D7B6B}"/>
              </a:ext>
            </a:extLst>
          </p:cNvPr>
          <p:cNvSpPr txBox="1"/>
          <p:nvPr/>
        </p:nvSpPr>
        <p:spPr>
          <a:xfrm>
            <a:off x="3130750" y="5269580"/>
            <a:ext cx="5527475" cy="369332"/>
          </a:xfrm>
          <a:prstGeom prst="rect">
            <a:avLst/>
          </a:prstGeom>
          <a:noFill/>
        </p:spPr>
        <p:txBody>
          <a:bodyPr wrap="none" rtlCol="0">
            <a:spAutoFit/>
          </a:bodyPr>
          <a:lstStyle/>
          <a:p>
            <a:r>
              <a:rPr lang="en-US" dirty="0"/>
              <a:t>Since 2015, chief scientist at the W. M. Keck Observatory</a:t>
            </a:r>
          </a:p>
        </p:txBody>
      </p:sp>
      <p:sp>
        <p:nvSpPr>
          <p:cNvPr id="5" name="TextBox 4">
            <a:extLst>
              <a:ext uri="{FF2B5EF4-FFF2-40B4-BE49-F238E27FC236}">
                <a16:creationId xmlns:a16="http://schemas.microsoft.com/office/drawing/2014/main" xmlns="" id="{7932704C-06BF-455F-8956-A6E4D274E624}"/>
              </a:ext>
            </a:extLst>
          </p:cNvPr>
          <p:cNvSpPr txBox="1"/>
          <p:nvPr/>
        </p:nvSpPr>
        <p:spPr>
          <a:xfrm>
            <a:off x="3137272" y="2923980"/>
            <a:ext cx="4996689" cy="646331"/>
          </a:xfrm>
          <a:prstGeom prst="rect">
            <a:avLst/>
          </a:prstGeom>
          <a:noFill/>
        </p:spPr>
        <p:txBody>
          <a:bodyPr wrap="none" rtlCol="0">
            <a:spAutoFit/>
          </a:bodyPr>
          <a:lstStyle/>
          <a:p>
            <a:r>
              <a:rPr lang="en-US" dirty="0"/>
              <a:t>More than 30 years of leadership and management</a:t>
            </a:r>
          </a:p>
          <a:p>
            <a:r>
              <a:rPr lang="en-US" dirty="0"/>
              <a:t>experience in the astronomical community</a:t>
            </a:r>
          </a:p>
        </p:txBody>
      </p:sp>
      <p:sp>
        <p:nvSpPr>
          <p:cNvPr id="6" name="TextBox 5">
            <a:extLst>
              <a:ext uri="{FF2B5EF4-FFF2-40B4-BE49-F238E27FC236}">
                <a16:creationId xmlns:a16="http://schemas.microsoft.com/office/drawing/2014/main" xmlns="" id="{8F2F46C1-C1E5-40DE-95B5-1ADBB7C6530A}"/>
              </a:ext>
            </a:extLst>
          </p:cNvPr>
          <p:cNvSpPr txBox="1"/>
          <p:nvPr/>
        </p:nvSpPr>
        <p:spPr>
          <a:xfrm>
            <a:off x="3158047" y="2560192"/>
            <a:ext cx="5324856" cy="369332"/>
          </a:xfrm>
          <a:prstGeom prst="rect">
            <a:avLst/>
          </a:prstGeom>
          <a:noFill/>
        </p:spPr>
        <p:txBody>
          <a:bodyPr wrap="none" rtlCol="0">
            <a:spAutoFit/>
          </a:bodyPr>
          <a:lstStyle/>
          <a:p>
            <a:r>
              <a:rPr lang="en-US" dirty="0"/>
              <a:t>BS Degree in Astronomy &amp; Physics; PhD in Astrophysics</a:t>
            </a:r>
          </a:p>
        </p:txBody>
      </p:sp>
      <p:sp>
        <p:nvSpPr>
          <p:cNvPr id="8" name="TextBox 7">
            <a:extLst>
              <a:ext uri="{FF2B5EF4-FFF2-40B4-BE49-F238E27FC236}">
                <a16:creationId xmlns:a16="http://schemas.microsoft.com/office/drawing/2014/main" xmlns="" id="{F2C587DB-64FB-4920-A929-CCB84FDDDEBA}"/>
              </a:ext>
            </a:extLst>
          </p:cNvPr>
          <p:cNvSpPr txBox="1"/>
          <p:nvPr/>
        </p:nvSpPr>
        <p:spPr>
          <a:xfrm>
            <a:off x="3160420" y="4531546"/>
            <a:ext cx="4950394" cy="646331"/>
          </a:xfrm>
          <a:prstGeom prst="rect">
            <a:avLst/>
          </a:prstGeom>
          <a:noFill/>
        </p:spPr>
        <p:txBody>
          <a:bodyPr wrap="none" rtlCol="0">
            <a:spAutoFit/>
          </a:bodyPr>
          <a:lstStyle/>
          <a:p>
            <a:r>
              <a:rPr lang="en-US" dirty="0"/>
              <a:t>NASA Goddard Space Flight Center – Most recently</a:t>
            </a:r>
          </a:p>
          <a:p>
            <a:r>
              <a:rPr lang="en-US" dirty="0"/>
              <a:t>As Director of Solar System Exploration Division </a:t>
            </a:r>
          </a:p>
        </p:txBody>
      </p:sp>
      <p:sp>
        <p:nvSpPr>
          <p:cNvPr id="9" name="TextBox 8">
            <a:extLst>
              <a:ext uri="{FF2B5EF4-FFF2-40B4-BE49-F238E27FC236}">
                <a16:creationId xmlns:a16="http://schemas.microsoft.com/office/drawing/2014/main" xmlns="" id="{4B8D43B8-EC61-4D11-BC05-3866CD4B7025}"/>
              </a:ext>
            </a:extLst>
          </p:cNvPr>
          <p:cNvSpPr txBox="1"/>
          <p:nvPr/>
        </p:nvSpPr>
        <p:spPr>
          <a:xfrm>
            <a:off x="3158047" y="3582946"/>
            <a:ext cx="5834611" cy="923330"/>
          </a:xfrm>
          <a:prstGeom prst="rect">
            <a:avLst/>
          </a:prstGeom>
          <a:noFill/>
        </p:spPr>
        <p:txBody>
          <a:bodyPr wrap="none" rtlCol="0">
            <a:spAutoFit/>
          </a:bodyPr>
          <a:lstStyle/>
          <a:p>
            <a:r>
              <a:rPr lang="en-US" dirty="0"/>
              <a:t>Director of Universe Division at NASA – Oversaw missions</a:t>
            </a:r>
          </a:p>
          <a:p>
            <a:r>
              <a:rPr lang="en-US" dirty="0"/>
              <a:t>including Hubble Space Telescope, Spitzer Space Telescope,</a:t>
            </a:r>
          </a:p>
          <a:p>
            <a:r>
              <a:rPr lang="en-US" dirty="0"/>
              <a:t>WMAP, Galaxy Evolution Explorer</a:t>
            </a:r>
          </a:p>
        </p:txBody>
      </p:sp>
    </p:spTree>
    <p:extLst>
      <p:ext uri="{BB962C8B-B14F-4D97-AF65-F5344CB8AC3E}">
        <p14:creationId xmlns:p14="http://schemas.microsoft.com/office/powerpoint/2010/main" val="16706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 name="Chart 84"/>
          <p:cNvGraphicFramePr/>
          <p:nvPr>
            <p:extLst/>
          </p:nvPr>
        </p:nvGraphicFramePr>
        <p:xfrm>
          <a:off x="5181600" y="2057400"/>
          <a:ext cx="3048000" cy="20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6" name="Chart 85"/>
          <p:cNvGraphicFramePr/>
          <p:nvPr>
            <p:extLst/>
          </p:nvPr>
        </p:nvGraphicFramePr>
        <p:xfrm>
          <a:off x="1066800" y="2057400"/>
          <a:ext cx="3048000" cy="203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7" name="Chart 86"/>
          <p:cNvGraphicFramePr/>
          <p:nvPr>
            <p:extLst/>
          </p:nvPr>
        </p:nvGraphicFramePr>
        <p:xfrm>
          <a:off x="6400800" y="4267200"/>
          <a:ext cx="3048000" cy="2032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8" name="Chart 87"/>
          <p:cNvGraphicFramePr/>
          <p:nvPr>
            <p:extLst/>
          </p:nvPr>
        </p:nvGraphicFramePr>
        <p:xfrm>
          <a:off x="3124200" y="4267200"/>
          <a:ext cx="3048000" cy="2032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9" name="Chart 88"/>
          <p:cNvGraphicFramePr/>
          <p:nvPr>
            <p:extLst/>
          </p:nvPr>
        </p:nvGraphicFramePr>
        <p:xfrm>
          <a:off x="-2258" y="4267200"/>
          <a:ext cx="3048000" cy="2032000"/>
        </p:xfrm>
        <a:graphic>
          <a:graphicData uri="http://schemas.openxmlformats.org/drawingml/2006/chart">
            <c:chart xmlns:c="http://schemas.openxmlformats.org/drawingml/2006/chart" xmlns:r="http://schemas.openxmlformats.org/officeDocument/2006/relationships" r:id="rId7"/>
          </a:graphicData>
        </a:graphic>
      </p:graphicFrame>
      <p:grpSp>
        <p:nvGrpSpPr>
          <p:cNvPr id="90" name="Group 89"/>
          <p:cNvGrpSpPr/>
          <p:nvPr/>
        </p:nvGrpSpPr>
        <p:grpSpPr>
          <a:xfrm>
            <a:off x="152400" y="228600"/>
            <a:ext cx="8915400" cy="1752600"/>
            <a:chOff x="152400" y="762000"/>
            <a:chExt cx="8915400" cy="1752600"/>
          </a:xfrm>
        </p:grpSpPr>
        <p:grpSp>
          <p:nvGrpSpPr>
            <p:cNvPr id="91" name="Group 90"/>
            <p:cNvGrpSpPr/>
            <p:nvPr/>
          </p:nvGrpSpPr>
          <p:grpSpPr>
            <a:xfrm>
              <a:off x="1120870" y="762000"/>
              <a:ext cx="7108730" cy="1079500"/>
              <a:chOff x="1120870" y="2057400"/>
              <a:chExt cx="7108730" cy="1079500"/>
            </a:xfrm>
          </p:grpSpPr>
          <p:sp>
            <p:nvSpPr>
              <p:cNvPr id="97" name="Line 23"/>
              <p:cNvSpPr>
                <a:spLocks noChangeShapeType="1"/>
              </p:cNvSpPr>
              <p:nvPr/>
            </p:nvSpPr>
            <p:spPr bwMode="auto">
              <a:xfrm>
                <a:off x="4572000" y="2057400"/>
                <a:ext cx="0" cy="609600"/>
              </a:xfrm>
              <a:prstGeom prst="line">
                <a:avLst/>
              </a:prstGeom>
              <a:noFill/>
              <a:ln w="19050" cmpd="sng">
                <a:solidFill>
                  <a:schemeClr val="tx1"/>
                </a:solidFill>
                <a:round/>
                <a:headEnd type="none" w="sm" len="sm"/>
                <a:tailEnd type="none" w="sm" len="sm"/>
              </a:ln>
            </p:spPr>
            <p:txBody>
              <a:bodyPr wrap="none" anchor="ctr">
                <a:prstTxWarp prst="textNoShape">
                  <a:avLst/>
                </a:prstTxWarp>
              </a:bodyPr>
              <a:lstStyle/>
              <a:p>
                <a:endParaRPr lang="en-US" dirty="0"/>
              </a:p>
            </p:txBody>
          </p:sp>
          <p:sp>
            <p:nvSpPr>
              <p:cNvPr id="98" name="Line 23"/>
              <p:cNvSpPr>
                <a:spLocks noChangeShapeType="1"/>
              </p:cNvSpPr>
              <p:nvPr/>
            </p:nvSpPr>
            <p:spPr bwMode="auto">
              <a:xfrm>
                <a:off x="4572000" y="2667000"/>
                <a:ext cx="0" cy="457200"/>
              </a:xfrm>
              <a:prstGeom prst="line">
                <a:avLst/>
              </a:prstGeom>
              <a:noFill/>
              <a:ln w="19050" cmpd="sng">
                <a:solidFill>
                  <a:schemeClr val="tx1"/>
                </a:solidFill>
                <a:round/>
                <a:headEnd type="none" w="sm" len="sm"/>
                <a:tailEnd type="none" w="sm" len="sm"/>
              </a:ln>
            </p:spPr>
            <p:txBody>
              <a:bodyPr wrap="none" anchor="ctr">
                <a:prstTxWarp prst="textNoShape">
                  <a:avLst/>
                </a:prstTxWarp>
              </a:bodyPr>
              <a:lstStyle/>
              <a:p>
                <a:endParaRPr lang="en-US" dirty="0"/>
              </a:p>
            </p:txBody>
          </p:sp>
          <p:sp>
            <p:nvSpPr>
              <p:cNvPr id="99" name="Line 23"/>
              <p:cNvSpPr>
                <a:spLocks noChangeShapeType="1"/>
              </p:cNvSpPr>
              <p:nvPr/>
            </p:nvSpPr>
            <p:spPr bwMode="auto">
              <a:xfrm>
                <a:off x="2743200" y="2667000"/>
                <a:ext cx="0" cy="457200"/>
              </a:xfrm>
              <a:prstGeom prst="line">
                <a:avLst/>
              </a:prstGeom>
              <a:noFill/>
              <a:ln w="19050" cmpd="sng">
                <a:solidFill>
                  <a:schemeClr val="tx1"/>
                </a:solidFill>
                <a:round/>
                <a:headEnd type="none" w="sm" len="sm"/>
                <a:tailEnd type="none" w="sm" len="sm"/>
              </a:ln>
            </p:spPr>
            <p:txBody>
              <a:bodyPr wrap="none" anchor="ctr">
                <a:prstTxWarp prst="textNoShape">
                  <a:avLst/>
                </a:prstTxWarp>
              </a:bodyPr>
              <a:lstStyle/>
              <a:p>
                <a:endParaRPr lang="en-US" dirty="0"/>
              </a:p>
            </p:txBody>
          </p:sp>
          <p:sp>
            <p:nvSpPr>
              <p:cNvPr id="100" name="Line 23"/>
              <p:cNvSpPr>
                <a:spLocks noChangeShapeType="1"/>
              </p:cNvSpPr>
              <p:nvPr/>
            </p:nvSpPr>
            <p:spPr bwMode="auto">
              <a:xfrm>
                <a:off x="6477000" y="2667000"/>
                <a:ext cx="0" cy="457200"/>
              </a:xfrm>
              <a:prstGeom prst="line">
                <a:avLst/>
              </a:prstGeom>
              <a:noFill/>
              <a:ln w="19050" cmpd="sng">
                <a:solidFill>
                  <a:schemeClr val="tx1"/>
                </a:solidFill>
                <a:round/>
                <a:headEnd type="none" w="sm" len="sm"/>
                <a:tailEnd type="none" w="sm" len="sm"/>
              </a:ln>
            </p:spPr>
            <p:txBody>
              <a:bodyPr wrap="none" anchor="ctr">
                <a:prstTxWarp prst="textNoShape">
                  <a:avLst/>
                </a:prstTxWarp>
              </a:bodyPr>
              <a:lstStyle/>
              <a:p>
                <a:endParaRPr lang="en-US" dirty="0"/>
              </a:p>
            </p:txBody>
          </p:sp>
          <p:sp>
            <p:nvSpPr>
              <p:cNvPr id="101" name="Line 23"/>
              <p:cNvSpPr>
                <a:spLocks noChangeShapeType="1"/>
              </p:cNvSpPr>
              <p:nvPr/>
            </p:nvSpPr>
            <p:spPr bwMode="auto">
              <a:xfrm>
                <a:off x="8229600" y="2667000"/>
                <a:ext cx="0" cy="457200"/>
              </a:xfrm>
              <a:prstGeom prst="line">
                <a:avLst/>
              </a:prstGeom>
              <a:noFill/>
              <a:ln w="19050" cmpd="sng">
                <a:solidFill>
                  <a:schemeClr val="tx1"/>
                </a:solidFill>
                <a:round/>
                <a:headEnd type="none" w="sm" len="sm"/>
                <a:tailEnd type="none" w="sm" len="sm"/>
              </a:ln>
            </p:spPr>
            <p:txBody>
              <a:bodyPr wrap="none" anchor="ctr">
                <a:prstTxWarp prst="textNoShape">
                  <a:avLst/>
                </a:prstTxWarp>
              </a:bodyPr>
              <a:lstStyle/>
              <a:p>
                <a:endParaRPr lang="en-US" dirty="0"/>
              </a:p>
            </p:txBody>
          </p:sp>
          <p:sp>
            <p:nvSpPr>
              <p:cNvPr id="102" name="Line 23"/>
              <p:cNvSpPr>
                <a:spLocks noChangeShapeType="1"/>
              </p:cNvSpPr>
              <p:nvPr/>
            </p:nvSpPr>
            <p:spPr bwMode="auto">
              <a:xfrm>
                <a:off x="1120870" y="2679700"/>
                <a:ext cx="0" cy="457200"/>
              </a:xfrm>
              <a:prstGeom prst="line">
                <a:avLst/>
              </a:prstGeom>
              <a:noFill/>
              <a:ln w="19050" cmpd="sng">
                <a:solidFill>
                  <a:schemeClr val="tx1"/>
                </a:solidFill>
                <a:round/>
                <a:headEnd type="none" w="sm" len="sm"/>
                <a:tailEnd type="none" w="sm" len="sm"/>
              </a:ln>
            </p:spPr>
            <p:txBody>
              <a:bodyPr wrap="none" anchor="ctr">
                <a:prstTxWarp prst="textNoShape">
                  <a:avLst/>
                </a:prstTxWarp>
              </a:bodyPr>
              <a:lstStyle/>
              <a:p>
                <a:endParaRPr lang="en-US" dirty="0"/>
              </a:p>
            </p:txBody>
          </p:sp>
          <p:sp>
            <p:nvSpPr>
              <p:cNvPr id="103" name="Line 23"/>
              <p:cNvSpPr>
                <a:spLocks noChangeShapeType="1"/>
              </p:cNvSpPr>
              <p:nvPr/>
            </p:nvSpPr>
            <p:spPr bwMode="auto">
              <a:xfrm flipH="1">
                <a:off x="1120870" y="2667000"/>
                <a:ext cx="7108730" cy="0"/>
              </a:xfrm>
              <a:prstGeom prst="line">
                <a:avLst/>
              </a:prstGeom>
              <a:noFill/>
              <a:ln w="19050" cmpd="sng">
                <a:solidFill>
                  <a:schemeClr val="tx2">
                    <a:lumMod val="75000"/>
                  </a:schemeClr>
                </a:solidFill>
                <a:round/>
                <a:headEnd type="none" w="sm" len="sm"/>
                <a:tailEnd type="none" w="sm" len="sm"/>
              </a:ln>
            </p:spPr>
            <p:txBody>
              <a:bodyPr wrap="none" anchor="ctr">
                <a:prstTxWarp prst="textNoShape">
                  <a:avLst/>
                </a:prstTxWarp>
              </a:bodyPr>
              <a:lstStyle/>
              <a:p>
                <a:endParaRPr lang="en-US" dirty="0"/>
              </a:p>
            </p:txBody>
          </p:sp>
        </p:grpSp>
        <p:sp>
          <p:nvSpPr>
            <p:cNvPr id="92" name="Rounded Rectangle 91"/>
            <p:cNvSpPr/>
            <p:nvPr/>
          </p:nvSpPr>
          <p:spPr>
            <a:xfrm>
              <a:off x="2000250" y="1524000"/>
              <a:ext cx="1524000" cy="990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Chemistry</a:t>
              </a:r>
              <a:br>
                <a:rPr lang="en-US" dirty="0"/>
              </a:br>
              <a:r>
                <a:rPr lang="en-US" dirty="0"/>
                <a:t>(CHE)</a:t>
              </a:r>
            </a:p>
          </p:txBody>
        </p:sp>
        <p:sp>
          <p:nvSpPr>
            <p:cNvPr id="93" name="Rounded Rectangle 92"/>
            <p:cNvSpPr/>
            <p:nvPr/>
          </p:nvSpPr>
          <p:spPr>
            <a:xfrm>
              <a:off x="3848100" y="1524000"/>
              <a:ext cx="1524000" cy="990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Materials Research (DMR)</a:t>
              </a:r>
            </a:p>
          </p:txBody>
        </p:sp>
        <p:sp>
          <p:nvSpPr>
            <p:cNvPr id="94" name="Rounded Rectangle 93"/>
            <p:cNvSpPr/>
            <p:nvPr/>
          </p:nvSpPr>
          <p:spPr>
            <a:xfrm>
              <a:off x="5638800" y="1524000"/>
              <a:ext cx="1581150" cy="990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Mathematical</a:t>
              </a:r>
            </a:p>
            <a:p>
              <a:pPr algn="ctr"/>
              <a:r>
                <a:rPr lang="en-US" sz="1600" dirty="0"/>
                <a:t>Sciences</a:t>
              </a:r>
              <a:br>
                <a:rPr lang="en-US" sz="1600" dirty="0"/>
              </a:br>
              <a:r>
                <a:rPr lang="en-US" sz="1600" dirty="0"/>
                <a:t>(DMS)</a:t>
              </a:r>
            </a:p>
          </p:txBody>
        </p:sp>
        <p:sp>
          <p:nvSpPr>
            <p:cNvPr id="95" name="Rounded Rectangle 94"/>
            <p:cNvSpPr/>
            <p:nvPr/>
          </p:nvSpPr>
          <p:spPr>
            <a:xfrm>
              <a:off x="152400" y="1524000"/>
              <a:ext cx="1524000" cy="990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Astronomical</a:t>
              </a:r>
            </a:p>
            <a:p>
              <a:pPr algn="ctr"/>
              <a:r>
                <a:rPr lang="en-US" sz="1600" dirty="0"/>
                <a:t>Sciences</a:t>
              </a:r>
            </a:p>
            <a:p>
              <a:pPr algn="ctr"/>
              <a:r>
                <a:rPr lang="en-US" sz="1600" dirty="0"/>
                <a:t>(AST)</a:t>
              </a:r>
            </a:p>
          </p:txBody>
        </p:sp>
        <p:sp>
          <p:nvSpPr>
            <p:cNvPr id="96" name="Rounded Rectangle 95"/>
            <p:cNvSpPr/>
            <p:nvPr/>
          </p:nvSpPr>
          <p:spPr>
            <a:xfrm>
              <a:off x="7543800" y="1524000"/>
              <a:ext cx="1524000" cy="990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Physics</a:t>
              </a:r>
              <a:br>
                <a:rPr lang="en-US" dirty="0"/>
              </a:br>
              <a:r>
                <a:rPr lang="en-US" dirty="0"/>
                <a:t>(PHY)</a:t>
              </a:r>
            </a:p>
          </p:txBody>
        </p:sp>
      </p:grpSp>
      <p:grpSp>
        <p:nvGrpSpPr>
          <p:cNvPr id="104" name="Group 103"/>
          <p:cNvGrpSpPr/>
          <p:nvPr/>
        </p:nvGrpSpPr>
        <p:grpSpPr>
          <a:xfrm>
            <a:off x="5139622" y="2057400"/>
            <a:ext cx="2833994" cy="1889172"/>
            <a:chOff x="5215822" y="2514600"/>
            <a:chExt cx="2833994" cy="1889172"/>
          </a:xfrm>
        </p:grpSpPr>
        <p:sp>
          <p:nvSpPr>
            <p:cNvPr id="105" name="TextBox 104"/>
            <p:cNvSpPr txBox="1"/>
            <p:nvPr/>
          </p:nvSpPr>
          <p:spPr>
            <a:xfrm>
              <a:off x="6629400" y="3578423"/>
              <a:ext cx="543739" cy="307777"/>
            </a:xfrm>
            <a:prstGeom prst="rect">
              <a:avLst/>
            </a:prstGeom>
            <a:noFill/>
          </p:spPr>
          <p:txBody>
            <a:bodyPr wrap="none" rtlCol="0">
              <a:spAutoFit/>
            </a:bodyPr>
            <a:lstStyle/>
            <a:p>
              <a:r>
                <a:rPr lang="en-US" sz="1400" dirty="0">
                  <a:solidFill>
                    <a:schemeClr val="bg1"/>
                  </a:solidFill>
                </a:rPr>
                <a:t>77%</a:t>
              </a:r>
            </a:p>
          </p:txBody>
        </p:sp>
        <p:sp>
          <p:nvSpPr>
            <p:cNvPr id="106" name="TextBox 105"/>
            <p:cNvSpPr txBox="1"/>
            <p:nvPr/>
          </p:nvSpPr>
          <p:spPr>
            <a:xfrm>
              <a:off x="5510813" y="2514600"/>
              <a:ext cx="889987" cy="307777"/>
            </a:xfrm>
            <a:prstGeom prst="rect">
              <a:avLst/>
            </a:prstGeom>
            <a:noFill/>
          </p:spPr>
          <p:txBody>
            <a:bodyPr wrap="none" rtlCol="0">
              <a:spAutoFit/>
            </a:bodyPr>
            <a:lstStyle/>
            <a:p>
              <a:pPr algn="ctr"/>
              <a:r>
                <a:rPr lang="en-US" sz="1400" b="1" dirty="0">
                  <a:solidFill>
                    <a:srgbClr val="C0504D"/>
                  </a:solidFill>
                </a:rPr>
                <a:t>Institutes</a:t>
              </a:r>
            </a:p>
          </p:txBody>
        </p:sp>
        <p:sp>
          <p:nvSpPr>
            <p:cNvPr id="107" name="TextBox 106"/>
            <p:cNvSpPr txBox="1"/>
            <p:nvPr/>
          </p:nvSpPr>
          <p:spPr>
            <a:xfrm>
              <a:off x="5215822" y="3880552"/>
              <a:ext cx="1267848" cy="523220"/>
            </a:xfrm>
            <a:prstGeom prst="rect">
              <a:avLst/>
            </a:prstGeom>
            <a:noFill/>
          </p:spPr>
          <p:txBody>
            <a:bodyPr wrap="none" rtlCol="0">
              <a:spAutoFit/>
            </a:bodyPr>
            <a:lstStyle/>
            <a:p>
              <a:pPr algn="ctr"/>
              <a:r>
                <a:rPr lang="en-US" sz="1400" b="1" dirty="0">
                  <a:solidFill>
                    <a:srgbClr val="AD175B"/>
                  </a:solidFill>
                </a:rPr>
                <a:t>IIA,</a:t>
              </a:r>
            </a:p>
            <a:p>
              <a:pPr algn="ctr"/>
              <a:r>
                <a:rPr lang="en-US" sz="1400" b="1" dirty="0">
                  <a:solidFill>
                    <a:srgbClr val="AD175B"/>
                  </a:solidFill>
                </a:rPr>
                <a:t>Small Teams</a:t>
              </a:r>
            </a:p>
          </p:txBody>
        </p:sp>
        <p:sp>
          <p:nvSpPr>
            <p:cNvPr id="108" name="TextBox 107"/>
            <p:cNvSpPr txBox="1"/>
            <p:nvPr/>
          </p:nvSpPr>
          <p:spPr>
            <a:xfrm>
              <a:off x="6981895" y="2514600"/>
              <a:ext cx="1067921" cy="307777"/>
            </a:xfrm>
            <a:prstGeom prst="rect">
              <a:avLst/>
            </a:prstGeom>
            <a:noFill/>
          </p:spPr>
          <p:txBody>
            <a:bodyPr wrap="none" rtlCol="0">
              <a:spAutoFit/>
            </a:bodyPr>
            <a:lstStyle/>
            <a:p>
              <a:r>
                <a:rPr lang="en-US" sz="1400" b="1" dirty="0">
                  <a:solidFill>
                    <a:srgbClr val="C0504D"/>
                  </a:solidFill>
                </a:rPr>
                <a:t>Workforce</a:t>
              </a:r>
            </a:p>
          </p:txBody>
        </p:sp>
        <p:sp>
          <p:nvSpPr>
            <p:cNvPr id="109" name="TextBox 108"/>
            <p:cNvSpPr txBox="1"/>
            <p:nvPr/>
          </p:nvSpPr>
          <p:spPr>
            <a:xfrm>
              <a:off x="6058203" y="2816423"/>
              <a:ext cx="494997" cy="307777"/>
            </a:xfrm>
            <a:prstGeom prst="rect">
              <a:avLst/>
            </a:prstGeom>
            <a:noFill/>
          </p:spPr>
          <p:txBody>
            <a:bodyPr wrap="none" rtlCol="0">
              <a:spAutoFit/>
            </a:bodyPr>
            <a:lstStyle/>
            <a:p>
              <a:r>
                <a:rPr lang="en-US" sz="1400" dirty="0">
                  <a:solidFill>
                    <a:schemeClr val="bg1"/>
                  </a:solidFill>
                </a:rPr>
                <a:t>13%</a:t>
              </a:r>
            </a:p>
          </p:txBody>
        </p:sp>
      </p:grpSp>
      <p:grpSp>
        <p:nvGrpSpPr>
          <p:cNvPr id="110" name="Group 109"/>
          <p:cNvGrpSpPr/>
          <p:nvPr/>
        </p:nvGrpSpPr>
        <p:grpSpPr>
          <a:xfrm>
            <a:off x="2579694" y="1981200"/>
            <a:ext cx="3419381" cy="4358045"/>
            <a:chOff x="2579694" y="1754587"/>
            <a:chExt cx="3419381" cy="4358045"/>
          </a:xfrm>
        </p:grpSpPr>
        <p:grpSp>
          <p:nvGrpSpPr>
            <p:cNvPr id="111" name="Group 110"/>
            <p:cNvGrpSpPr/>
            <p:nvPr/>
          </p:nvGrpSpPr>
          <p:grpSpPr>
            <a:xfrm>
              <a:off x="2579694" y="3991027"/>
              <a:ext cx="3419381" cy="2121605"/>
              <a:chOff x="2579694" y="3827167"/>
              <a:chExt cx="3419381" cy="2121605"/>
            </a:xfrm>
          </p:grpSpPr>
          <p:sp>
            <p:nvSpPr>
              <p:cNvPr id="113" name="TextBox 112"/>
              <p:cNvSpPr txBox="1"/>
              <p:nvPr/>
            </p:nvSpPr>
            <p:spPr>
              <a:xfrm>
                <a:off x="4583303" y="5640995"/>
                <a:ext cx="1415772" cy="307777"/>
              </a:xfrm>
              <a:prstGeom prst="rect">
                <a:avLst/>
              </a:prstGeom>
              <a:noFill/>
            </p:spPr>
            <p:txBody>
              <a:bodyPr wrap="none" rtlCol="0">
                <a:spAutoFit/>
              </a:bodyPr>
              <a:lstStyle/>
              <a:p>
                <a:pPr algn="ctr"/>
                <a:r>
                  <a:rPr lang="en-US" sz="1400" b="1" dirty="0">
                    <a:solidFill>
                      <a:schemeClr val="accent2">
                        <a:lumMod val="50000"/>
                      </a:schemeClr>
                    </a:solidFill>
                  </a:rPr>
                  <a:t>IIA, Small Teams</a:t>
                </a:r>
              </a:p>
            </p:txBody>
          </p:sp>
          <p:sp>
            <p:nvSpPr>
              <p:cNvPr id="114" name="TextBox 113"/>
              <p:cNvSpPr txBox="1"/>
              <p:nvPr/>
            </p:nvSpPr>
            <p:spPr>
              <a:xfrm>
                <a:off x="4762803" y="4864350"/>
                <a:ext cx="543739" cy="307777"/>
              </a:xfrm>
              <a:prstGeom prst="rect">
                <a:avLst/>
              </a:prstGeom>
              <a:noFill/>
            </p:spPr>
            <p:txBody>
              <a:bodyPr wrap="none" rtlCol="0">
                <a:spAutoFit/>
              </a:bodyPr>
              <a:lstStyle/>
              <a:p>
                <a:r>
                  <a:rPr lang="en-US" sz="1400" dirty="0">
                    <a:solidFill>
                      <a:schemeClr val="bg1"/>
                    </a:solidFill>
                  </a:rPr>
                  <a:t>56%</a:t>
                </a:r>
              </a:p>
            </p:txBody>
          </p:sp>
          <p:sp>
            <p:nvSpPr>
              <p:cNvPr id="115" name="TextBox 114"/>
              <p:cNvSpPr txBox="1"/>
              <p:nvPr/>
            </p:nvSpPr>
            <p:spPr>
              <a:xfrm>
                <a:off x="3636620" y="4704780"/>
                <a:ext cx="543739" cy="307777"/>
              </a:xfrm>
              <a:prstGeom prst="rect">
                <a:avLst/>
              </a:prstGeom>
              <a:noFill/>
            </p:spPr>
            <p:txBody>
              <a:bodyPr wrap="none" rtlCol="0">
                <a:spAutoFit/>
              </a:bodyPr>
              <a:lstStyle/>
              <a:p>
                <a:r>
                  <a:rPr lang="en-US" sz="1400" dirty="0">
                    <a:solidFill>
                      <a:schemeClr val="bg1"/>
                    </a:solidFill>
                  </a:rPr>
                  <a:t>21%</a:t>
                </a:r>
              </a:p>
            </p:txBody>
          </p:sp>
          <p:sp>
            <p:nvSpPr>
              <p:cNvPr id="116" name="TextBox 115"/>
              <p:cNvSpPr txBox="1"/>
              <p:nvPr/>
            </p:nvSpPr>
            <p:spPr>
              <a:xfrm>
                <a:off x="2579694" y="5248327"/>
                <a:ext cx="1715534" cy="523220"/>
              </a:xfrm>
              <a:prstGeom prst="rect">
                <a:avLst/>
              </a:prstGeom>
              <a:noFill/>
            </p:spPr>
            <p:txBody>
              <a:bodyPr wrap="none" rtlCol="0">
                <a:spAutoFit/>
              </a:bodyPr>
              <a:lstStyle/>
              <a:p>
                <a:pPr algn="ctr"/>
                <a:r>
                  <a:rPr lang="en-US" sz="1400" b="1" dirty="0">
                    <a:solidFill>
                      <a:schemeClr val="accent1"/>
                    </a:solidFill>
                  </a:rPr>
                  <a:t>Facilities </a:t>
                </a:r>
              </a:p>
              <a:p>
                <a:pPr algn="ctr"/>
                <a:r>
                  <a:rPr lang="en-US" sz="1400" b="1" dirty="0">
                    <a:solidFill>
                      <a:schemeClr val="accent1"/>
                    </a:solidFill>
                  </a:rPr>
                  <a:t>&amp; Instrumentation</a:t>
                </a:r>
              </a:p>
            </p:txBody>
          </p:sp>
          <p:sp>
            <p:nvSpPr>
              <p:cNvPr id="117" name="TextBox 116"/>
              <p:cNvSpPr txBox="1"/>
              <p:nvPr/>
            </p:nvSpPr>
            <p:spPr>
              <a:xfrm>
                <a:off x="3162944" y="4026150"/>
                <a:ext cx="851515" cy="307777"/>
              </a:xfrm>
              <a:prstGeom prst="rect">
                <a:avLst/>
              </a:prstGeom>
              <a:noFill/>
            </p:spPr>
            <p:txBody>
              <a:bodyPr wrap="none" rtlCol="0">
                <a:spAutoFit/>
              </a:bodyPr>
              <a:lstStyle/>
              <a:p>
                <a:pPr algn="ctr"/>
                <a:r>
                  <a:rPr lang="en-US" sz="1400" b="1" dirty="0">
                    <a:solidFill>
                      <a:schemeClr val="accent1"/>
                    </a:solidFill>
                  </a:rPr>
                  <a:t>Centers</a:t>
                </a:r>
              </a:p>
            </p:txBody>
          </p:sp>
          <p:sp>
            <p:nvSpPr>
              <p:cNvPr id="118" name="TextBox 117"/>
              <p:cNvSpPr txBox="1"/>
              <p:nvPr/>
            </p:nvSpPr>
            <p:spPr>
              <a:xfrm>
                <a:off x="4000803" y="4105327"/>
                <a:ext cx="494997" cy="307777"/>
              </a:xfrm>
              <a:prstGeom prst="rect">
                <a:avLst/>
              </a:prstGeom>
              <a:noFill/>
            </p:spPr>
            <p:txBody>
              <a:bodyPr wrap="none" rtlCol="0">
                <a:spAutoFit/>
              </a:bodyPr>
              <a:lstStyle/>
              <a:p>
                <a:r>
                  <a:rPr lang="en-US" sz="1400" dirty="0">
                    <a:solidFill>
                      <a:schemeClr val="bg1"/>
                    </a:solidFill>
                  </a:rPr>
                  <a:t>20%</a:t>
                </a:r>
              </a:p>
            </p:txBody>
          </p:sp>
          <p:sp>
            <p:nvSpPr>
              <p:cNvPr id="119" name="TextBox 118"/>
              <p:cNvSpPr txBox="1"/>
              <p:nvPr/>
            </p:nvSpPr>
            <p:spPr>
              <a:xfrm>
                <a:off x="4827325" y="3827167"/>
                <a:ext cx="1067921" cy="307777"/>
              </a:xfrm>
              <a:prstGeom prst="rect">
                <a:avLst/>
              </a:prstGeom>
              <a:noFill/>
            </p:spPr>
            <p:txBody>
              <a:bodyPr wrap="none" rtlCol="0">
                <a:spAutoFit/>
              </a:bodyPr>
              <a:lstStyle/>
              <a:p>
                <a:pPr algn="ctr"/>
                <a:r>
                  <a:rPr lang="en-US" sz="1400" b="1" dirty="0">
                    <a:solidFill>
                      <a:schemeClr val="accent1"/>
                    </a:solidFill>
                  </a:rPr>
                  <a:t>Workforce</a:t>
                </a:r>
              </a:p>
            </p:txBody>
          </p:sp>
        </p:grpSp>
        <p:cxnSp>
          <p:nvCxnSpPr>
            <p:cNvPr id="112" name="Straight Arrow Connector 111"/>
            <p:cNvCxnSpPr/>
            <p:nvPr/>
          </p:nvCxnSpPr>
          <p:spPr>
            <a:xfrm>
              <a:off x="4594887" y="1754587"/>
              <a:ext cx="18033" cy="2154741"/>
            </a:xfrm>
            <a:prstGeom prst="straightConnector1">
              <a:avLst/>
            </a:prstGeom>
            <a:ln w="19050" cmpd="sng">
              <a:solidFill>
                <a:srgbClr val="17375E"/>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20" name="Group 119"/>
          <p:cNvGrpSpPr/>
          <p:nvPr/>
        </p:nvGrpSpPr>
        <p:grpSpPr>
          <a:xfrm>
            <a:off x="-2419" y="1981200"/>
            <a:ext cx="3112611" cy="4101355"/>
            <a:chOff x="-231019" y="1740932"/>
            <a:chExt cx="3112611" cy="4101355"/>
          </a:xfrm>
        </p:grpSpPr>
        <p:grpSp>
          <p:nvGrpSpPr>
            <p:cNvPr id="121" name="Group 120"/>
            <p:cNvGrpSpPr/>
            <p:nvPr/>
          </p:nvGrpSpPr>
          <p:grpSpPr>
            <a:xfrm>
              <a:off x="-231019" y="3798332"/>
              <a:ext cx="3112611" cy="2043955"/>
              <a:chOff x="-217241" y="3798332"/>
              <a:chExt cx="3112611" cy="2043955"/>
            </a:xfrm>
          </p:grpSpPr>
          <p:sp>
            <p:nvSpPr>
              <p:cNvPr id="123" name="TextBox 122"/>
              <p:cNvSpPr txBox="1"/>
              <p:nvPr/>
            </p:nvSpPr>
            <p:spPr>
              <a:xfrm>
                <a:off x="2101819" y="4661558"/>
                <a:ext cx="793551" cy="738664"/>
              </a:xfrm>
              <a:prstGeom prst="rect">
                <a:avLst/>
              </a:prstGeom>
              <a:noFill/>
            </p:spPr>
            <p:txBody>
              <a:bodyPr wrap="none" rtlCol="0">
                <a:spAutoFit/>
              </a:bodyPr>
              <a:lstStyle/>
              <a:p>
                <a:r>
                  <a:rPr lang="en-US" sz="1400" b="1" dirty="0">
                    <a:solidFill>
                      <a:schemeClr val="accent2">
                        <a:lumMod val="50000"/>
                      </a:schemeClr>
                    </a:solidFill>
                  </a:rPr>
                  <a:t>      IIA,</a:t>
                </a:r>
              </a:p>
              <a:p>
                <a:pPr algn="ctr"/>
                <a:r>
                  <a:rPr lang="en-US" sz="1400" b="1" dirty="0">
                    <a:solidFill>
                      <a:schemeClr val="accent2">
                        <a:lumMod val="50000"/>
                      </a:schemeClr>
                    </a:solidFill>
                  </a:rPr>
                  <a:t>Small </a:t>
                </a:r>
              </a:p>
              <a:p>
                <a:pPr algn="ctr"/>
                <a:r>
                  <a:rPr lang="en-US" sz="1400" b="1" dirty="0">
                    <a:solidFill>
                      <a:schemeClr val="accent2">
                        <a:lumMod val="50000"/>
                      </a:schemeClr>
                    </a:solidFill>
                  </a:rPr>
                  <a:t>Teams</a:t>
                </a:r>
              </a:p>
            </p:txBody>
          </p:sp>
          <p:sp>
            <p:nvSpPr>
              <p:cNvPr id="124" name="TextBox 123"/>
              <p:cNvSpPr txBox="1"/>
              <p:nvPr/>
            </p:nvSpPr>
            <p:spPr>
              <a:xfrm>
                <a:off x="685800" y="5060949"/>
                <a:ext cx="543739" cy="307777"/>
              </a:xfrm>
              <a:prstGeom prst="rect">
                <a:avLst/>
              </a:prstGeom>
              <a:noFill/>
            </p:spPr>
            <p:txBody>
              <a:bodyPr wrap="none" rtlCol="0">
                <a:spAutoFit/>
              </a:bodyPr>
              <a:lstStyle/>
              <a:p>
                <a:r>
                  <a:rPr lang="en-US" sz="1400" dirty="0">
                    <a:solidFill>
                      <a:schemeClr val="bg1"/>
                    </a:solidFill>
                  </a:rPr>
                  <a:t>70%</a:t>
                </a:r>
              </a:p>
            </p:txBody>
          </p:sp>
          <p:sp>
            <p:nvSpPr>
              <p:cNvPr id="125" name="TextBox 124"/>
              <p:cNvSpPr txBox="1"/>
              <p:nvPr/>
            </p:nvSpPr>
            <p:spPr>
              <a:xfrm>
                <a:off x="1652381" y="4484132"/>
                <a:ext cx="543739" cy="307777"/>
              </a:xfrm>
              <a:prstGeom prst="rect">
                <a:avLst/>
              </a:prstGeom>
              <a:noFill/>
            </p:spPr>
            <p:txBody>
              <a:bodyPr wrap="none" rtlCol="0">
                <a:spAutoFit/>
              </a:bodyPr>
              <a:lstStyle/>
              <a:p>
                <a:r>
                  <a:rPr lang="en-US" sz="1400" dirty="0">
                    <a:solidFill>
                      <a:schemeClr val="bg1"/>
                    </a:solidFill>
                  </a:rPr>
                  <a:t>20%</a:t>
                </a:r>
              </a:p>
            </p:txBody>
          </p:sp>
          <p:sp>
            <p:nvSpPr>
              <p:cNvPr id="126" name="TextBox 125"/>
              <p:cNvSpPr txBox="1"/>
              <p:nvPr/>
            </p:nvSpPr>
            <p:spPr>
              <a:xfrm>
                <a:off x="-217241" y="5534510"/>
                <a:ext cx="838691" cy="307777"/>
              </a:xfrm>
              <a:prstGeom prst="rect">
                <a:avLst/>
              </a:prstGeom>
              <a:noFill/>
            </p:spPr>
            <p:txBody>
              <a:bodyPr wrap="none" rtlCol="0">
                <a:spAutoFit/>
              </a:bodyPr>
              <a:lstStyle/>
              <a:p>
                <a:pPr algn="ctr"/>
                <a:r>
                  <a:rPr lang="en-US" sz="1400" b="1" dirty="0">
                    <a:solidFill>
                      <a:schemeClr val="accent1"/>
                    </a:solidFill>
                  </a:rPr>
                  <a:t>Facilities</a:t>
                </a:r>
              </a:p>
            </p:txBody>
          </p:sp>
          <p:sp>
            <p:nvSpPr>
              <p:cNvPr id="127" name="TextBox 126"/>
              <p:cNvSpPr txBox="1"/>
              <p:nvPr/>
            </p:nvSpPr>
            <p:spPr>
              <a:xfrm>
                <a:off x="-130693" y="4307130"/>
                <a:ext cx="1067921" cy="307777"/>
              </a:xfrm>
              <a:prstGeom prst="rect">
                <a:avLst/>
              </a:prstGeom>
              <a:noFill/>
            </p:spPr>
            <p:txBody>
              <a:bodyPr wrap="none" rtlCol="0">
                <a:spAutoFit/>
              </a:bodyPr>
              <a:lstStyle/>
              <a:p>
                <a:pPr algn="ctr"/>
                <a:r>
                  <a:rPr lang="en-US" sz="1400" b="1" dirty="0">
                    <a:solidFill>
                      <a:schemeClr val="accent2"/>
                    </a:solidFill>
                  </a:rPr>
                  <a:t>Workforce</a:t>
                </a:r>
              </a:p>
            </p:txBody>
          </p:sp>
          <p:sp>
            <p:nvSpPr>
              <p:cNvPr id="128" name="TextBox 127"/>
              <p:cNvSpPr txBox="1"/>
              <p:nvPr/>
            </p:nvSpPr>
            <p:spPr>
              <a:xfrm>
                <a:off x="612272" y="3798332"/>
                <a:ext cx="1535998" cy="307777"/>
              </a:xfrm>
              <a:prstGeom prst="rect">
                <a:avLst/>
              </a:prstGeom>
              <a:noFill/>
            </p:spPr>
            <p:txBody>
              <a:bodyPr wrap="none" rtlCol="0">
                <a:spAutoFit/>
              </a:bodyPr>
              <a:lstStyle/>
              <a:p>
                <a:pPr algn="ctr"/>
                <a:r>
                  <a:rPr lang="en-US" sz="1400" b="1" dirty="0">
                    <a:solidFill>
                      <a:schemeClr val="accent2"/>
                    </a:solidFill>
                  </a:rPr>
                  <a:t>Instrumentation</a:t>
                </a:r>
              </a:p>
            </p:txBody>
          </p:sp>
          <p:sp>
            <p:nvSpPr>
              <p:cNvPr id="129" name="TextBox 128"/>
              <p:cNvSpPr txBox="1"/>
              <p:nvPr/>
            </p:nvSpPr>
            <p:spPr>
              <a:xfrm>
                <a:off x="135847" y="4002959"/>
                <a:ext cx="851878" cy="307777"/>
              </a:xfrm>
              <a:prstGeom prst="rect">
                <a:avLst/>
              </a:prstGeom>
              <a:noFill/>
            </p:spPr>
            <p:txBody>
              <a:bodyPr wrap="none" rtlCol="0">
                <a:spAutoFit/>
              </a:bodyPr>
              <a:lstStyle/>
              <a:p>
                <a:pPr algn="ctr"/>
                <a:r>
                  <a:rPr lang="en-US" sz="1400" b="1" dirty="0">
                    <a:solidFill>
                      <a:schemeClr val="accent2"/>
                    </a:solidFill>
                  </a:rPr>
                  <a:t>Midscale</a:t>
                </a:r>
              </a:p>
            </p:txBody>
          </p:sp>
        </p:grpSp>
        <p:cxnSp>
          <p:nvCxnSpPr>
            <p:cNvPr id="122" name="Straight Arrow Connector 121"/>
            <p:cNvCxnSpPr/>
            <p:nvPr/>
          </p:nvCxnSpPr>
          <p:spPr>
            <a:xfrm>
              <a:off x="533400" y="1740932"/>
              <a:ext cx="0" cy="2133600"/>
            </a:xfrm>
            <a:prstGeom prst="straightConnector1">
              <a:avLst/>
            </a:prstGeom>
            <a:ln w="19050" cmpd="sng">
              <a:solidFill>
                <a:srgbClr val="17375E"/>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30" name="Group 129"/>
          <p:cNvGrpSpPr/>
          <p:nvPr/>
        </p:nvGrpSpPr>
        <p:grpSpPr>
          <a:xfrm>
            <a:off x="5821102" y="1981200"/>
            <a:ext cx="3163919" cy="4358045"/>
            <a:chOff x="5821102" y="1766047"/>
            <a:chExt cx="3163919" cy="4358045"/>
          </a:xfrm>
        </p:grpSpPr>
        <p:grpSp>
          <p:nvGrpSpPr>
            <p:cNvPr id="131" name="Group 130"/>
            <p:cNvGrpSpPr/>
            <p:nvPr/>
          </p:nvGrpSpPr>
          <p:grpSpPr>
            <a:xfrm>
              <a:off x="5821102" y="3933282"/>
              <a:ext cx="3163919" cy="2190810"/>
              <a:chOff x="5711907" y="3069967"/>
              <a:chExt cx="3163919" cy="2190810"/>
            </a:xfrm>
          </p:grpSpPr>
          <p:sp>
            <p:nvSpPr>
              <p:cNvPr id="133" name="TextBox 132"/>
              <p:cNvSpPr txBox="1"/>
              <p:nvPr/>
            </p:nvSpPr>
            <p:spPr>
              <a:xfrm>
                <a:off x="7279362" y="4953000"/>
                <a:ext cx="1596464" cy="307777"/>
              </a:xfrm>
              <a:prstGeom prst="rect">
                <a:avLst/>
              </a:prstGeom>
              <a:noFill/>
            </p:spPr>
            <p:txBody>
              <a:bodyPr wrap="none" rtlCol="0">
                <a:spAutoFit/>
              </a:bodyPr>
              <a:lstStyle/>
              <a:p>
                <a:pPr algn="ctr"/>
                <a:r>
                  <a:rPr lang="en-US" sz="1400" b="1" dirty="0">
                    <a:solidFill>
                      <a:srgbClr val="AD175B"/>
                    </a:solidFill>
                  </a:rPr>
                  <a:t>IIA, Small Teams</a:t>
                </a:r>
              </a:p>
            </p:txBody>
          </p:sp>
          <p:sp>
            <p:nvSpPr>
              <p:cNvPr id="134" name="TextBox 133"/>
              <p:cNvSpPr txBox="1"/>
              <p:nvPr/>
            </p:nvSpPr>
            <p:spPr>
              <a:xfrm>
                <a:off x="8120405" y="3950732"/>
                <a:ext cx="543739" cy="307777"/>
              </a:xfrm>
              <a:prstGeom prst="rect">
                <a:avLst/>
              </a:prstGeom>
              <a:noFill/>
            </p:spPr>
            <p:txBody>
              <a:bodyPr wrap="none" rtlCol="0">
                <a:spAutoFit/>
              </a:bodyPr>
              <a:lstStyle/>
              <a:p>
                <a:r>
                  <a:rPr lang="en-US" sz="1400" dirty="0">
                    <a:solidFill>
                      <a:schemeClr val="bg1"/>
                    </a:solidFill>
                  </a:rPr>
                  <a:t>59%</a:t>
                </a:r>
              </a:p>
            </p:txBody>
          </p:sp>
          <p:sp>
            <p:nvSpPr>
              <p:cNvPr id="135" name="TextBox 134"/>
              <p:cNvSpPr txBox="1"/>
              <p:nvPr/>
            </p:nvSpPr>
            <p:spPr>
              <a:xfrm>
                <a:off x="6895653" y="3947755"/>
                <a:ext cx="543739" cy="307777"/>
              </a:xfrm>
              <a:prstGeom prst="rect">
                <a:avLst/>
              </a:prstGeom>
              <a:noFill/>
            </p:spPr>
            <p:txBody>
              <a:bodyPr wrap="none" rtlCol="0">
                <a:spAutoFit/>
              </a:bodyPr>
              <a:lstStyle/>
              <a:p>
                <a:r>
                  <a:rPr lang="en-US" sz="1400" dirty="0">
                    <a:solidFill>
                      <a:schemeClr val="bg1"/>
                    </a:solidFill>
                  </a:rPr>
                  <a:t>33%</a:t>
                </a:r>
              </a:p>
            </p:txBody>
          </p:sp>
          <p:sp>
            <p:nvSpPr>
              <p:cNvPr id="136" name="TextBox 135"/>
              <p:cNvSpPr txBox="1"/>
              <p:nvPr/>
            </p:nvSpPr>
            <p:spPr>
              <a:xfrm>
                <a:off x="5711907" y="4507468"/>
                <a:ext cx="1715533" cy="523220"/>
              </a:xfrm>
              <a:prstGeom prst="rect">
                <a:avLst/>
              </a:prstGeom>
              <a:noFill/>
            </p:spPr>
            <p:txBody>
              <a:bodyPr wrap="none" rtlCol="0">
                <a:spAutoFit/>
              </a:bodyPr>
              <a:lstStyle/>
              <a:p>
                <a:pPr algn="ctr"/>
                <a:r>
                  <a:rPr lang="en-US" sz="1400" b="1" dirty="0">
                    <a:solidFill>
                      <a:schemeClr val="accent2"/>
                    </a:solidFill>
                  </a:rPr>
                  <a:t>Facilities</a:t>
                </a:r>
              </a:p>
              <a:p>
                <a:pPr algn="ctr"/>
                <a:r>
                  <a:rPr lang="en-US" sz="1400" b="1" dirty="0">
                    <a:solidFill>
                      <a:schemeClr val="accent2"/>
                    </a:solidFill>
                  </a:rPr>
                  <a:t>&amp; Instrumentation</a:t>
                </a:r>
              </a:p>
            </p:txBody>
          </p:sp>
          <p:sp>
            <p:nvSpPr>
              <p:cNvPr id="137" name="TextBox 136"/>
              <p:cNvSpPr txBox="1"/>
              <p:nvPr/>
            </p:nvSpPr>
            <p:spPr>
              <a:xfrm>
                <a:off x="6809918" y="3069967"/>
                <a:ext cx="1067921" cy="307777"/>
              </a:xfrm>
              <a:prstGeom prst="rect">
                <a:avLst/>
              </a:prstGeom>
              <a:noFill/>
            </p:spPr>
            <p:txBody>
              <a:bodyPr wrap="none" rtlCol="0">
                <a:spAutoFit/>
              </a:bodyPr>
              <a:lstStyle/>
              <a:p>
                <a:pPr algn="ctr"/>
                <a:r>
                  <a:rPr lang="en-US" sz="1400" b="1" dirty="0">
                    <a:solidFill>
                      <a:srgbClr val="C0504D"/>
                    </a:solidFill>
                  </a:rPr>
                  <a:t>Workforce</a:t>
                </a:r>
              </a:p>
            </p:txBody>
          </p:sp>
        </p:grpSp>
        <p:cxnSp>
          <p:nvCxnSpPr>
            <p:cNvPr id="132" name="Straight Arrow Connector 131"/>
            <p:cNvCxnSpPr/>
            <p:nvPr/>
          </p:nvCxnSpPr>
          <p:spPr>
            <a:xfrm>
              <a:off x="8229600" y="1766047"/>
              <a:ext cx="0" cy="2209800"/>
            </a:xfrm>
            <a:prstGeom prst="straightConnector1">
              <a:avLst/>
            </a:prstGeom>
            <a:ln w="19050" cmpd="sng">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1039492" y="1995667"/>
            <a:ext cx="3608708" cy="1727953"/>
            <a:chOff x="1039492" y="1995667"/>
            <a:chExt cx="3608708" cy="1727953"/>
          </a:xfrm>
        </p:grpSpPr>
        <p:grpSp>
          <p:nvGrpSpPr>
            <p:cNvPr id="139" name="Group 138"/>
            <p:cNvGrpSpPr/>
            <p:nvPr/>
          </p:nvGrpSpPr>
          <p:grpSpPr>
            <a:xfrm>
              <a:off x="1370709" y="1995667"/>
              <a:ext cx="3277491" cy="1727953"/>
              <a:chOff x="1645714" y="2361025"/>
              <a:chExt cx="3277491" cy="1727953"/>
            </a:xfrm>
          </p:grpSpPr>
          <p:sp>
            <p:nvSpPr>
              <p:cNvPr id="141" name="TextBox 140"/>
              <p:cNvSpPr txBox="1"/>
              <p:nvPr/>
            </p:nvSpPr>
            <p:spPr>
              <a:xfrm>
                <a:off x="2578645" y="3483410"/>
                <a:ext cx="543739" cy="307777"/>
              </a:xfrm>
              <a:prstGeom prst="rect">
                <a:avLst/>
              </a:prstGeom>
              <a:noFill/>
            </p:spPr>
            <p:txBody>
              <a:bodyPr wrap="none" rtlCol="0">
                <a:spAutoFit/>
              </a:bodyPr>
              <a:lstStyle/>
              <a:p>
                <a:r>
                  <a:rPr lang="en-US" sz="1400" dirty="0">
                    <a:solidFill>
                      <a:schemeClr val="bg1"/>
                    </a:solidFill>
                  </a:rPr>
                  <a:t>80%</a:t>
                </a:r>
              </a:p>
            </p:txBody>
          </p:sp>
          <p:sp>
            <p:nvSpPr>
              <p:cNvPr id="142" name="TextBox 141"/>
              <p:cNvSpPr txBox="1"/>
              <p:nvPr/>
            </p:nvSpPr>
            <p:spPr>
              <a:xfrm>
                <a:off x="3605665" y="3565758"/>
                <a:ext cx="1317540" cy="523220"/>
              </a:xfrm>
              <a:prstGeom prst="rect">
                <a:avLst/>
              </a:prstGeom>
              <a:noFill/>
            </p:spPr>
            <p:txBody>
              <a:bodyPr wrap="none" rtlCol="0">
                <a:spAutoFit/>
              </a:bodyPr>
              <a:lstStyle/>
              <a:p>
                <a:r>
                  <a:rPr lang="en-US" sz="1400" b="1" dirty="0">
                    <a:solidFill>
                      <a:srgbClr val="AD175B"/>
                    </a:solidFill>
                  </a:rPr>
                  <a:t>      IIA,</a:t>
                </a:r>
              </a:p>
              <a:p>
                <a:r>
                  <a:rPr lang="en-US" sz="1400" b="1" dirty="0">
                    <a:solidFill>
                      <a:srgbClr val="AD175B"/>
                    </a:solidFill>
                  </a:rPr>
                  <a:t> Small Teams</a:t>
                </a:r>
              </a:p>
            </p:txBody>
          </p:sp>
          <p:sp>
            <p:nvSpPr>
              <p:cNvPr id="143" name="TextBox 142"/>
              <p:cNvSpPr txBox="1"/>
              <p:nvPr/>
            </p:nvSpPr>
            <p:spPr>
              <a:xfrm>
                <a:off x="1645714" y="2361025"/>
                <a:ext cx="1535998" cy="307777"/>
              </a:xfrm>
              <a:prstGeom prst="rect">
                <a:avLst/>
              </a:prstGeom>
              <a:noFill/>
            </p:spPr>
            <p:txBody>
              <a:bodyPr wrap="none" rtlCol="0">
                <a:spAutoFit/>
              </a:bodyPr>
              <a:lstStyle/>
              <a:p>
                <a:pPr algn="ctr"/>
                <a:r>
                  <a:rPr lang="en-US" sz="1400" b="1" dirty="0">
                    <a:solidFill>
                      <a:srgbClr val="C0504D"/>
                    </a:solidFill>
                  </a:rPr>
                  <a:t>Instrumentation</a:t>
                </a:r>
              </a:p>
            </p:txBody>
          </p:sp>
          <p:sp>
            <p:nvSpPr>
              <p:cNvPr id="144" name="TextBox 143"/>
              <p:cNvSpPr txBox="1"/>
              <p:nvPr/>
            </p:nvSpPr>
            <p:spPr>
              <a:xfrm>
                <a:off x="3093284" y="2422758"/>
                <a:ext cx="1067921" cy="307777"/>
              </a:xfrm>
              <a:prstGeom prst="rect">
                <a:avLst/>
              </a:prstGeom>
              <a:noFill/>
            </p:spPr>
            <p:txBody>
              <a:bodyPr wrap="none" rtlCol="0">
                <a:spAutoFit/>
              </a:bodyPr>
              <a:lstStyle/>
              <a:p>
                <a:pPr algn="ctr"/>
                <a:r>
                  <a:rPr lang="en-US" sz="1400" b="1" dirty="0">
                    <a:solidFill>
                      <a:srgbClr val="C0504D"/>
                    </a:solidFill>
                  </a:rPr>
                  <a:t>Workforce</a:t>
                </a:r>
              </a:p>
            </p:txBody>
          </p:sp>
          <p:sp>
            <p:nvSpPr>
              <p:cNvPr id="145" name="TextBox 144"/>
              <p:cNvSpPr txBox="1"/>
              <p:nvPr/>
            </p:nvSpPr>
            <p:spPr>
              <a:xfrm>
                <a:off x="2180005" y="2648381"/>
                <a:ext cx="543739" cy="307777"/>
              </a:xfrm>
              <a:prstGeom prst="rect">
                <a:avLst/>
              </a:prstGeom>
              <a:noFill/>
            </p:spPr>
            <p:txBody>
              <a:bodyPr wrap="none" rtlCol="0">
                <a:spAutoFit/>
              </a:bodyPr>
              <a:lstStyle/>
              <a:p>
                <a:r>
                  <a:rPr lang="en-US" sz="1400" dirty="0">
                    <a:solidFill>
                      <a:schemeClr val="bg1"/>
                    </a:solidFill>
                  </a:rPr>
                  <a:t>12%</a:t>
                </a:r>
              </a:p>
            </p:txBody>
          </p:sp>
        </p:grpSp>
        <p:sp>
          <p:nvSpPr>
            <p:cNvPr id="140" name="TextBox 139"/>
            <p:cNvSpPr txBox="1"/>
            <p:nvPr/>
          </p:nvSpPr>
          <p:spPr>
            <a:xfrm>
              <a:off x="1039492" y="2362200"/>
              <a:ext cx="851516" cy="307777"/>
            </a:xfrm>
            <a:prstGeom prst="rect">
              <a:avLst/>
            </a:prstGeom>
            <a:noFill/>
          </p:spPr>
          <p:txBody>
            <a:bodyPr wrap="none" rtlCol="0">
              <a:spAutoFit/>
            </a:bodyPr>
            <a:lstStyle/>
            <a:p>
              <a:pPr algn="ctr"/>
              <a:r>
                <a:rPr lang="en-US" sz="1400" b="1" dirty="0">
                  <a:solidFill>
                    <a:schemeClr val="accent2">
                      <a:lumMod val="75000"/>
                    </a:schemeClr>
                  </a:solidFill>
                </a:rPr>
                <a:t>Centers</a:t>
              </a:r>
            </a:p>
          </p:txBody>
        </p:sp>
      </p:grpSp>
      <p:sp>
        <p:nvSpPr>
          <p:cNvPr id="2" name="Slide Number Placeholder 1"/>
          <p:cNvSpPr>
            <a:spLocks noGrp="1"/>
          </p:cNvSpPr>
          <p:nvPr>
            <p:ph type="sldNum" sz="quarter" idx="12"/>
          </p:nvPr>
        </p:nvSpPr>
        <p:spPr>
          <a:xfrm>
            <a:off x="7536635" y="6502400"/>
            <a:ext cx="2133600" cy="476250"/>
          </a:xfrm>
        </p:spPr>
        <p:txBody>
          <a:bodyPr/>
          <a:lstStyle/>
          <a:p>
            <a:pPr>
              <a:defRPr/>
            </a:pPr>
            <a:fld id="{5A5B0667-37DF-4036-B60C-D947B612284B}" type="slidenum">
              <a:rPr lang="en-US" smtClean="0"/>
              <a:pPr>
                <a:defRPr/>
              </a:pPr>
              <a:t>6</a:t>
            </a:fld>
            <a:endParaRPr lang="en-US" dirty="0"/>
          </a:p>
        </p:txBody>
      </p:sp>
      <p:sp>
        <p:nvSpPr>
          <p:cNvPr id="3" name="TextBox 2">
            <a:extLst>
              <a:ext uri="{FF2B5EF4-FFF2-40B4-BE49-F238E27FC236}">
                <a16:creationId xmlns:a16="http://schemas.microsoft.com/office/drawing/2014/main" xmlns="" id="{EB00AE47-E1F5-49FC-AB05-2E4C52B22688}"/>
              </a:ext>
            </a:extLst>
          </p:cNvPr>
          <p:cNvSpPr txBox="1"/>
          <p:nvPr/>
        </p:nvSpPr>
        <p:spPr>
          <a:xfrm>
            <a:off x="1171124" y="190957"/>
            <a:ext cx="7113935" cy="523220"/>
          </a:xfrm>
          <a:prstGeom prst="rect">
            <a:avLst/>
          </a:prstGeom>
          <a:noFill/>
        </p:spPr>
        <p:txBody>
          <a:bodyPr wrap="none" rtlCol="0">
            <a:spAutoFit/>
          </a:bodyPr>
          <a:lstStyle/>
          <a:p>
            <a:r>
              <a:rPr lang="en-US" sz="2800" dirty="0">
                <a:solidFill>
                  <a:srgbClr val="0070C0"/>
                </a:solidFill>
              </a:rPr>
              <a:t>Mathematical and Physical Sciences Directorate</a:t>
            </a:r>
          </a:p>
        </p:txBody>
      </p:sp>
      <p:pic>
        <p:nvPicPr>
          <p:cNvPr id="65" name="Picture 2" descr="P:\Div_Resources\NSF Logos\nsf1.jpg">
            <a:extLst>
              <a:ext uri="{FF2B5EF4-FFF2-40B4-BE49-F238E27FC236}">
                <a16:creationId xmlns:a16="http://schemas.microsoft.com/office/drawing/2014/main" xmlns="" id="{5AA26477-08C4-43DF-B6FC-0DFF8E95EF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669" y="228600"/>
            <a:ext cx="516937" cy="52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10821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1143000"/>
          </a:xfrm>
        </p:spPr>
        <p:txBody>
          <a:bodyPr>
            <a:normAutofit/>
          </a:bodyPr>
          <a:lstStyle/>
          <a:p>
            <a:r>
              <a:rPr lang="en-US" sz="3200" dirty="0"/>
              <a:t>MPS in FY 2018 Request</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495" y="1430338"/>
            <a:ext cx="8462705" cy="3429000"/>
          </a:xfrm>
          <a:prstGeom prst="rect">
            <a:avLst/>
          </a:prstGeom>
        </p:spPr>
      </p:pic>
      <p:sp>
        <p:nvSpPr>
          <p:cNvPr id="8" name="Content Placeholder 2"/>
          <p:cNvSpPr>
            <a:spLocks noGrp="1"/>
          </p:cNvSpPr>
          <p:nvPr>
            <p:ph idx="1"/>
          </p:nvPr>
        </p:nvSpPr>
        <p:spPr>
          <a:xfrm>
            <a:off x="457200" y="4648200"/>
            <a:ext cx="8229600" cy="1551781"/>
          </a:xfrm>
        </p:spPr>
        <p:txBody>
          <a:bodyPr>
            <a:normAutofit lnSpcReduction="10000"/>
          </a:bodyPr>
          <a:lstStyle/>
          <a:p>
            <a:r>
              <a:rPr lang="en-US" sz="2400" dirty="0">
                <a:latin typeface="Trebuchet MS" charset="0"/>
                <a:ea typeface="Trebuchet MS" charset="0"/>
                <a:cs typeface="Trebuchet MS" charset="0"/>
              </a:rPr>
              <a:t>Smaller DMR and PHY decreases in FY 2017 caused by hosting of new NSF Science and Technology Centers</a:t>
            </a:r>
          </a:p>
          <a:p>
            <a:r>
              <a:rPr lang="en-US" sz="2400" dirty="0">
                <a:latin typeface="Trebuchet MS" charset="0"/>
                <a:ea typeface="Trebuchet MS" charset="0"/>
                <a:cs typeface="Trebuchet MS" charset="0"/>
              </a:rPr>
              <a:t>Construction of DKIST and LSST are in a separate budget line, fully funded in request</a:t>
            </a:r>
          </a:p>
        </p:txBody>
      </p:sp>
      <p:sp>
        <p:nvSpPr>
          <p:cNvPr id="3" name="Slide Number Placeholder 2"/>
          <p:cNvSpPr>
            <a:spLocks noGrp="1"/>
          </p:cNvSpPr>
          <p:nvPr>
            <p:ph type="sldNum" sz="quarter" idx="12"/>
          </p:nvPr>
        </p:nvSpPr>
        <p:spPr>
          <a:xfrm>
            <a:off x="7467600" y="6477000"/>
            <a:ext cx="2133600" cy="476250"/>
          </a:xfrm>
        </p:spPr>
        <p:txBody>
          <a:bodyPr/>
          <a:lstStyle/>
          <a:p>
            <a:pPr>
              <a:defRPr/>
            </a:pPr>
            <a:fld id="{5A5B0667-37DF-4036-B60C-D947B612284B}" type="slidenum">
              <a:rPr lang="en-US" smtClean="0"/>
              <a:pPr>
                <a:defRPr/>
              </a:pPr>
              <a:t>7</a:t>
            </a:fld>
            <a:endParaRPr lang="en-US" dirty="0"/>
          </a:p>
        </p:txBody>
      </p:sp>
      <p:pic>
        <p:nvPicPr>
          <p:cNvPr id="6" name="Picture 2" descr="P:\Div_Resources\NSF Logos\nsf1.jpg">
            <a:extLst>
              <a:ext uri="{FF2B5EF4-FFF2-40B4-BE49-F238E27FC236}">
                <a16:creationId xmlns:a16="http://schemas.microsoft.com/office/drawing/2014/main" xmlns="" id="{94EF96AA-6C3D-465E-9802-83CB053BD2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89878"/>
            <a:ext cx="1210195" cy="121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11227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48329"/>
            <a:ext cx="7886700" cy="1524000"/>
          </a:xfrm>
        </p:spPr>
        <p:txBody>
          <a:bodyPr>
            <a:normAutofit/>
          </a:bodyPr>
          <a:lstStyle/>
          <a:p>
            <a:r>
              <a:rPr lang="en-US" sz="2000" dirty="0">
                <a:latin typeface="Trebuchet MS" charset="0"/>
                <a:ea typeface="Trebuchet MS" charset="0"/>
                <a:cs typeface="Trebuchet MS" charset="0"/>
              </a:rPr>
              <a:t>Congress has passed a Continuing Resolution through December 8, at approximately FY 2017 funding levels</a:t>
            </a:r>
          </a:p>
          <a:p>
            <a:r>
              <a:rPr lang="en-US" sz="2000" dirty="0">
                <a:latin typeface="Trebuchet MS" charset="0"/>
                <a:ea typeface="Trebuchet MS" charset="0"/>
                <a:cs typeface="Trebuchet MS" charset="0"/>
              </a:rPr>
              <a:t>Note: Budget Control Act (aka “sequester”) still in effect</a:t>
            </a:r>
          </a:p>
          <a:p>
            <a:r>
              <a:rPr lang="en-US" sz="2000" dirty="0">
                <a:latin typeface="Trebuchet MS" charset="0"/>
                <a:ea typeface="Trebuchet MS" charset="0"/>
                <a:cs typeface="Trebuchet MS" charset="0"/>
              </a:rPr>
              <a:t>Appropriations Subcommittee Bills (in $M):</a:t>
            </a:r>
          </a:p>
        </p:txBody>
      </p:sp>
      <p:graphicFrame>
        <p:nvGraphicFramePr>
          <p:cNvPr id="4" name="Table 3"/>
          <p:cNvGraphicFramePr>
            <a:graphicFrameLocks noGrp="1"/>
          </p:cNvGraphicFramePr>
          <p:nvPr>
            <p:extLst/>
          </p:nvPr>
        </p:nvGraphicFramePr>
        <p:xfrm>
          <a:off x="914400" y="2895600"/>
          <a:ext cx="7239000" cy="3235960"/>
        </p:xfrm>
        <a:graphic>
          <a:graphicData uri="http://schemas.openxmlformats.org/drawingml/2006/table">
            <a:tbl>
              <a:tblPr firstRow="1" bandRow="1">
                <a:tableStyleId>{5C22544A-7EE6-4342-B048-85BDC9FD1C3A}</a:tableStyleId>
              </a:tblPr>
              <a:tblGrid>
                <a:gridCol w="1206500">
                  <a:extLst>
                    <a:ext uri="{9D8B030D-6E8A-4147-A177-3AD203B41FA5}">
                      <a16:colId xmlns:a16="http://schemas.microsoft.com/office/drawing/2014/main" xmlns="" val="20000"/>
                    </a:ext>
                  </a:extLst>
                </a:gridCol>
                <a:gridCol w="1206500">
                  <a:extLst>
                    <a:ext uri="{9D8B030D-6E8A-4147-A177-3AD203B41FA5}">
                      <a16:colId xmlns:a16="http://schemas.microsoft.com/office/drawing/2014/main" xmlns="" val="20001"/>
                    </a:ext>
                  </a:extLst>
                </a:gridCol>
                <a:gridCol w="1206500">
                  <a:extLst>
                    <a:ext uri="{9D8B030D-6E8A-4147-A177-3AD203B41FA5}">
                      <a16:colId xmlns:a16="http://schemas.microsoft.com/office/drawing/2014/main" xmlns="" val="20002"/>
                    </a:ext>
                  </a:extLst>
                </a:gridCol>
                <a:gridCol w="1206500">
                  <a:extLst>
                    <a:ext uri="{9D8B030D-6E8A-4147-A177-3AD203B41FA5}">
                      <a16:colId xmlns:a16="http://schemas.microsoft.com/office/drawing/2014/main" xmlns="" val="20003"/>
                    </a:ext>
                  </a:extLst>
                </a:gridCol>
                <a:gridCol w="1206500">
                  <a:extLst>
                    <a:ext uri="{9D8B030D-6E8A-4147-A177-3AD203B41FA5}">
                      <a16:colId xmlns:a16="http://schemas.microsoft.com/office/drawing/2014/main" xmlns="" val="20004"/>
                    </a:ext>
                  </a:extLst>
                </a:gridCol>
                <a:gridCol w="1206500">
                  <a:extLst>
                    <a:ext uri="{9D8B030D-6E8A-4147-A177-3AD203B41FA5}">
                      <a16:colId xmlns:a16="http://schemas.microsoft.com/office/drawing/2014/main" xmlns="" val="20005"/>
                    </a:ext>
                  </a:extLst>
                </a:gridCol>
              </a:tblGrid>
              <a:tr h="370840">
                <a:tc>
                  <a:txBody>
                    <a:bodyPr/>
                    <a:lstStyle/>
                    <a:p>
                      <a:r>
                        <a:rPr lang="en-US" dirty="0"/>
                        <a:t>Line</a:t>
                      </a:r>
                    </a:p>
                  </a:txBody>
                  <a:tcPr/>
                </a:tc>
                <a:tc>
                  <a:txBody>
                    <a:bodyPr/>
                    <a:lstStyle/>
                    <a:p>
                      <a:pPr algn="ctr"/>
                      <a:r>
                        <a:rPr lang="en-US" dirty="0"/>
                        <a:t>FY16 Actual</a:t>
                      </a:r>
                    </a:p>
                  </a:txBody>
                  <a:tcPr/>
                </a:tc>
                <a:tc>
                  <a:txBody>
                    <a:bodyPr/>
                    <a:lstStyle/>
                    <a:p>
                      <a:pPr algn="ctr"/>
                      <a:r>
                        <a:rPr lang="en-US" dirty="0"/>
                        <a:t>FY17 Enacted</a:t>
                      </a:r>
                    </a:p>
                  </a:txBody>
                  <a:tcPr/>
                </a:tc>
                <a:tc>
                  <a:txBody>
                    <a:bodyPr/>
                    <a:lstStyle/>
                    <a:p>
                      <a:pPr algn="ctr"/>
                      <a:r>
                        <a:rPr lang="en-US" dirty="0"/>
                        <a:t>FY 18 Request</a:t>
                      </a:r>
                    </a:p>
                  </a:txBody>
                  <a:tcPr/>
                </a:tc>
                <a:tc>
                  <a:txBody>
                    <a:bodyPr/>
                    <a:lstStyle/>
                    <a:p>
                      <a:pPr algn="ctr"/>
                      <a:r>
                        <a:rPr lang="en-US" dirty="0"/>
                        <a:t>House</a:t>
                      </a:r>
                    </a:p>
                  </a:txBody>
                  <a:tcPr/>
                </a:tc>
                <a:tc>
                  <a:txBody>
                    <a:bodyPr/>
                    <a:lstStyle/>
                    <a:p>
                      <a:pPr algn="ctr"/>
                      <a:r>
                        <a:rPr lang="en-US" dirty="0"/>
                        <a:t>Senate</a:t>
                      </a:r>
                    </a:p>
                  </a:txBody>
                  <a:tcPr/>
                </a:tc>
                <a:extLst>
                  <a:ext uri="{0D108BD9-81ED-4DB2-BD59-A6C34878D82A}">
                    <a16:rowId xmlns:a16="http://schemas.microsoft.com/office/drawing/2014/main" xmlns="" val="10000"/>
                  </a:ext>
                </a:extLst>
              </a:tr>
              <a:tr h="370840">
                <a:tc>
                  <a:txBody>
                    <a:bodyPr/>
                    <a:lstStyle/>
                    <a:p>
                      <a:r>
                        <a:rPr lang="en-US" dirty="0"/>
                        <a:t>NSF</a:t>
                      </a:r>
                    </a:p>
                  </a:txBody>
                  <a:tcPr/>
                </a:tc>
                <a:tc>
                  <a:txBody>
                    <a:bodyPr/>
                    <a:lstStyle/>
                    <a:p>
                      <a:pPr algn="ctr"/>
                      <a:r>
                        <a:rPr lang="en-US" dirty="0"/>
                        <a:t>7,494</a:t>
                      </a:r>
                    </a:p>
                  </a:txBody>
                  <a:tcPr/>
                </a:tc>
                <a:tc>
                  <a:txBody>
                    <a:bodyPr/>
                    <a:lstStyle/>
                    <a:p>
                      <a:pPr algn="ctr"/>
                      <a:r>
                        <a:rPr lang="en-US" dirty="0"/>
                        <a:t>7,472</a:t>
                      </a:r>
                    </a:p>
                  </a:txBody>
                  <a:tcPr/>
                </a:tc>
                <a:tc>
                  <a:txBody>
                    <a:bodyPr/>
                    <a:lstStyle/>
                    <a:p>
                      <a:pPr algn="ctr"/>
                      <a:r>
                        <a:rPr lang="en-US" dirty="0"/>
                        <a:t>6,653</a:t>
                      </a:r>
                    </a:p>
                  </a:txBody>
                  <a:tcPr/>
                </a:tc>
                <a:tc>
                  <a:txBody>
                    <a:bodyPr/>
                    <a:lstStyle/>
                    <a:p>
                      <a:pPr algn="ctr"/>
                      <a:r>
                        <a:rPr lang="en-US" dirty="0"/>
                        <a:t>7,339</a:t>
                      </a:r>
                    </a:p>
                  </a:txBody>
                  <a:tcPr/>
                </a:tc>
                <a:tc>
                  <a:txBody>
                    <a:bodyPr/>
                    <a:lstStyle/>
                    <a:p>
                      <a:pPr algn="ctr"/>
                      <a:r>
                        <a:rPr lang="en-US" dirty="0"/>
                        <a:t>7,311</a:t>
                      </a:r>
                    </a:p>
                  </a:txBody>
                  <a:tcPr/>
                </a:tc>
                <a:extLst>
                  <a:ext uri="{0D108BD9-81ED-4DB2-BD59-A6C34878D82A}">
                    <a16:rowId xmlns:a16="http://schemas.microsoft.com/office/drawing/2014/main" xmlns="" val="10001"/>
                  </a:ext>
                </a:extLst>
              </a:tr>
              <a:tr h="370840">
                <a:tc>
                  <a:txBody>
                    <a:bodyPr/>
                    <a:lstStyle/>
                    <a:p>
                      <a:r>
                        <a:rPr lang="en-US" dirty="0"/>
                        <a:t>R&amp;RA</a:t>
                      </a:r>
                    </a:p>
                  </a:txBody>
                  <a:tcPr/>
                </a:tc>
                <a:tc>
                  <a:txBody>
                    <a:bodyPr/>
                    <a:lstStyle/>
                    <a:p>
                      <a:pPr algn="ctr"/>
                      <a:r>
                        <a:rPr lang="en-US" dirty="0"/>
                        <a:t>5,998</a:t>
                      </a:r>
                    </a:p>
                  </a:txBody>
                  <a:tcPr/>
                </a:tc>
                <a:tc>
                  <a:txBody>
                    <a:bodyPr/>
                    <a:lstStyle/>
                    <a:p>
                      <a:pPr algn="ctr"/>
                      <a:r>
                        <a:rPr lang="en-US" dirty="0"/>
                        <a:t>6,034</a:t>
                      </a:r>
                    </a:p>
                  </a:txBody>
                  <a:tcPr/>
                </a:tc>
                <a:tc>
                  <a:txBody>
                    <a:bodyPr/>
                    <a:lstStyle/>
                    <a:p>
                      <a:pPr algn="ctr"/>
                      <a:r>
                        <a:rPr lang="en-US" dirty="0"/>
                        <a:t>5,362</a:t>
                      </a:r>
                    </a:p>
                  </a:txBody>
                  <a:tcPr/>
                </a:tc>
                <a:tc>
                  <a:txBody>
                    <a:bodyPr/>
                    <a:lstStyle/>
                    <a:p>
                      <a:pPr algn="ctr"/>
                      <a:r>
                        <a:rPr lang="en-US" dirty="0"/>
                        <a:t>6,034</a:t>
                      </a:r>
                    </a:p>
                  </a:txBody>
                  <a:tcPr/>
                </a:tc>
                <a:tc>
                  <a:txBody>
                    <a:bodyPr/>
                    <a:lstStyle/>
                    <a:p>
                      <a:pPr algn="ctr"/>
                      <a:r>
                        <a:rPr lang="en-US" dirty="0"/>
                        <a:t>5,918</a:t>
                      </a:r>
                    </a:p>
                  </a:txBody>
                  <a:tcPr/>
                </a:tc>
                <a:extLst>
                  <a:ext uri="{0D108BD9-81ED-4DB2-BD59-A6C34878D82A}">
                    <a16:rowId xmlns:a16="http://schemas.microsoft.com/office/drawing/2014/main" xmlns="" val="10002"/>
                  </a:ext>
                </a:extLst>
              </a:tr>
              <a:tr h="370840">
                <a:tc>
                  <a:txBody>
                    <a:bodyPr/>
                    <a:lstStyle/>
                    <a:p>
                      <a:r>
                        <a:rPr lang="en-US" dirty="0"/>
                        <a:t>EHR</a:t>
                      </a:r>
                    </a:p>
                  </a:txBody>
                  <a:tcPr/>
                </a:tc>
                <a:tc>
                  <a:txBody>
                    <a:bodyPr/>
                    <a:lstStyle/>
                    <a:p>
                      <a:pPr algn="ctr"/>
                      <a:r>
                        <a:rPr lang="en-US" dirty="0"/>
                        <a:t>884</a:t>
                      </a:r>
                    </a:p>
                  </a:txBody>
                  <a:tcPr/>
                </a:tc>
                <a:tc>
                  <a:txBody>
                    <a:bodyPr/>
                    <a:lstStyle/>
                    <a:p>
                      <a:pPr algn="ctr"/>
                      <a:r>
                        <a:rPr lang="en-US" dirty="0"/>
                        <a:t>880</a:t>
                      </a:r>
                    </a:p>
                  </a:txBody>
                  <a:tcPr/>
                </a:tc>
                <a:tc>
                  <a:txBody>
                    <a:bodyPr/>
                    <a:lstStyle/>
                    <a:p>
                      <a:pPr algn="ctr"/>
                      <a:r>
                        <a:rPr lang="en-US" dirty="0"/>
                        <a:t>761</a:t>
                      </a:r>
                    </a:p>
                  </a:txBody>
                  <a:tcPr/>
                </a:tc>
                <a:tc>
                  <a:txBody>
                    <a:bodyPr/>
                    <a:lstStyle/>
                    <a:p>
                      <a:pPr algn="ctr"/>
                      <a:r>
                        <a:rPr lang="en-US" dirty="0"/>
                        <a:t>880</a:t>
                      </a:r>
                    </a:p>
                  </a:txBody>
                  <a:tcPr/>
                </a:tc>
                <a:tc>
                  <a:txBody>
                    <a:bodyPr/>
                    <a:lstStyle/>
                    <a:p>
                      <a:pPr algn="ctr"/>
                      <a:r>
                        <a:rPr lang="en-US" dirty="0"/>
                        <a:t>862</a:t>
                      </a:r>
                    </a:p>
                  </a:txBody>
                  <a:tcPr/>
                </a:tc>
                <a:extLst>
                  <a:ext uri="{0D108BD9-81ED-4DB2-BD59-A6C34878D82A}">
                    <a16:rowId xmlns:a16="http://schemas.microsoft.com/office/drawing/2014/main" xmlns="" val="10003"/>
                  </a:ext>
                </a:extLst>
              </a:tr>
              <a:tr h="370840">
                <a:tc>
                  <a:txBody>
                    <a:bodyPr/>
                    <a:lstStyle/>
                    <a:p>
                      <a:r>
                        <a:rPr lang="en-US" dirty="0"/>
                        <a:t>MREFC</a:t>
                      </a:r>
                    </a:p>
                  </a:txBody>
                  <a:tcPr/>
                </a:tc>
                <a:tc>
                  <a:txBody>
                    <a:bodyPr/>
                    <a:lstStyle/>
                    <a:p>
                      <a:pPr algn="ctr"/>
                      <a:r>
                        <a:rPr lang="en-US" dirty="0"/>
                        <a:t>242</a:t>
                      </a:r>
                    </a:p>
                  </a:txBody>
                  <a:tcPr/>
                </a:tc>
                <a:tc>
                  <a:txBody>
                    <a:bodyPr/>
                    <a:lstStyle/>
                    <a:p>
                      <a:pPr algn="ctr"/>
                      <a:r>
                        <a:rPr lang="en-US" dirty="0"/>
                        <a:t>209</a:t>
                      </a:r>
                    </a:p>
                  </a:txBody>
                  <a:tcPr/>
                </a:tc>
                <a:tc>
                  <a:txBody>
                    <a:bodyPr/>
                    <a:lstStyle/>
                    <a:p>
                      <a:pPr algn="ctr"/>
                      <a:r>
                        <a:rPr lang="en-US" dirty="0"/>
                        <a:t>183</a:t>
                      </a:r>
                    </a:p>
                  </a:txBody>
                  <a:tcPr/>
                </a:tc>
                <a:tc>
                  <a:txBody>
                    <a:bodyPr/>
                    <a:lstStyle/>
                    <a:p>
                      <a:pPr algn="ctr"/>
                      <a:r>
                        <a:rPr lang="en-US" dirty="0"/>
                        <a:t>78</a:t>
                      </a:r>
                    </a:p>
                  </a:txBody>
                  <a:tcPr/>
                </a:tc>
                <a:tc>
                  <a:txBody>
                    <a:bodyPr/>
                    <a:lstStyle/>
                    <a:p>
                      <a:pPr algn="ctr"/>
                      <a:r>
                        <a:rPr lang="en-US" dirty="0"/>
                        <a:t>183</a:t>
                      </a:r>
                    </a:p>
                  </a:txBody>
                  <a:tcPr/>
                </a:tc>
                <a:extLst>
                  <a:ext uri="{0D108BD9-81ED-4DB2-BD59-A6C34878D82A}">
                    <a16:rowId xmlns:a16="http://schemas.microsoft.com/office/drawing/2014/main" xmlns="" val="10004"/>
                  </a:ext>
                </a:extLst>
              </a:tr>
              <a:tr h="370840">
                <a:tc>
                  <a:txBody>
                    <a:bodyPr/>
                    <a:lstStyle/>
                    <a:p>
                      <a:r>
                        <a:rPr lang="en-US" dirty="0"/>
                        <a:t>AOAM</a:t>
                      </a:r>
                    </a:p>
                  </a:txBody>
                  <a:tcPr/>
                </a:tc>
                <a:tc>
                  <a:txBody>
                    <a:bodyPr/>
                    <a:lstStyle/>
                    <a:p>
                      <a:pPr algn="ctr"/>
                      <a:r>
                        <a:rPr lang="en-US" dirty="0"/>
                        <a:t>351</a:t>
                      </a:r>
                    </a:p>
                  </a:txBody>
                  <a:tcPr/>
                </a:tc>
                <a:tc>
                  <a:txBody>
                    <a:bodyPr/>
                    <a:lstStyle/>
                    <a:p>
                      <a:pPr algn="ctr"/>
                      <a:r>
                        <a:rPr lang="en-US" dirty="0"/>
                        <a:t>330</a:t>
                      </a:r>
                    </a:p>
                  </a:txBody>
                  <a:tcPr/>
                </a:tc>
                <a:tc>
                  <a:txBody>
                    <a:bodyPr/>
                    <a:lstStyle/>
                    <a:p>
                      <a:pPr algn="ctr"/>
                      <a:r>
                        <a:rPr lang="en-US" dirty="0"/>
                        <a:t>329</a:t>
                      </a:r>
                    </a:p>
                  </a:txBody>
                  <a:tcPr/>
                </a:tc>
                <a:tc>
                  <a:txBody>
                    <a:bodyPr/>
                    <a:lstStyle/>
                    <a:p>
                      <a:pPr algn="ctr"/>
                      <a:r>
                        <a:rPr lang="en-US" dirty="0"/>
                        <a:t>329</a:t>
                      </a:r>
                    </a:p>
                  </a:txBody>
                  <a:tcPr/>
                </a:tc>
                <a:tc>
                  <a:txBody>
                    <a:bodyPr/>
                    <a:lstStyle/>
                    <a:p>
                      <a:pPr algn="ctr"/>
                      <a:r>
                        <a:rPr lang="en-US" dirty="0"/>
                        <a:t>329</a:t>
                      </a:r>
                    </a:p>
                  </a:txBody>
                  <a:tcPr/>
                </a:tc>
                <a:extLst>
                  <a:ext uri="{0D108BD9-81ED-4DB2-BD59-A6C34878D82A}">
                    <a16:rowId xmlns:a16="http://schemas.microsoft.com/office/drawing/2014/main" xmlns="" val="10005"/>
                  </a:ext>
                </a:extLst>
              </a:tr>
              <a:tr h="370840">
                <a:tc>
                  <a:txBody>
                    <a:bodyPr/>
                    <a:lstStyle/>
                    <a:p>
                      <a:r>
                        <a:rPr lang="en-US" dirty="0"/>
                        <a:t>NSB</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4</a:t>
                      </a:r>
                    </a:p>
                  </a:txBody>
                  <a:tcPr/>
                </a:tc>
                <a:extLst>
                  <a:ext uri="{0D108BD9-81ED-4DB2-BD59-A6C34878D82A}">
                    <a16:rowId xmlns:a16="http://schemas.microsoft.com/office/drawing/2014/main" xmlns="" val="10006"/>
                  </a:ext>
                </a:extLst>
              </a:tr>
              <a:tr h="370840">
                <a:tc>
                  <a:txBody>
                    <a:bodyPr/>
                    <a:lstStyle/>
                    <a:p>
                      <a:r>
                        <a:rPr lang="en-US" dirty="0"/>
                        <a:t>OIG</a:t>
                      </a:r>
                    </a:p>
                  </a:txBody>
                  <a:tcPr/>
                </a:tc>
                <a:tc>
                  <a:txBody>
                    <a:bodyPr/>
                    <a:lstStyle/>
                    <a:p>
                      <a:pPr algn="ctr"/>
                      <a:r>
                        <a:rPr lang="en-US" dirty="0"/>
                        <a:t>15</a:t>
                      </a:r>
                    </a:p>
                  </a:txBody>
                  <a:tcPr/>
                </a:tc>
                <a:tc>
                  <a:txBody>
                    <a:bodyPr/>
                    <a:lstStyle/>
                    <a:p>
                      <a:pPr algn="ctr"/>
                      <a:r>
                        <a:rPr lang="en-US" dirty="0"/>
                        <a:t>15</a:t>
                      </a:r>
                    </a:p>
                  </a:txBody>
                  <a:tcPr/>
                </a:tc>
                <a:tc>
                  <a:txBody>
                    <a:bodyPr/>
                    <a:lstStyle/>
                    <a:p>
                      <a:pPr algn="ctr"/>
                      <a:r>
                        <a:rPr lang="en-US" dirty="0"/>
                        <a:t>15</a:t>
                      </a:r>
                    </a:p>
                  </a:txBody>
                  <a:tcPr/>
                </a:tc>
                <a:tc>
                  <a:txBody>
                    <a:bodyPr/>
                    <a:lstStyle/>
                    <a:p>
                      <a:pPr algn="ctr"/>
                      <a:r>
                        <a:rPr lang="en-US" dirty="0"/>
                        <a:t>15</a:t>
                      </a:r>
                    </a:p>
                  </a:txBody>
                  <a:tcPr/>
                </a:tc>
                <a:tc>
                  <a:txBody>
                    <a:bodyPr/>
                    <a:lstStyle/>
                    <a:p>
                      <a:pPr algn="ctr"/>
                      <a:r>
                        <a:rPr lang="en-US" dirty="0"/>
                        <a:t>15</a:t>
                      </a:r>
                    </a:p>
                  </a:txBody>
                  <a:tcPr/>
                </a:tc>
                <a:extLst>
                  <a:ext uri="{0D108BD9-81ED-4DB2-BD59-A6C34878D82A}">
                    <a16:rowId xmlns:a16="http://schemas.microsoft.com/office/drawing/2014/main" xmlns="" val="10007"/>
                  </a:ext>
                </a:extLst>
              </a:tr>
            </a:tbl>
          </a:graphicData>
        </a:graphic>
      </p:graphicFrame>
      <p:sp>
        <p:nvSpPr>
          <p:cNvPr id="6" name="Slide Number Placeholder 5"/>
          <p:cNvSpPr>
            <a:spLocks noGrp="1"/>
          </p:cNvSpPr>
          <p:nvPr>
            <p:ph type="sldNum" sz="quarter" idx="12"/>
          </p:nvPr>
        </p:nvSpPr>
        <p:spPr>
          <a:xfrm>
            <a:off x="7543800" y="6477000"/>
            <a:ext cx="2133600" cy="476250"/>
          </a:xfrm>
        </p:spPr>
        <p:txBody>
          <a:bodyPr/>
          <a:lstStyle/>
          <a:p>
            <a:pPr>
              <a:defRPr/>
            </a:pPr>
            <a:fld id="{5A5B0667-37DF-4036-B60C-D947B612284B}" type="slidenum">
              <a:rPr lang="en-US" smtClean="0"/>
              <a:pPr>
                <a:defRPr/>
              </a:pPr>
              <a:t>8</a:t>
            </a:fld>
            <a:endParaRPr lang="en-US" dirty="0"/>
          </a:p>
        </p:txBody>
      </p:sp>
      <p:sp>
        <p:nvSpPr>
          <p:cNvPr id="7" name="TextBox 6">
            <a:extLst>
              <a:ext uri="{FF2B5EF4-FFF2-40B4-BE49-F238E27FC236}">
                <a16:creationId xmlns:a16="http://schemas.microsoft.com/office/drawing/2014/main" xmlns="" id="{CFFF4518-7979-485D-93C3-29F3120B1745}"/>
              </a:ext>
            </a:extLst>
          </p:cNvPr>
          <p:cNvSpPr txBox="1"/>
          <p:nvPr/>
        </p:nvSpPr>
        <p:spPr>
          <a:xfrm>
            <a:off x="2362200" y="381000"/>
            <a:ext cx="5051447" cy="584775"/>
          </a:xfrm>
          <a:prstGeom prst="rect">
            <a:avLst/>
          </a:prstGeom>
          <a:noFill/>
        </p:spPr>
        <p:txBody>
          <a:bodyPr wrap="none" rtlCol="0">
            <a:spAutoFit/>
          </a:bodyPr>
          <a:lstStyle/>
          <a:p>
            <a:r>
              <a:rPr lang="en-US" sz="3200" dirty="0"/>
              <a:t>FY 2018 Appropriation Status</a:t>
            </a:r>
          </a:p>
        </p:txBody>
      </p:sp>
      <p:pic>
        <p:nvPicPr>
          <p:cNvPr id="8" name="Picture 2" descr="P:\Div_Resources\NSF Logos\nsf1.jpg">
            <a:extLst>
              <a:ext uri="{FF2B5EF4-FFF2-40B4-BE49-F238E27FC236}">
                <a16:creationId xmlns:a16="http://schemas.microsoft.com/office/drawing/2014/main" xmlns="" id="{69FFDC34-92AB-473B-A113-C5F6298E22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61433"/>
            <a:ext cx="1143000" cy="1149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6323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BD2697B-8366-4D82-AA7B-92BE43B16C05}"/>
              </a:ext>
            </a:extLst>
          </p:cNvPr>
          <p:cNvSpPr>
            <a:spLocks noGrp="1"/>
          </p:cNvSpPr>
          <p:nvPr>
            <p:ph type="sldNum" sz="quarter" idx="12"/>
          </p:nvPr>
        </p:nvSpPr>
        <p:spPr/>
        <p:txBody>
          <a:bodyPr/>
          <a:lstStyle/>
          <a:p>
            <a:fld id="{0EF622A9-2D3E-46B4-844C-D8A7BE25E634}" type="slidenum">
              <a:rPr lang="en-US" smtClean="0"/>
              <a:t>9</a:t>
            </a:fld>
            <a:endParaRPr lang="en-US"/>
          </a:p>
        </p:txBody>
      </p:sp>
      <p:sp>
        <p:nvSpPr>
          <p:cNvPr id="5" name="TextBox 4">
            <a:extLst>
              <a:ext uri="{FF2B5EF4-FFF2-40B4-BE49-F238E27FC236}">
                <a16:creationId xmlns:a16="http://schemas.microsoft.com/office/drawing/2014/main" xmlns="" id="{F7ADA91B-5594-4631-826A-760EB75DE2F0}"/>
              </a:ext>
            </a:extLst>
          </p:cNvPr>
          <p:cNvSpPr txBox="1"/>
          <p:nvPr/>
        </p:nvSpPr>
        <p:spPr>
          <a:xfrm>
            <a:off x="2819400" y="2514600"/>
            <a:ext cx="3218958" cy="584775"/>
          </a:xfrm>
          <a:prstGeom prst="rect">
            <a:avLst/>
          </a:prstGeom>
          <a:noFill/>
        </p:spPr>
        <p:txBody>
          <a:bodyPr wrap="none" rtlCol="0">
            <a:spAutoFit/>
          </a:bodyPr>
          <a:lstStyle/>
          <a:p>
            <a:r>
              <a:rPr lang="en-US" sz="3200" dirty="0">
                <a:solidFill>
                  <a:srgbClr val="0070C0"/>
                </a:solidFill>
              </a:rPr>
              <a:t>Division of Physics</a:t>
            </a:r>
          </a:p>
        </p:txBody>
      </p:sp>
      <p:pic>
        <p:nvPicPr>
          <p:cNvPr id="6" name="Picture 2" descr="P:\Div_Resources\NSF Logos\nsf1.jpg">
            <a:extLst>
              <a:ext uri="{FF2B5EF4-FFF2-40B4-BE49-F238E27FC236}">
                <a16:creationId xmlns:a16="http://schemas.microsoft.com/office/drawing/2014/main" xmlns="" id="{E93D7689-2816-4131-BFFD-4F04BFB2BC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74891"/>
            <a:ext cx="1100703" cy="110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355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rim_Preference">
    <a:dk1>
      <a:srgbClr val="17365D"/>
    </a:dk1>
    <a:lt1>
      <a:srgbClr val="ECECEC"/>
    </a:lt1>
    <a:dk2>
      <a:srgbClr val="1F497D"/>
    </a:dk2>
    <a:lt2>
      <a:srgbClr val="C0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rim_Preference">
    <a:dk1>
      <a:srgbClr val="17365D"/>
    </a:dk1>
    <a:lt1>
      <a:srgbClr val="ECECEC"/>
    </a:lt1>
    <a:dk2>
      <a:srgbClr val="1F497D"/>
    </a:dk2>
    <a:lt2>
      <a:srgbClr val="C0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rim_Preference">
    <a:dk1>
      <a:srgbClr val="17365D"/>
    </a:dk1>
    <a:lt1>
      <a:srgbClr val="ECECEC"/>
    </a:lt1>
    <a:dk2>
      <a:srgbClr val="1F497D"/>
    </a:dk2>
    <a:lt2>
      <a:srgbClr val="C0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1856</Words>
  <Application>Microsoft Office PowerPoint</Application>
  <PresentationFormat>On-screen Show (4:3)</PresentationFormat>
  <Paragraphs>464</Paragraphs>
  <Slides>34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ＭＳ Ｐゴシック</vt:lpstr>
      <vt:lpstr>Arial</vt:lpstr>
      <vt:lpstr>Calibri</vt:lpstr>
      <vt:lpstr>Cambria</vt:lpstr>
      <vt:lpstr>Cambria Math</vt:lpstr>
      <vt:lpstr>Times New Roman</vt:lpstr>
      <vt:lpstr>Trebuchet MS</vt:lpstr>
      <vt:lpstr>Wingdings</vt:lpstr>
      <vt:lpstr>Office Theme</vt:lpstr>
      <vt:lpstr>PowerPoint Presentation</vt:lpstr>
      <vt:lpstr>PowerPoint Presentation</vt:lpstr>
      <vt:lpstr>PowerPoint Presentation</vt:lpstr>
      <vt:lpstr>PowerPoint Presentation</vt:lpstr>
      <vt:lpstr>New Assistant Director Designated</vt:lpstr>
      <vt:lpstr>PowerPoint Presentation</vt:lpstr>
      <vt:lpstr>MPS in FY 2018 Request</vt:lpstr>
      <vt:lpstr>PowerPoint Presentation</vt:lpstr>
      <vt:lpstr>PowerPoint Presentation</vt:lpstr>
      <vt:lpstr>FY 2018 PHY Budget Request </vt:lpstr>
      <vt:lpstr>PowerPoint Presentation</vt:lpstr>
      <vt:lpstr>EPP Budget by FY</vt:lpstr>
      <vt:lpstr>EPP 2017 </vt:lpstr>
      <vt:lpstr>LHCb experiment: lepton universality</vt:lpstr>
      <vt:lpstr>PA Program Scope - Supported Projects</vt:lpstr>
      <vt:lpstr>PA Program Funding FY2002-2017</vt:lpstr>
      <vt:lpstr>HAWC Results: Constraints on Origin of Positron Flux</vt:lpstr>
      <vt:lpstr>IceCube Results:  Measurement of Neutrino interaction Cross-Sections</vt:lpstr>
      <vt:lpstr>Theory</vt:lpstr>
      <vt:lpstr>Theory Trends</vt:lpstr>
      <vt:lpstr>PowerPoint Presentation</vt:lpstr>
      <vt:lpstr>PowerPoint Presentation</vt:lpstr>
      <vt:lpstr>PowerPoint Presentation</vt:lpstr>
      <vt:lpstr>PowerPoint Presentation</vt:lpstr>
      <vt:lpstr>Computing</vt:lpstr>
      <vt:lpstr>PowerPoint Presentation</vt:lpstr>
      <vt:lpstr>PowerPoint Presentation</vt:lpstr>
      <vt:lpstr>PowerPoint Presentation</vt:lpstr>
      <vt:lpstr>PowerPoint Presentation</vt:lpstr>
      <vt:lpstr>10 Big Ideas for Future NSF Investments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2017-11-30T14:41:47Z</dcterms:created>
  <dcterms:modified xsi:type="dcterms:W3CDTF">2017-11-30T14:42:46Z</dcterms:modified>
</cp:coreProperties>
</file>