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3D_A2542B76.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6" r:id="rId2"/>
    <p:sldId id="280" r:id="rId3"/>
    <p:sldId id="318" r:id="rId4"/>
    <p:sldId id="361" r:id="rId5"/>
    <p:sldId id="317" r:id="rId6"/>
    <p:sldId id="320" r:id="rId7"/>
    <p:sldId id="325" r:id="rId8"/>
    <p:sldId id="322" r:id="rId9"/>
    <p:sldId id="362" r:id="rId10"/>
    <p:sldId id="324" r:id="rId11"/>
    <p:sldId id="293" r:id="rId12"/>
    <p:sldId id="349" r:id="rId13"/>
    <p:sldId id="300" r:id="rId14"/>
    <p:sldId id="337" r:id="rId15"/>
    <p:sldId id="292" r:id="rId16"/>
    <p:sldId id="314" r:id="rId17"/>
    <p:sldId id="295" r:id="rId18"/>
    <p:sldId id="316" r:id="rId19"/>
    <p:sldId id="302" r:id="rId20"/>
    <p:sldId id="341" r:id="rId21"/>
    <p:sldId id="327" r:id="rId22"/>
    <p:sldId id="329" r:id="rId23"/>
    <p:sldId id="359" r:id="rId24"/>
    <p:sldId id="346" r:id="rId25"/>
    <p:sldId id="347" r:id="rId26"/>
    <p:sldId id="296" r:id="rId27"/>
    <p:sldId id="326" r:id="rId28"/>
    <p:sldId id="299" r:id="rId29"/>
    <p:sldId id="335" r:id="rId30"/>
    <p:sldId id="350" r:id="rId31"/>
    <p:sldId id="353" r:id="rId32"/>
    <p:sldId id="330" r:id="rId33"/>
    <p:sldId id="332" r:id="rId34"/>
    <p:sldId id="301" r:id="rId35"/>
    <p:sldId id="339" r:id="rId36"/>
    <p:sldId id="343" r:id="rId37"/>
    <p:sldId id="345" r:id="rId38"/>
    <p:sldId id="354" r:id="rId39"/>
    <p:sldId id="356" r:id="rId40"/>
    <p:sldId id="357" r:id="rId41"/>
    <p:sldId id="360"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A0C10D-2B67-1EEA-F8F7-75294F9A29CA}" name="Carr, Florence" initials="FC" userId="S::Florence.Carr@science.doe.gov::eeaf6a66-19f5-4834-9393-5fca1023a8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Gwin, Christopher" initials="OC" lastIdx="7" clrIdx="0">
    <p:extLst>
      <p:ext uri="{19B8F6BF-5375-455C-9EA6-DF929625EA0E}">
        <p15:presenceInfo xmlns:p15="http://schemas.microsoft.com/office/powerpoint/2012/main" userId="S-1-5-21-414935543-1342250053-1793291686-4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02184A-0F0B-43C6-95FB-AB4C986050EE}" v="18" dt="2024-10-01T15:51:11.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72" autoAdjust="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3D_A2542B76.xml><?xml version="1.0" encoding="utf-8"?>
<p188:cmLst xmlns:a="http://schemas.openxmlformats.org/drawingml/2006/main" xmlns:r="http://schemas.openxmlformats.org/officeDocument/2006/relationships" xmlns:p188="http://schemas.microsoft.com/office/powerpoint/2018/8/main">
  <p188:cm id="{BF423496-2C75-4514-BEE4-7C6A206144A9}" authorId="{42A0C10D-2B67-1EEA-F8F7-75294F9A29CA}" created="2024-09-04T16:24:03.169">
    <ac:txMkLst xmlns:ac="http://schemas.microsoft.com/office/drawing/2013/main/command">
      <pc:docMk xmlns:pc="http://schemas.microsoft.com/office/powerpoint/2013/main/command"/>
      <pc:sldMk xmlns:pc="http://schemas.microsoft.com/office/powerpoint/2013/main/command" cId="2723425142" sldId="317"/>
      <ac:spMk id="3" creationId="{607FC795-4C4B-757D-C4FD-B3160D54DE04}"/>
      <ac:txMk cp="0" len="17">
        <ac:context len="648" hash="1571840316"/>
      </ac:txMk>
    </ac:txMkLst>
    <p188:pos x="3036376" y="404436"/>
    <p188:txBody>
      <a:bodyPr/>
      <a:lstStyle/>
      <a:p>
        <a:r>
          <a:rPr lang="en-US"/>
          <a:t>Speak about manual/automated process.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21CEF04-FD5C-4B14-B78A-199CE85E28F0}" type="datetimeFigureOut">
              <a:rPr lang="en-US" smtClean="0"/>
              <a:t>10/17/2024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4BC10E-3B7A-4E38-880A-539F6052B56D}" type="slidenum">
              <a:rPr lang="en-US" smtClean="0"/>
              <a:t>‹#›</a:t>
            </a:fld>
            <a:endParaRPr lang="en-US"/>
          </a:p>
        </p:txBody>
      </p:sp>
    </p:spTree>
    <p:extLst>
      <p:ext uri="{BB962C8B-B14F-4D97-AF65-F5344CB8AC3E}">
        <p14:creationId xmlns:p14="http://schemas.microsoft.com/office/powerpoint/2010/main" val="201783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catoolkit.org/smallbusines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du.globalcyberalliance.org/courses/Understanding-Cyber-Risk"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isomag.eccouncil.org/psychology-of-human-error-could-help-businesses-prevent-security-breach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globalcyberalliance.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isa.gov/sites/default/files/publications/data_backup_options.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myservices.cisa.gov/irf"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cisa.gov/topics/cyber-threats-and-advisories/information-sharing/cyber-incident-reporting-critical-infrastructure-act-2022-circia/voluntary-cyber-incident-reporting" TargetMode="External"/><Relationship Id="rId4" Type="http://schemas.openxmlformats.org/officeDocument/2006/relationships/hyperlink" Target="https://myservices.cisa.gov/irf?id=irf_incident_reporting_start"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BC10E-3B7A-4E38-880A-539F6052B56D}" type="slidenum">
              <a:rPr lang="en-US" smtClean="0"/>
              <a:t>1</a:t>
            </a:fld>
            <a:endParaRPr lang="en-US"/>
          </a:p>
        </p:txBody>
      </p:sp>
    </p:spTree>
    <p:extLst>
      <p:ext uri="{BB962C8B-B14F-4D97-AF65-F5344CB8AC3E}">
        <p14:creationId xmlns:p14="http://schemas.microsoft.com/office/powerpoint/2010/main" val="429989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highlight>
                  <a:srgbClr val="FFFFFF"/>
                </a:highlight>
                <a:latin typeface="Aptos" panose="020B0004020202020204" pitchFamily="34" charset="0"/>
              </a:rPr>
              <a:t>Overview: </a:t>
            </a:r>
            <a:r>
              <a:rPr lang="en-US" sz="1800" b="0" i="0" dirty="0">
                <a:solidFill>
                  <a:srgbClr val="000000"/>
                </a:solidFill>
                <a:effectLst/>
                <a:highlight>
                  <a:srgbClr val="FFFFFF"/>
                </a:highlight>
                <a:latin typeface="Aptos" panose="020B0004020202020204" pitchFamily="34" charset="0"/>
              </a:rPr>
              <a:t>The implementation guidance for the required 16 CPGs is based on the documents and guidance from GCA, FTC, DHS, CISA, and the NIST CSF 2.0 Quick Start Guide for Small Businesses, however, the guidance has been modified to address SBIR/STTR Small Businesses. In addition, there are sections that make up the implementation guidance. They are as follows:</a:t>
            </a:r>
          </a:p>
          <a:p>
            <a:pPr algn="l" rtl="0" fontAlgn="base"/>
            <a:endParaRPr lang="en-US" sz="1800" b="0" i="0" dirty="0">
              <a:solidFill>
                <a:srgbClr val="000000"/>
              </a:solidFill>
              <a:effectLst/>
              <a:highlight>
                <a:srgbClr val="FFFFFF"/>
              </a:highlight>
              <a:latin typeface="Aptos" panose="020B0004020202020204" pitchFamily="34" charset="0"/>
            </a:endParaRPr>
          </a:p>
          <a:p>
            <a:pPr marL="285750" indent="-285750"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What DOE SBIR/STTR CS Self-Assessment requirement(s) is/are being met?</a:t>
            </a:r>
          </a:p>
          <a:p>
            <a:pPr marL="742950" lvl="1" indent="-285750"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This section identifies the applicable CPG(s) and displays the actual language found on the DOE SBIR/STTR CS Self-Assessment. Note: The language in this section has been modified from the CISA CPG Checklist to reflect additional clarification and guidance for DOE SBIR/STTR specific CPG requirements. </a:t>
            </a:r>
          </a:p>
          <a:p>
            <a:pPr marL="285750" indent="-285750"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What is required to implement the CPG(s)?</a:t>
            </a:r>
          </a:p>
          <a:p>
            <a:pPr marL="742950" lvl="1" indent="-285750"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This section of the guidance will provide the resources required to implement the CPG.</a:t>
            </a:r>
          </a:p>
          <a:p>
            <a:pPr marL="742950" lvl="1" indent="-285750"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As mentioned earlier, the SBIR/STTR Program will be utilizing the Global Cyber Alliance (GCA) Toolkit to assist small businesses with the implementation of the required CPGs.</a:t>
            </a:r>
          </a:p>
          <a:p>
            <a:pPr marL="742950" lvl="1" indent="-285750" algn="l" rtl="0" fontAlgn="base">
              <a:buFont typeface="Arial" panose="020B0604020202020204" pitchFamily="34" charset="0"/>
              <a:buChar char="•"/>
            </a:pPr>
            <a:endParaRPr lang="en-US" sz="1800" b="0" i="0" dirty="0">
              <a:solidFill>
                <a:srgbClr val="000000"/>
              </a:solidFill>
              <a:effectLst/>
              <a:highlight>
                <a:srgbClr val="FFFFFF"/>
              </a:highlight>
              <a:latin typeface="Aptos" panose="020B0004020202020204" pitchFamily="34" charset="0"/>
            </a:endParaRPr>
          </a:p>
          <a:p>
            <a:pPr algn="l" rtl="0" fontAlgn="base"/>
            <a:r>
              <a:rPr lang="en-US" sz="1800" b="1" i="0" dirty="0">
                <a:solidFill>
                  <a:srgbClr val="000000"/>
                </a:solidFill>
                <a:effectLst/>
                <a:highlight>
                  <a:srgbClr val="FFFFFF"/>
                </a:highlight>
                <a:latin typeface="Aptos" panose="020B0004020202020204" pitchFamily="34" charset="0"/>
              </a:rPr>
              <a:t>Factors to Consider: </a:t>
            </a:r>
            <a:r>
              <a:rPr lang="en-US" sz="1800" b="0" i="0" dirty="0">
                <a:solidFill>
                  <a:srgbClr val="000000"/>
                </a:solidFill>
                <a:effectLst/>
                <a:highlight>
                  <a:srgbClr val="FFFFFF"/>
                </a:highlight>
                <a:latin typeface="Aptos" panose="020B0004020202020204" pitchFamily="34" charset="0"/>
              </a:rPr>
              <a:t>The SBIR/STTR applicants/awardees should consider the following factors before choosing how to implement the CPGs, (but, not limited to): </a:t>
            </a:r>
          </a:p>
          <a:p>
            <a:pPr algn="l" rtl="0" fontAlgn="base"/>
            <a:r>
              <a:rPr lang="en-US" sz="1800" b="0" i="0" dirty="0">
                <a:solidFill>
                  <a:srgbClr val="000000"/>
                </a:solidFill>
                <a:effectLst/>
                <a:highlight>
                  <a:srgbClr val="FFFFFF"/>
                </a:highlight>
                <a:latin typeface="Aptos" panose="020B0004020202020204" pitchFamily="34" charset="0"/>
              </a:rPr>
              <a:t> </a:t>
            </a:r>
          </a:p>
          <a:p>
            <a:pPr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Reviewing and identifying current business practices (i.e., researching, collaborating with other stakeholders, etc.) </a:t>
            </a:r>
          </a:p>
          <a:p>
            <a:pPr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Identifying type of data used (i.e. Microsoft Documents, Excel Spreadsheets etc.) </a:t>
            </a:r>
          </a:p>
          <a:p>
            <a:pPr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Identifying the classification of the data (i.e. intellectual property/sensitive information, such as, business financial and personnel information) </a:t>
            </a:r>
          </a:p>
          <a:p>
            <a:pPr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Understanding accessibility to this information (users who have access to this information) </a:t>
            </a:r>
          </a:p>
          <a:p>
            <a:pPr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Identifying assets that processes, stores, and/or transmits the information (including interconnections to other assets) </a:t>
            </a:r>
            <a:endParaRPr lang="en-US" sz="1800" b="0" i="0" dirty="0">
              <a:effectLst/>
              <a:highlight>
                <a:srgbClr val="FFFFFF"/>
              </a:highlight>
              <a:latin typeface="Calibri" panose="020F0502020204030204" pitchFamily="34" charset="0"/>
            </a:endParaRPr>
          </a:p>
          <a:p>
            <a:pPr algn="l" rtl="0" fontAlgn="base"/>
            <a:endParaRPr lang="en-US" sz="1800" b="0" i="0" dirty="0">
              <a:effectLst/>
              <a:highlight>
                <a:srgbClr val="FFFFFF"/>
              </a:highlight>
              <a:latin typeface="Calibri" panose="020F0502020204030204" pitchFamily="34" charset="0"/>
            </a:endParaRPr>
          </a:p>
          <a:p>
            <a:pPr algn="l" rtl="0" fontAlgn="base"/>
            <a:endParaRPr lang="en-US" sz="1800" b="0" i="0" dirty="0">
              <a:effectLst/>
              <a:highlight>
                <a:srgbClr val="FFFFFF"/>
              </a:highlight>
              <a:latin typeface="Calibri" panose="020F0502020204030204" pitchFamily="34" charset="0"/>
            </a:endParaRPr>
          </a:p>
          <a:p>
            <a:pPr algn="l" rtl="0" fontAlgn="base"/>
            <a:r>
              <a:rPr lang="en-US" sz="1800" b="0" i="0" dirty="0">
                <a:effectLst/>
                <a:highlight>
                  <a:srgbClr val="FFFFFF"/>
                </a:highlight>
                <a:latin typeface="Calibri" panose="020F0502020204030204" pitchFamily="34" charset="0"/>
              </a:rPr>
              <a:t>The SBIR/STTR CS Due Diligence Program will utilize the Global Cyber Alliance (GCA) Toolkit </a:t>
            </a:r>
            <a:r>
              <a:rPr lang="en-US" sz="1800" b="0" i="0" dirty="0">
                <a:solidFill>
                  <a:srgbClr val="000000"/>
                </a:solidFill>
                <a:effectLst/>
                <a:highlight>
                  <a:srgbClr val="FFFFFF"/>
                </a:highlight>
                <a:latin typeface="Aptos" panose="020B0004020202020204" pitchFamily="34" charset="0"/>
              </a:rPr>
              <a:t>to assist small businesses with the implementation of the required CPGs. The GCA toolkit</a:t>
            </a:r>
            <a:r>
              <a:rPr lang="en-US" sz="1800" b="0" i="0" dirty="0">
                <a:effectLst/>
                <a:highlight>
                  <a:srgbClr val="FFFFFF"/>
                </a:highlight>
                <a:latin typeface="Calibri" panose="020F0502020204030204" pitchFamily="34" charset="0"/>
              </a:rPr>
              <a:t> is sponsored by Public Internet Registry (PIR). The toolkit was recommended by NIST CSF v2.0 Small Business Quick Start Guide. The link to the toolkit is: </a:t>
            </a:r>
            <a:r>
              <a:rPr lang="en-US" sz="1800" b="0" i="0" u="sng" strike="noStrike" dirty="0">
                <a:solidFill>
                  <a:srgbClr val="467886"/>
                </a:solidFill>
                <a:effectLst/>
                <a:highlight>
                  <a:srgbClr val="FFFFFF"/>
                </a:highlight>
                <a:latin typeface="Calibri" panose="020F0502020204030204" pitchFamily="34" charset="0"/>
                <a:hlinkClick r:id="rId3"/>
              </a:rPr>
              <a:t>GCA Cybersecurity Toolkit for Small Business | Sponsored by Mastercard (gcatoolkit.org)</a:t>
            </a:r>
            <a:r>
              <a:rPr lang="en-US" sz="1800" b="0" i="0" u="sng" strike="noStrike" dirty="0">
                <a:solidFill>
                  <a:srgbClr val="467886"/>
                </a:solidFill>
                <a:effectLst/>
                <a:highlight>
                  <a:srgbClr val="FFFFFF"/>
                </a:highlight>
                <a:latin typeface="Calibri" panose="020F0502020204030204" pitchFamily="34" charset="0"/>
              </a:rPr>
              <a:t>. </a:t>
            </a:r>
            <a:r>
              <a:rPr lang="en-US" sz="1800" b="0" i="0" u="sng" strike="noStrike" dirty="0">
                <a:solidFill>
                  <a:srgbClr val="000000"/>
                </a:solidFill>
                <a:effectLst/>
                <a:highlight>
                  <a:srgbClr val="FFFFFF"/>
                </a:highlight>
                <a:latin typeface="Aptos" panose="020B0004020202020204" pitchFamily="34" charset="0"/>
              </a:rPr>
              <a:t>T</a:t>
            </a:r>
            <a:r>
              <a:rPr lang="en-US" sz="1800" b="0" i="0" dirty="0">
                <a:solidFill>
                  <a:srgbClr val="000000"/>
                </a:solidFill>
                <a:effectLst/>
                <a:highlight>
                  <a:srgbClr val="FFFFFF"/>
                </a:highlight>
                <a:latin typeface="Aptos" panose="020B0004020202020204" pitchFamily="34" charset="0"/>
              </a:rPr>
              <a:t>he SBIR/STTR Program will be utilizing the Global Cyber Alliance (GCA) Toolkit to assist small businesses with the implementation of the required CPGs.  </a:t>
            </a:r>
            <a:endParaRPr lang="en-US" sz="1800" b="0" i="0" dirty="0">
              <a:effectLst/>
              <a:highlight>
                <a:srgbClr val="FFFFFF"/>
              </a:highlight>
              <a:latin typeface="Calibri" panose="020F0502020204030204" pitchFamily="34" charset="0"/>
            </a:endParaRP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highlight>
                  <a:srgbClr val="FFFFFF"/>
                </a:highlight>
                <a:latin typeface="Aptos" panose="020B0004020202020204" pitchFamily="34" charset="0"/>
              </a:rPr>
              <a:t>The free toolkit can assist SBIR/STTR Small Businesses with developing their asset inventory and configuring, strengthening, protecting and backing up its devices and accounts. The GCA Learning Portal has useful tools, training videos and checklists/guides that give a brief introduction of the threats, risks, and explain methods to implement CS best practices/CPGs to ensure your small business is protected. </a:t>
            </a:r>
          </a:p>
          <a:p>
            <a:pPr marL="742950" lvl="1" indent="-285750"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Applicants/awardees are </a:t>
            </a:r>
            <a:r>
              <a:rPr lang="en-US" sz="1800" b="1" i="0" dirty="0">
                <a:solidFill>
                  <a:srgbClr val="000000"/>
                </a:solidFill>
                <a:effectLst/>
                <a:highlight>
                  <a:srgbClr val="FFFFFF"/>
                </a:highlight>
                <a:latin typeface="Aptos" panose="020B0004020202020204" pitchFamily="34" charset="0"/>
              </a:rPr>
              <a:t>highly encouraged</a:t>
            </a:r>
            <a:r>
              <a:rPr lang="en-US" sz="1800" b="0" i="0" dirty="0">
                <a:solidFill>
                  <a:srgbClr val="000000"/>
                </a:solidFill>
                <a:effectLst/>
                <a:highlight>
                  <a:srgbClr val="FFFFFF"/>
                </a:highlight>
                <a:latin typeface="Aptos" panose="020B0004020202020204" pitchFamily="34" charset="0"/>
              </a:rPr>
              <a:t> to sign up for </a:t>
            </a:r>
            <a:r>
              <a:rPr lang="en-US" sz="1800" b="0" i="0" u="none" dirty="0">
                <a:solidFill>
                  <a:srgbClr val="D13438"/>
                </a:solidFill>
                <a:effectLst/>
                <a:highlight>
                  <a:srgbClr val="FFFFFF"/>
                </a:highlight>
                <a:latin typeface="Aptos" panose="020B0004020202020204" pitchFamily="34" charset="0"/>
              </a:rPr>
              <a:t>a</a:t>
            </a:r>
            <a:r>
              <a:rPr lang="en-US" sz="1800" b="0" i="0" u="sng" dirty="0">
                <a:solidFill>
                  <a:srgbClr val="D13438"/>
                </a:solidFill>
                <a:effectLst/>
                <a:highlight>
                  <a:srgbClr val="FFFFFF"/>
                </a:highlight>
                <a:latin typeface="Aptos" panose="020B0004020202020204" pitchFamily="34" charset="0"/>
              </a:rPr>
              <a:t> </a:t>
            </a:r>
            <a:r>
              <a:rPr lang="en-US" sz="1800" b="0" i="0" dirty="0">
                <a:solidFill>
                  <a:srgbClr val="000000"/>
                </a:solidFill>
                <a:effectLst/>
                <a:highlight>
                  <a:srgbClr val="FFFFFF"/>
                </a:highlight>
                <a:latin typeface="Aptos" panose="020B0004020202020204" pitchFamily="34" charset="0"/>
              </a:rPr>
              <a:t>free account to review the documents, videos and training presentations found on the GCA Toolkit/Learning Portal to understand how to implement the required CPGs. The GCA Learning Portal link: </a:t>
            </a:r>
            <a:r>
              <a:rPr lang="en-US" sz="1800" b="0" i="0" u="sng" strike="noStrike" dirty="0">
                <a:solidFill>
                  <a:srgbClr val="467886"/>
                </a:solidFill>
                <a:effectLst/>
                <a:highlight>
                  <a:srgbClr val="FFFFFF"/>
                </a:highlight>
                <a:latin typeface="Aptos" panose="020B0004020202020204" pitchFamily="34" charset="0"/>
                <a:hlinkClick r:id="rId4"/>
              </a:rPr>
              <a:t>Understanding Cyber Risk for Small Business (globalcyberalliance.org)</a:t>
            </a:r>
            <a:endParaRPr lang="en-US" sz="1800" b="0" i="0" u="sng" strike="noStrike" dirty="0">
              <a:solidFill>
                <a:srgbClr val="000000"/>
              </a:solidFill>
              <a:effectLst/>
              <a:highlight>
                <a:srgbClr val="FFFFFF"/>
              </a:highlight>
              <a:latin typeface="Aptos" panose="020B0004020202020204" pitchFamily="34" charset="0"/>
            </a:endParaRPr>
          </a:p>
          <a:p>
            <a:pPr marL="742950" lvl="1" indent="-285750"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All SBIR/STTR applicants/awardees </a:t>
            </a:r>
            <a:r>
              <a:rPr lang="en-US" sz="1800" b="0" i="0" u="none" dirty="0">
                <a:solidFill>
                  <a:srgbClr val="000000"/>
                </a:solidFill>
                <a:effectLst/>
                <a:highlight>
                  <a:srgbClr val="FFFFFF"/>
                </a:highlight>
                <a:latin typeface="Aptos" panose="020B0004020202020204" pitchFamily="34" charset="0"/>
              </a:rPr>
              <a:t>should</a:t>
            </a:r>
            <a:r>
              <a:rPr lang="en-US" sz="1800" b="0" i="0" u="none" dirty="0">
                <a:solidFill>
                  <a:srgbClr val="D13438"/>
                </a:solidFill>
                <a:effectLst/>
                <a:highlight>
                  <a:srgbClr val="FFFFFF"/>
                </a:highlight>
                <a:latin typeface="Aptos" panose="020B0004020202020204" pitchFamily="34" charset="0"/>
              </a:rPr>
              <a:t> scroll down on the left side of the main screen</a:t>
            </a:r>
            <a:r>
              <a:rPr lang="en-US" sz="1800" b="0" i="0" u="sng" dirty="0">
                <a:solidFill>
                  <a:srgbClr val="D13438"/>
                </a:solidFill>
                <a:effectLst/>
                <a:highlight>
                  <a:srgbClr val="FFFFFF"/>
                </a:highlight>
                <a:latin typeface="Aptos" panose="020B0004020202020204" pitchFamily="34" charset="0"/>
              </a:rPr>
              <a:t>,</a:t>
            </a:r>
            <a:r>
              <a:rPr lang="en-US" sz="1800" b="0" i="0" dirty="0">
                <a:solidFill>
                  <a:srgbClr val="000000"/>
                </a:solidFill>
                <a:effectLst/>
                <a:highlight>
                  <a:srgbClr val="FFFFFF"/>
                </a:highlight>
                <a:latin typeface="Aptos" panose="020B0004020202020204" pitchFamily="34" charset="0"/>
              </a:rPr>
              <a:t> click</a:t>
            </a:r>
            <a:r>
              <a:rPr lang="en-US" sz="1800" b="0" i="0" u="none" dirty="0">
                <a:solidFill>
                  <a:srgbClr val="D13438"/>
                </a:solidFill>
                <a:effectLst/>
                <a:highlight>
                  <a:srgbClr val="FFFFFF"/>
                </a:highlight>
                <a:latin typeface="Aptos" panose="020B0004020202020204" pitchFamily="34" charset="0"/>
              </a:rPr>
              <a:t> on</a:t>
            </a:r>
            <a:r>
              <a:rPr lang="en-US" sz="1800" b="0" i="0" dirty="0">
                <a:solidFill>
                  <a:srgbClr val="000000"/>
                </a:solidFill>
                <a:effectLst/>
                <a:highlight>
                  <a:srgbClr val="FFFFFF"/>
                </a:highlight>
                <a:latin typeface="Aptos" panose="020B0004020202020204" pitchFamily="34" charset="0"/>
              </a:rPr>
              <a:t> ‘Resource</a:t>
            </a:r>
            <a:r>
              <a:rPr lang="en-US" sz="1800" b="0" i="0" u="none" dirty="0">
                <a:solidFill>
                  <a:srgbClr val="D13438"/>
                </a:solidFill>
                <a:effectLst/>
                <a:highlight>
                  <a:srgbClr val="FFFFFF"/>
                </a:highlight>
                <a:latin typeface="Aptos" panose="020B0004020202020204" pitchFamily="34" charset="0"/>
              </a:rPr>
              <a:t>s</a:t>
            </a:r>
            <a:r>
              <a:rPr lang="en-US" sz="1800" b="0" i="0" dirty="0">
                <a:solidFill>
                  <a:srgbClr val="000000"/>
                </a:solidFill>
                <a:effectLst/>
                <a:highlight>
                  <a:srgbClr val="FFFFFF"/>
                </a:highlight>
                <a:latin typeface="Aptos" panose="020B0004020202020204" pitchFamily="34" charset="0"/>
              </a:rPr>
              <a:t>’ and view the video, ‘How to Use the Toolkit’ to learn how this resource should be used (about a 16 minute video).  </a:t>
            </a:r>
          </a:p>
          <a:p>
            <a:pPr marL="742950" lvl="1" indent="-285750" algn="l" rtl="0" fontAlgn="base">
              <a:buFont typeface="Arial" panose="020B0604020202020204" pitchFamily="34" charset="0"/>
              <a:buChar char="•"/>
            </a:pPr>
            <a:r>
              <a:rPr lang="en-US" sz="1800" b="0" i="0" dirty="0">
                <a:solidFill>
                  <a:srgbClr val="000000"/>
                </a:solidFill>
                <a:effectLst/>
                <a:highlight>
                  <a:srgbClr val="FFFFFF"/>
                </a:highlight>
                <a:latin typeface="Aptos" panose="020B0004020202020204" pitchFamily="34" charset="0"/>
              </a:rPr>
              <a:t>The tools, training videos and checklists/guides mentioned are suggested and part of the SBIR/STTR implementation guidance. Each CPG has a short training presentation from the GCA Learning Portal and downloadable tools and/or checklists/guides to implement the cybersecurity best practice which also addresses the required CPG(s). In addition, other applicable resources from FTC, DHS, CISA and NIST are listed to provide assistance with CPG implementation.  </a:t>
            </a:r>
            <a:endParaRPr lang="en-US" sz="4000" b="0" i="0" dirty="0">
              <a:solidFill>
                <a:srgbClr val="000000"/>
              </a:solidFill>
              <a:effectLst/>
              <a:highlight>
                <a:srgbClr val="FFFFFF"/>
              </a:highlight>
              <a:latin typeface="Segoe UI" panose="020B0502040204020203" pitchFamily="34" charset="0"/>
            </a:endParaRPr>
          </a:p>
          <a:p>
            <a:pPr marL="742950" lvl="1" indent="-285750" algn="l" rtl="0" fontAlgn="base">
              <a:buFont typeface="Arial" panose="020B0604020202020204" pitchFamily="34" charset="0"/>
              <a:buChar char="•"/>
            </a:pPr>
            <a:endParaRPr lang="en-US" sz="2800"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 </a:t>
            </a:r>
            <a:endParaRPr lang="en-US" sz="2800" b="0" i="0" dirty="0">
              <a:solidFill>
                <a:srgbClr val="000000"/>
              </a:solidFill>
              <a:effectLst/>
              <a:highlight>
                <a:srgbClr val="FFFFFF"/>
              </a:highlight>
              <a:latin typeface="Segoe UI" panose="020B0502040204020203" pitchFamily="34" charset="0"/>
            </a:endParaRPr>
          </a:p>
          <a:p>
            <a:pPr lvl="1" algn="l" rtl="0" fontAlgn="base">
              <a:buFont typeface="Arial" panose="020B0604020202020204" pitchFamily="34" charset="0"/>
              <a:buChar char="•"/>
            </a:pPr>
            <a:endParaRPr lang="en-US" sz="1800" b="0" i="0" dirty="0">
              <a:solidFill>
                <a:srgbClr val="000000"/>
              </a:solidFill>
              <a:effectLst/>
              <a:highlight>
                <a:srgbClr val="FFFFFF"/>
              </a:highlight>
              <a:latin typeface="Calibri" panose="020F0502020204030204" pitchFamily="34" charset="0"/>
            </a:endParaRPr>
          </a:p>
          <a:p>
            <a:pPr marL="285750" indent="-285750" algn="l" rtl="0" fontAlgn="base">
              <a:buFont typeface="Arial" panose="020B0604020202020204" pitchFamily="34" charset="0"/>
              <a:buChar char="•"/>
            </a:pPr>
            <a:endParaRPr lang="en-US" sz="1800" b="0" i="0" dirty="0">
              <a:solidFill>
                <a:srgbClr val="000000"/>
              </a:solidFill>
              <a:effectLst/>
              <a:highlight>
                <a:srgbClr val="FFFFFF"/>
              </a:highlight>
              <a:latin typeface="Aptos" panose="020B0004020202020204" pitchFamily="34" charset="0"/>
            </a:endParaRPr>
          </a:p>
          <a:p>
            <a:pPr algn="l" rtl="0" fontAlgn="base"/>
            <a:endParaRPr lang="en-US" sz="1800" b="0" i="0" dirty="0">
              <a:solidFill>
                <a:srgbClr val="000000"/>
              </a:solidFill>
              <a:effectLst/>
              <a:highlight>
                <a:srgbClr val="FFFFFF"/>
              </a:highlight>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64BC10E-3B7A-4E38-880A-539F6052B56D}" type="slidenum">
              <a:rPr lang="en-US" smtClean="0"/>
              <a:t>10</a:t>
            </a:fld>
            <a:endParaRPr lang="en-US"/>
          </a:p>
        </p:txBody>
      </p:sp>
    </p:spTree>
    <p:extLst>
      <p:ext uri="{BB962C8B-B14F-4D97-AF65-F5344CB8AC3E}">
        <p14:creationId xmlns:p14="http://schemas.microsoft.com/office/powerpoint/2010/main" val="2421718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does the CPG relate to small businesses and why is it important? </a:t>
            </a:r>
          </a:p>
          <a:p>
            <a:r>
              <a:rPr lang="en-US" dirty="0"/>
              <a:t>CS Leadership provides for Centralized Responsibility – A cybersecurity leader centralizes the responsibility of security, ensuring that there someone focused on protecting the business from cyber threats.</a:t>
            </a:r>
          </a:p>
          <a:p>
            <a:endParaRPr lang="en-US" dirty="0"/>
          </a:p>
          <a:p>
            <a:r>
              <a:rPr lang="en-US" dirty="0"/>
              <a:t>Provides for Risk Management – They can prioritize and help with the implementation of CPGs to mitigate risk, balancing the need for security with the business’s operational goals. </a:t>
            </a:r>
          </a:p>
          <a:p>
            <a:endParaRPr lang="en-US" dirty="0"/>
          </a:p>
          <a:p>
            <a:r>
              <a:rPr lang="en-US" dirty="0"/>
              <a:t>Provides for Resource Allocation – By understanding the specific needs of the business, a cybersecurity leader can ensure that resources are allocated efficiently, avoiding unnecessary expenditures while still maintaining robust security.</a:t>
            </a:r>
          </a:p>
          <a:p>
            <a:endParaRPr lang="en-US" dirty="0"/>
          </a:p>
          <a:p>
            <a:r>
              <a:rPr lang="en-US" dirty="0"/>
              <a:t>Fosters a Security Culture – The CS Leader can lead efforts to create a security-ware culture within the small business, providing training and resources to employees.  A CS leader promotes best practices in cybersecurity, ensuring that all employees understand their role in protecting the business.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Having a dedicated senior cybersecurity professional is crucial for ensuring the effectiveness of the information security management and establishing cybersecurity training and culture at the organizational level. Ultimately this leadership role helps protect sensitive information, mitigates risk, and maintains regulatory compliance. </a:t>
            </a:r>
            <a:endParaRPr lang="en-US" dirty="0"/>
          </a:p>
          <a:p>
            <a:r>
              <a:rPr lang="en-US" dirty="0"/>
              <a:t> </a:t>
            </a:r>
          </a:p>
          <a:p>
            <a:endParaRPr lang="en-US" b="1" dirty="0"/>
          </a:p>
          <a:p>
            <a:r>
              <a:rPr lang="en-US" b="1" dirty="0"/>
              <a:t>How do small businesses Implement the CPG?</a:t>
            </a:r>
          </a:p>
          <a:p>
            <a:pPr>
              <a:defRPr/>
            </a:pPr>
            <a:r>
              <a:rPr lang="en-US" dirty="0"/>
              <a:t>To fully implement the Organizational CS Leadership CPG, the applicants/awardees should assign a leader who is responsible for CS within the organization and has developed a plan to fully implement the required CPGs. To fully implement the Basic CS Training CPG, the CS leader should also document, develop, maintain and implement a training plan on how the workforce will be trained to support the protection of the small business computer systems, data and personnel from cyberattacks (as discussed in the webinar).</a:t>
            </a:r>
          </a:p>
          <a:p>
            <a:pPr>
              <a:defRPr/>
            </a:pPr>
            <a:endParaRPr lang="en-US" sz="1200" kern="100" dirty="0">
              <a:solidFill>
                <a:schemeClr val="tx1"/>
              </a:solidFill>
              <a:effectLst/>
              <a:ea typeface="Aptos" panose="020B0004020202020204" pitchFamily="34" charset="0"/>
              <a:cs typeface="Calibri"/>
            </a:endParaRPr>
          </a:p>
        </p:txBody>
      </p:sp>
      <p:sp>
        <p:nvSpPr>
          <p:cNvPr id="4" name="Slide Number Placeholder 3"/>
          <p:cNvSpPr>
            <a:spLocks noGrp="1"/>
          </p:cNvSpPr>
          <p:nvPr>
            <p:ph type="sldNum" sz="quarter" idx="5"/>
          </p:nvPr>
        </p:nvSpPr>
        <p:spPr/>
        <p:txBody>
          <a:bodyPr/>
          <a:lstStyle/>
          <a:p>
            <a:fld id="{464BC10E-3B7A-4E38-880A-539F6052B56D}" type="slidenum">
              <a:rPr lang="en-US" smtClean="0"/>
              <a:t>11</a:t>
            </a:fld>
            <a:endParaRPr lang="en-US"/>
          </a:p>
        </p:txBody>
      </p:sp>
    </p:spTree>
    <p:extLst>
      <p:ext uri="{BB962C8B-B14F-4D97-AF65-F5344CB8AC3E}">
        <p14:creationId xmlns:p14="http://schemas.microsoft.com/office/powerpoint/2010/main" val="2062654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BC10E-3B7A-4E38-880A-539F6052B56D}" type="slidenum">
              <a:rPr lang="en-US" smtClean="0"/>
              <a:t>12</a:t>
            </a:fld>
            <a:endParaRPr lang="en-US"/>
          </a:p>
        </p:txBody>
      </p:sp>
    </p:spTree>
    <p:extLst>
      <p:ext uri="{BB962C8B-B14F-4D97-AF65-F5344CB8AC3E}">
        <p14:creationId xmlns:p14="http://schemas.microsoft.com/office/powerpoint/2010/main" val="2680508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does the CPG relate to small business and why its important?</a:t>
            </a:r>
          </a:p>
          <a:p>
            <a:endParaRPr lang="en-US" dirty="0"/>
          </a:p>
          <a:p>
            <a:r>
              <a:rPr lang="en-US" dirty="0"/>
              <a:t>Provides for an Empowered Workforce –  CS training fosters a culture of security within the organization, where every employee understands their role in protecting the business</a:t>
            </a:r>
            <a:endParaRPr lang="en-US" dirty="0">
              <a:cs typeface="Calibri"/>
            </a:endParaRPr>
          </a:p>
          <a:p>
            <a:endParaRPr lang="en-US" dirty="0"/>
          </a:p>
          <a:p>
            <a:r>
              <a:rPr lang="en-US" dirty="0"/>
              <a:t>Fosters Collective Responsibility – It creates a sense of collective responsibility, where security is viewed as everyone’s responsibility, not just IT. </a:t>
            </a:r>
            <a:endParaRPr lang="en-US" dirty="0">
              <a:cs typeface="Calibri"/>
            </a:endParaRPr>
          </a:p>
          <a:p>
            <a:endParaRPr lang="en-US" dirty="0"/>
          </a:p>
          <a:p>
            <a:r>
              <a:rPr lang="en-US" dirty="0"/>
              <a:t>Promotes Safe Practices- Employees learn best practices such as creating strong passwords, securely handling sensitive data, and email awareness which can prevent breaches</a:t>
            </a:r>
            <a:endParaRPr lang="en-US" sz="1200" dirty="0">
              <a:solidFill>
                <a:schemeClr val="tx1"/>
              </a:solidFill>
              <a:effectLs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ea typeface="Aptos" panose="020B0004020202020204" pitchFamily="34" charset="0"/>
              <a:cs typeface="Aptos" panose="020B0004020202020204" pitchFamily="34" charset="0"/>
            </a:endParaRPr>
          </a:p>
          <a:p>
            <a:r>
              <a:rPr lang="en-US" b="0" i="0" dirty="0">
                <a:solidFill>
                  <a:srgbClr val="1D2127"/>
                </a:solidFill>
                <a:effectLst/>
                <a:highlight>
                  <a:srgbClr val="FFFFFF"/>
                </a:highlight>
                <a:latin typeface="trade-gothic-next"/>
              </a:rPr>
              <a:t>Researchers from Stanford University and a top cybersecurity organization found that</a:t>
            </a:r>
            <a:r>
              <a:rPr lang="en-US" b="0" i="0" u="none" strike="noStrike" dirty="0">
                <a:solidFill>
                  <a:srgbClr val="F26721"/>
                </a:solidFill>
                <a:effectLst/>
                <a:highlight>
                  <a:srgbClr val="FFFFFF"/>
                </a:highlight>
                <a:latin typeface="trade-gothic-next"/>
                <a:hlinkClick r:id="rId3"/>
              </a:rPr>
              <a:t> approximately 88 percent</a:t>
            </a:r>
            <a:r>
              <a:rPr lang="en-US" b="0" i="0" dirty="0">
                <a:solidFill>
                  <a:srgbClr val="1D2127"/>
                </a:solidFill>
                <a:effectLst/>
                <a:highlight>
                  <a:srgbClr val="FFFFFF"/>
                </a:highlight>
                <a:latin typeface="trade-gothic-next"/>
              </a:rPr>
              <a:t> of all data breaches are caused by an employee mistake. Human error is still very much the driving force behind an overwhelming majority of cybersecurity problems.  </a:t>
            </a:r>
          </a:p>
          <a:p>
            <a:endParaRPr lang="en-US" dirty="0"/>
          </a:p>
          <a:p>
            <a:r>
              <a:rPr lang="en-US" b="1" dirty="0"/>
              <a:t>Example: </a:t>
            </a:r>
            <a:r>
              <a:rPr lang="en-US" dirty="0"/>
              <a:t>Ubiquiti Networks, a major provider of networking equipment suffered a breach that led to attackers gaining access to their cloud storage servers hosted by a third-party provider. An insider later blew the whistle, revealing that Ubiquiti had failed to implement basic cybersecurity practices and that employees lacked essential training to recognize threats and follow security protocols.</a:t>
            </a:r>
            <a:endParaRPr lang="en-US" dirty="0">
              <a:cs typeface="Calibri"/>
            </a:endParaRPr>
          </a:p>
          <a:p>
            <a:endParaRPr lang="en-US" dirty="0"/>
          </a:p>
          <a:p>
            <a:endParaRPr lang="en-US" b="1" i="0" dirty="0">
              <a:solidFill>
                <a:srgbClr val="1D2127"/>
              </a:solidFill>
              <a:effectLst/>
              <a:highlight>
                <a:srgbClr val="FFFFFF"/>
              </a:highlight>
              <a:latin typeface="trade-gothic-next"/>
            </a:endParaRPr>
          </a:p>
          <a:p>
            <a:r>
              <a:rPr lang="en-US" b="1" i="0" dirty="0">
                <a:solidFill>
                  <a:srgbClr val="1D2127"/>
                </a:solidFill>
                <a:effectLst/>
                <a:highlight>
                  <a:srgbClr val="FFFFFF"/>
                </a:highlight>
                <a:latin typeface="trade-gothic-next"/>
              </a:rPr>
              <a:t>How does the small business implement the CPG</a:t>
            </a:r>
          </a:p>
          <a:p>
            <a:pPr marL="285750" indent="-285750">
              <a:buFont typeface="Arial"/>
              <a:buChar char="•"/>
              <a:defRPr/>
            </a:pPr>
            <a:r>
              <a:rPr lang="en-US" u="none" dirty="0">
                <a:solidFill>
                  <a:srgbClr val="0078D4"/>
                </a:solidFill>
              </a:rPr>
              <a:t>To implement a</a:t>
            </a:r>
            <a:r>
              <a:rPr lang="en-US" b="0" i="0" u="none" dirty="0">
                <a:solidFill>
                  <a:srgbClr val="0078D4"/>
                </a:solidFill>
                <a:effectLst/>
              </a:rPr>
              <a:t> </a:t>
            </a:r>
            <a:r>
              <a:rPr lang="en-US" u="none" dirty="0">
                <a:solidFill>
                  <a:srgbClr val="0078D4"/>
                </a:solidFill>
              </a:rPr>
              <a:t>basic </a:t>
            </a:r>
            <a:r>
              <a:rPr lang="en-US" i="0" u="none" dirty="0">
                <a:solidFill>
                  <a:srgbClr val="0078D4"/>
                </a:solidFill>
                <a:effectLst/>
              </a:rPr>
              <a:t>CS training</a:t>
            </a:r>
            <a:r>
              <a:rPr lang="en-US" b="0" i="0" u="none" dirty="0">
                <a:solidFill>
                  <a:srgbClr val="0078D4"/>
                </a:solidFill>
                <a:effectLst/>
              </a:rPr>
              <a:t> program</a:t>
            </a:r>
            <a:r>
              <a:rPr lang="en-US" u="none" dirty="0">
                <a:solidFill>
                  <a:srgbClr val="0078D4"/>
                </a:solidFill>
              </a:rPr>
              <a:t>:</a:t>
            </a:r>
            <a:endParaRPr lang="en-US" u="none" dirty="0"/>
          </a:p>
          <a:p>
            <a:pPr marL="742950" lvl="1" indent="-285750">
              <a:buFont typeface="Arial"/>
              <a:buChar char="•"/>
              <a:defRPr/>
            </a:pPr>
            <a:r>
              <a:rPr lang="en-US" u="none" dirty="0">
                <a:solidFill>
                  <a:srgbClr val="0078D4"/>
                </a:solidFill>
              </a:rPr>
              <a:t>Develop</a:t>
            </a:r>
            <a:r>
              <a:rPr lang="en-US" b="0" i="0" u="none" dirty="0">
                <a:solidFill>
                  <a:srgbClr val="0078D4"/>
                </a:solidFill>
                <a:effectLst/>
              </a:rPr>
              <a:t>, </a:t>
            </a:r>
            <a:r>
              <a:rPr lang="en-US" u="none" dirty="0">
                <a:solidFill>
                  <a:srgbClr val="0078D4"/>
                </a:solidFill>
              </a:rPr>
              <a:t>document</a:t>
            </a:r>
            <a:r>
              <a:rPr lang="en-US" b="0" i="0" u="none" dirty="0">
                <a:solidFill>
                  <a:srgbClr val="0078D4"/>
                </a:solidFill>
                <a:effectLst/>
              </a:rPr>
              <a:t>, and </a:t>
            </a:r>
            <a:r>
              <a:rPr lang="en-US" u="none" dirty="0">
                <a:solidFill>
                  <a:srgbClr val="0078D4"/>
                </a:solidFill>
              </a:rPr>
              <a:t>disseminate within </a:t>
            </a:r>
            <a:r>
              <a:rPr lang="en-US" b="0" i="0" u="none" dirty="0">
                <a:solidFill>
                  <a:srgbClr val="0078D4"/>
                </a:solidFill>
                <a:effectLst/>
              </a:rPr>
              <a:t>the organization </a:t>
            </a:r>
            <a:r>
              <a:rPr lang="en-US" u="none" dirty="0">
                <a:solidFill>
                  <a:srgbClr val="0078D4"/>
                </a:solidFill>
              </a:rPr>
              <a:t>a CS training program which includes basic</a:t>
            </a:r>
            <a:r>
              <a:rPr lang="en-US" b="0" i="0" u="none" dirty="0">
                <a:solidFill>
                  <a:srgbClr val="0078D4"/>
                </a:solidFill>
                <a:effectLst/>
              </a:rPr>
              <a:t> security concepts</a:t>
            </a:r>
            <a:r>
              <a:rPr lang="en-US" u="none" dirty="0">
                <a:solidFill>
                  <a:srgbClr val="0078D4"/>
                </a:solidFill>
              </a:rPr>
              <a:t> associated with the required CPGs</a:t>
            </a:r>
            <a:r>
              <a:rPr lang="en-US" b="0" i="0" u="none" dirty="0">
                <a:solidFill>
                  <a:srgbClr val="0078D4"/>
                </a:solidFill>
                <a:effectLst/>
              </a:rPr>
              <a:t>, such as phishing, business email compromise, basic operational security (OPSEC), </a:t>
            </a:r>
            <a:r>
              <a:rPr lang="en-US" u="none" dirty="0">
                <a:solidFill>
                  <a:srgbClr val="0078D4"/>
                </a:solidFill>
              </a:rPr>
              <a:t>and </a:t>
            </a:r>
            <a:r>
              <a:rPr lang="en-US" b="0" i="0" u="none" dirty="0">
                <a:solidFill>
                  <a:srgbClr val="0078D4"/>
                </a:solidFill>
                <a:effectLst/>
              </a:rPr>
              <a:t>password security</a:t>
            </a:r>
            <a:r>
              <a:rPr lang="en-US" u="none" dirty="0">
                <a:solidFill>
                  <a:srgbClr val="0078D4"/>
                </a:solidFill>
              </a:rPr>
              <a:t> to foster </a:t>
            </a:r>
            <a:r>
              <a:rPr lang="en-US" b="0" i="0" u="none" dirty="0">
                <a:solidFill>
                  <a:srgbClr val="0078D4"/>
                </a:solidFill>
                <a:effectLst/>
              </a:rPr>
              <a:t>an internal culture of security and cyber awareness. </a:t>
            </a:r>
            <a:endParaRPr lang="en-US" u="none" dirty="0"/>
          </a:p>
          <a:p>
            <a:pPr marL="742950" lvl="1" indent="-285750">
              <a:buFont typeface="Arial"/>
              <a:buChar char="•"/>
              <a:defRPr/>
            </a:pPr>
            <a:r>
              <a:rPr lang="en-US" b="0" i="0" u="none" dirty="0">
                <a:solidFill>
                  <a:srgbClr val="0078D4"/>
                </a:solidFill>
                <a:effectLst/>
              </a:rPr>
              <a:t>New employees should receive initial cybersecurity training within 10 days of onboarding and recurring training on at least an annual basis.</a:t>
            </a:r>
            <a:endParaRPr lang="en-US" u="none" dirty="0"/>
          </a:p>
          <a:p>
            <a:pPr marL="0" marR="0" lvl="0" indent="0" algn="l" defTabSz="914400">
              <a:lnSpc>
                <a:spcPct val="100000"/>
              </a:lnSpc>
              <a:spcBef>
                <a:spcPts val="0"/>
              </a:spcBef>
              <a:spcAft>
                <a:spcPts val="0"/>
              </a:spcAft>
              <a:buClrTx/>
              <a:buSzTx/>
              <a:buFontTx/>
              <a:buNone/>
              <a:tabLst/>
              <a:defRPr/>
            </a:pPr>
            <a:endParaRPr lang="en-US" sz="1800" b="0" i="0" u="none" dirty="0">
              <a:solidFill>
                <a:srgbClr val="0078D4"/>
              </a:solidFill>
              <a:effectLst/>
              <a:latin typeface="Apto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64BC10E-3B7A-4E38-880A-539F6052B56D}" type="slidenum">
              <a:rPr lang="en-US" smtClean="0"/>
              <a:t>13</a:t>
            </a:fld>
            <a:endParaRPr lang="en-US"/>
          </a:p>
        </p:txBody>
      </p:sp>
    </p:spTree>
    <p:extLst>
      <p:ext uri="{BB962C8B-B14F-4D97-AF65-F5344CB8AC3E}">
        <p14:creationId xmlns:p14="http://schemas.microsoft.com/office/powerpoint/2010/main" val="1351286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BC10E-3B7A-4E38-880A-539F6052B56D}" type="slidenum">
              <a:rPr lang="en-US" smtClean="0"/>
              <a:t>14</a:t>
            </a:fld>
            <a:endParaRPr lang="en-US"/>
          </a:p>
        </p:txBody>
      </p:sp>
    </p:spTree>
    <p:extLst>
      <p:ext uri="{BB962C8B-B14F-4D97-AF65-F5344CB8AC3E}">
        <p14:creationId xmlns:p14="http://schemas.microsoft.com/office/powerpoint/2010/main" val="1847507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How does the CPG relate to small businesses and why is it important?</a:t>
            </a:r>
          </a:p>
          <a:p>
            <a:r>
              <a:rPr lang="en-US" dirty="0">
                <a:latin typeface="+mn-lt"/>
              </a:rPr>
              <a:t>Provides for Visibility and control – An asset inventory provides a clear picture of all the hardware, software, and data assets the business owns, allowing for better management. </a:t>
            </a:r>
          </a:p>
          <a:p>
            <a:endParaRPr lang="en-US" dirty="0">
              <a:latin typeface="+mn-lt"/>
            </a:endParaRPr>
          </a:p>
          <a:p>
            <a:r>
              <a:rPr lang="en-US" dirty="0">
                <a:latin typeface="+mn-lt"/>
              </a:rPr>
              <a:t>For Risk Management purposes – Knowing what assets you have helps in identifying which ones are critical and may be vulnerable to cyber threats. </a:t>
            </a:r>
          </a:p>
          <a:p>
            <a:endParaRPr lang="en-US" dirty="0">
              <a:latin typeface="+mn-lt"/>
            </a:endParaRPr>
          </a:p>
          <a:p>
            <a:r>
              <a:rPr lang="en-US" dirty="0">
                <a:latin typeface="+mn-lt"/>
              </a:rPr>
              <a:t>For Recovering Planning – Having an asset inventory aids in developing and executing recovery plans by knowing exactly what needs to be restored or replaced. </a:t>
            </a:r>
          </a:p>
          <a:p>
            <a:endParaRPr lang="en-US" dirty="0">
              <a:latin typeface="+mn-lt"/>
            </a:endParaRPr>
          </a:p>
          <a:p>
            <a:r>
              <a:rPr lang="en-US" dirty="0">
                <a:latin typeface="+mn-lt"/>
              </a:rPr>
              <a:t>For Audit Readiness – An accurate asset inventory ensures the business is prepared for audits, reducing the risk of compliance issues.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mn-lt"/>
              <a:ea typeface="Aptos" panose="020B0004020202020204" pitchFamily="34" charset="0"/>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mn-lt"/>
                <a:ea typeface="Aptos" panose="020B0004020202020204" pitchFamily="34" charset="0"/>
                <a:cs typeface="Times New Roman"/>
              </a:rPr>
              <a:t>Developing and maintaining a comprehensive asset inventory is crucial for effective system management and security. It helps organizations identify and keep track of their high value assets, understand system vulnerabilities, system users/owners, system connections, and helps the organization understand the various data types that the company is employing and ensuring accountability.</a:t>
            </a:r>
          </a:p>
          <a:p>
            <a:endParaRPr lang="en-US" b="1" i="0" dirty="0">
              <a:solidFill>
                <a:srgbClr val="1D2127"/>
              </a:solidFill>
              <a:effectLst/>
              <a:highlight>
                <a:srgbClr val="FFFFFF"/>
              </a:highlight>
              <a:latin typeface="trade-gothic-next"/>
            </a:endParaRPr>
          </a:p>
          <a:p>
            <a:r>
              <a:rPr lang="en-US" b="1" i="0" dirty="0">
                <a:solidFill>
                  <a:srgbClr val="1D2127"/>
                </a:solidFill>
                <a:effectLst/>
                <a:highlight>
                  <a:srgbClr val="FFFFFF"/>
                </a:highlight>
                <a:latin typeface="+mn-lt"/>
              </a:rPr>
              <a:t>Example: </a:t>
            </a:r>
            <a:r>
              <a:rPr lang="en-US" b="0" i="0" dirty="0">
                <a:solidFill>
                  <a:srgbClr val="1D2127"/>
                </a:solidFill>
                <a:effectLst/>
                <a:highlight>
                  <a:srgbClr val="FFFFFF"/>
                </a:highlight>
                <a:latin typeface="+mn-lt"/>
              </a:rPr>
              <a:t>Equifax, a credit reporting agency, suffered a massive data breach that exposed personal information such as social security numbers, birth dates, and addresses.  The breach occurred due to a vulnerability in Apache-struts, a web application framework. The vulnerability had been publicly disclosed, and a patch was available for months before the attack. However, Equifax failed to apply the patch in time, leaving its systems vulnerable to attack.  Had Equifax kept an accurate inventory and checked it weekly, they would have noticed that patches hadn’t been applied.</a:t>
            </a:r>
          </a:p>
          <a:p>
            <a:endParaRPr lang="en-US" b="1" i="0" dirty="0">
              <a:solidFill>
                <a:srgbClr val="1D2127"/>
              </a:solidFill>
              <a:effectLst/>
              <a:highlight>
                <a:srgbClr val="FFFFFF"/>
              </a:highlight>
              <a:latin typeface="trade-gothic-next"/>
            </a:endParaRPr>
          </a:p>
          <a:p>
            <a:r>
              <a:rPr lang="en-US" b="1" i="0" dirty="0">
                <a:solidFill>
                  <a:srgbClr val="1D2127"/>
                </a:solidFill>
                <a:effectLst/>
                <a:highlight>
                  <a:srgbClr val="FFFFFF"/>
                </a:highlight>
                <a:latin typeface="trade-gothic-next"/>
              </a:rPr>
              <a:t>How does the small business implement the CPG?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ea typeface="Aptos" panose="020B0004020202020204" pitchFamily="34" charset="0"/>
              <a:cs typeface="Aptos" panose="020B0004020202020204" pitchFamily="34" charset="0"/>
            </a:endParaRPr>
          </a:p>
          <a:p>
            <a:pPr rtl="0"/>
            <a:r>
              <a:rPr lang="en-US" dirty="0">
                <a:effectLst/>
              </a:rPr>
              <a:t>To fully implement this CPG, the SBIR/STTR Applicant and Awardee should develop, document, maintain and share with stakeholders an asset inventory that will be u</a:t>
            </a:r>
            <a:r>
              <a:rPr lang="en-US" dirty="0"/>
              <a:t>sed to identify authorized/unauthorized use of any digital service or device this not approved/supported, managed/unmanaged by the IT department.</a:t>
            </a:r>
            <a:endParaRPr lang="en-US" dirty="0">
              <a:effectLst/>
            </a:endParaRPr>
          </a:p>
          <a:p>
            <a:pPr marL="0" marR="0">
              <a:lnSpc>
                <a:spcPct val="107000"/>
              </a:lnSpc>
              <a:spcBef>
                <a:spcPts val="0"/>
              </a:spcBef>
              <a:spcAft>
                <a:spcPts val="800"/>
              </a:spcAft>
            </a:pPr>
            <a:endParaRPr lang="en-US" sz="1200" u="none" kern="100" dirty="0">
              <a:solidFill>
                <a:srgbClr val="008080"/>
              </a:solidFill>
              <a:effectLst/>
              <a:latin typeface="+mn-lt"/>
              <a:ea typeface="Aptos" panose="020B0004020202020204" pitchFamily="34" charset="0"/>
              <a:cs typeface="Arial" panose="020B0604020202020204" pitchFamily="34" charset="0"/>
            </a:endParaRPr>
          </a:p>
          <a:p>
            <a:pPr marL="0" marR="0">
              <a:lnSpc>
                <a:spcPct val="107000"/>
              </a:lnSpc>
              <a:spcBef>
                <a:spcPts val="0"/>
              </a:spcBef>
              <a:spcAft>
                <a:spcPts val="800"/>
              </a:spcAft>
            </a:pPr>
            <a:r>
              <a:rPr lang="en-US" sz="1200" u="none" kern="100" dirty="0">
                <a:solidFill>
                  <a:srgbClr val="008080"/>
                </a:solidFill>
                <a:effectLst/>
                <a:latin typeface="+mn-lt"/>
                <a:ea typeface="Aptos" panose="020B0004020202020204" pitchFamily="34" charset="0"/>
                <a:cs typeface="Arial" panose="020B0604020202020204" pitchFamily="34" charset="0"/>
              </a:rPr>
              <a:t>This CPG will take the most time to implement because of the amount of research and detail required, however, if implemented properly the small business will have a centralized repository of all assets which promotes a more efficient and effective way to protect against cyber-attacks, such as the unauthorized disclosure of sensitive information/intellectual property. To fully implement this CPG, the SBIR/STTR Applicant and Awardee should create an asset inventory that will be:</a:t>
            </a:r>
          </a:p>
          <a:p>
            <a:pPr marL="0" marR="0">
              <a:lnSpc>
                <a:spcPct val="107000"/>
              </a:lnSpc>
              <a:spcBef>
                <a:spcPts val="0"/>
              </a:spcBef>
              <a:spcAft>
                <a:spcPts val="800"/>
              </a:spcAft>
            </a:pPr>
            <a:endParaRPr lang="en-US" sz="1200" u="none" kern="100" dirty="0">
              <a:effectLst/>
              <a:latin typeface="+mn-lt"/>
              <a:ea typeface="Aptos" panose="020B000402020202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1200" u="none" kern="100" dirty="0">
                <a:solidFill>
                  <a:srgbClr val="008080"/>
                </a:solidFill>
                <a:effectLst/>
                <a:latin typeface="+mn-lt"/>
                <a:ea typeface="Aptos" panose="020B0004020202020204" pitchFamily="34" charset="0"/>
                <a:cs typeface="Arial" panose="020B0604020202020204" pitchFamily="34" charset="0"/>
              </a:rPr>
              <a:t>Used to identify authorized/unauthorized use of any digital service or device this not approved/supported, managed/unmanaged by the IT department.</a:t>
            </a:r>
            <a:endParaRPr lang="en-US" sz="1200" u="none" kern="100" dirty="0">
              <a:effectLst/>
              <a:latin typeface="+mn-lt"/>
              <a:ea typeface="Aptos" panose="020B000402020202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1200" u="none" kern="100" dirty="0">
                <a:solidFill>
                  <a:srgbClr val="008080"/>
                </a:solidFill>
                <a:effectLst/>
                <a:latin typeface="+mn-lt"/>
                <a:ea typeface="Aptos" panose="020B0004020202020204" pitchFamily="34" charset="0"/>
                <a:cs typeface="Arial" panose="020B0604020202020204" pitchFamily="34" charset="0"/>
              </a:rPr>
              <a:t>Assist with rapid detection and response to vulnerabilities. </a:t>
            </a:r>
          </a:p>
          <a:p>
            <a:pPr marL="342900" marR="0" lvl="0" indent="-342900">
              <a:lnSpc>
                <a:spcPct val="107000"/>
              </a:lnSpc>
              <a:spcBef>
                <a:spcPts val="0"/>
              </a:spcBef>
              <a:spcAft>
                <a:spcPts val="800"/>
              </a:spcAft>
              <a:buFont typeface="+mj-lt"/>
              <a:buAutoNum type="arabicPeriod"/>
            </a:pPr>
            <a:endParaRPr lang="en-US" sz="1200" u="none" kern="100" dirty="0">
              <a:effectLst/>
              <a:latin typeface="+mn-lt"/>
              <a:ea typeface="Aptos" panose="020B00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mn-lt"/>
              </a:rPr>
              <a:t>We recommend registering and/or logging into the GCA Learning Portal: </a:t>
            </a:r>
            <a:r>
              <a:rPr lang="en-US" sz="1200" b="0" i="0" u="sng" strike="noStrike" dirty="0">
                <a:solidFill>
                  <a:srgbClr val="467886"/>
                </a:solidFill>
                <a:effectLst/>
                <a:latin typeface="+mn-lt"/>
                <a:hlinkClick r:id="rId3"/>
              </a:rPr>
              <a:t>https://edu.globalcyberalliance.org/</a:t>
            </a:r>
            <a:r>
              <a:rPr lang="en-US" sz="1200" b="0" i="0" dirty="0">
                <a:solidFill>
                  <a:srgbClr val="000000"/>
                </a:solidFill>
                <a:effectLst/>
                <a:latin typeface="+mn-lt"/>
              </a:rPr>
              <a:t> and viewing the free training presentation, </a:t>
            </a:r>
            <a:r>
              <a:rPr lang="en-US" sz="1200" b="0" i="0" u="none" dirty="0">
                <a:solidFill>
                  <a:srgbClr val="0078D4"/>
                </a:solidFill>
                <a:effectLst/>
                <a:latin typeface="+mn-lt"/>
              </a:rPr>
              <a:t>“How to Inventory Your Devises, Apps, and Accounts.”</a:t>
            </a:r>
          </a:p>
          <a:p>
            <a:pPr marL="171450" indent="-171450">
              <a:buFont typeface="Arial" panose="020B0604020202020204" pitchFamily="34" charset="0"/>
              <a:buChar char="•"/>
              <a:defRPr/>
            </a:pPr>
            <a:r>
              <a:rPr lang="en-US" sz="1200" b="0" i="0" dirty="0">
                <a:solidFill>
                  <a:srgbClr val="000000"/>
                </a:solidFill>
                <a:effectLst/>
                <a:latin typeface="+mn-lt"/>
              </a:rPr>
              <a:t>Also, download and complete the ‘Know What You Have Checklist’ to learn what assets need to be identified, documented and maintained</a:t>
            </a:r>
            <a:r>
              <a:rPr lang="en-US" sz="1200" dirty="0">
                <a:solidFill>
                  <a:srgbClr val="000000"/>
                </a:solidFill>
                <a:latin typeface="+mn-lt"/>
              </a:rPr>
              <a:t> within your business </a:t>
            </a:r>
            <a:endParaRPr lang="en-US" sz="1200" b="0" i="0" dirty="0">
              <a:solidFill>
                <a:srgbClr val="000000"/>
              </a:solidFill>
              <a:effectLst/>
              <a:latin typeface="+mn-lt"/>
            </a:endParaRPr>
          </a:p>
          <a:p>
            <a:pPr marL="171450" lvl="0" indent="-171450">
              <a:buFont typeface="Arial" panose="020B0604020202020204" pitchFamily="34" charset="0"/>
              <a:buChar char="•"/>
              <a:defRPr/>
            </a:pPr>
            <a:r>
              <a:rPr lang="en-US" sz="1200" b="0" i="0" u="none" dirty="0">
                <a:solidFill>
                  <a:srgbClr val="000000"/>
                </a:solidFill>
                <a:effectLst/>
                <a:latin typeface="+mn-lt"/>
              </a:rPr>
              <a:t>Understand the data that you are processing, storing and transferring</a:t>
            </a:r>
            <a:r>
              <a:rPr lang="en-US" sz="1200" u="none" dirty="0">
                <a:solidFill>
                  <a:srgbClr val="000000"/>
                </a:solidFill>
                <a:latin typeface="+mn-lt"/>
              </a:rPr>
              <a:t>. </a:t>
            </a:r>
            <a:r>
              <a:rPr lang="en-US" sz="1200" dirty="0">
                <a:solidFill>
                  <a:srgbClr val="000000"/>
                </a:solidFill>
                <a:latin typeface="+mn-lt"/>
              </a:rPr>
              <a:t>To</a:t>
            </a:r>
            <a:r>
              <a:rPr lang="en-US" sz="1200" b="0" i="0" dirty="0">
                <a:solidFill>
                  <a:srgbClr val="000000"/>
                </a:solidFill>
                <a:effectLst/>
                <a:latin typeface="+mn-lt"/>
              </a:rPr>
              <a:t> help your workforce identify, classify and label sensitive data and intellectual property</a:t>
            </a:r>
            <a:r>
              <a:rPr lang="en-US" sz="1200" dirty="0">
                <a:solidFill>
                  <a:srgbClr val="000000"/>
                </a:solidFill>
                <a:latin typeface="+mn-lt"/>
              </a:rPr>
              <a:t>, download and complete the ‘Data Classification’ policy template.</a:t>
            </a:r>
            <a:endParaRPr lang="en-US" sz="1200" dirty="0">
              <a:latin typeface="+mn-lt"/>
            </a:endParaRPr>
          </a:p>
          <a:p>
            <a:pPr marL="1085850" lvl="2" indent="-171450">
              <a:buFont typeface="Arial" panose="020B0604020202020204" pitchFamily="34" charset="0"/>
              <a:buChar char="•"/>
              <a:defRPr/>
            </a:pPr>
            <a:r>
              <a:rPr lang="en-US" sz="1200" u="none" dirty="0">
                <a:solidFill>
                  <a:srgbClr val="000000"/>
                </a:solidFill>
                <a:latin typeface="+mn-lt"/>
              </a:rPr>
              <a:t>After free training and internal research is completed (steps above), </a:t>
            </a:r>
            <a:r>
              <a:rPr lang="en-US" sz="1200" b="0" i="0" u="none" dirty="0">
                <a:solidFill>
                  <a:srgbClr val="000000"/>
                </a:solidFill>
                <a:effectLst/>
                <a:latin typeface="+mn-lt"/>
              </a:rPr>
              <a:t>then </a:t>
            </a:r>
            <a:r>
              <a:rPr lang="en-US" sz="1200" u="none" dirty="0">
                <a:solidFill>
                  <a:srgbClr val="000000"/>
                </a:solidFill>
                <a:latin typeface="+mn-lt"/>
              </a:rPr>
              <a:t>you should </a:t>
            </a:r>
            <a:r>
              <a:rPr lang="en-US" sz="1200" b="0" i="0" u="none" dirty="0">
                <a:solidFill>
                  <a:srgbClr val="000000"/>
                </a:solidFill>
                <a:effectLst/>
                <a:latin typeface="+mn-lt"/>
              </a:rPr>
              <a:t>create your asset inventory</a:t>
            </a:r>
            <a:r>
              <a:rPr lang="en-US" sz="1200" u="none" dirty="0">
                <a:solidFill>
                  <a:srgbClr val="000000"/>
                </a:solidFill>
                <a:latin typeface="+mn-lt"/>
              </a:rPr>
              <a:t> by downloading </a:t>
            </a:r>
            <a:r>
              <a:rPr lang="en-US" sz="1200" b="0" i="0" u="none" dirty="0">
                <a:solidFill>
                  <a:srgbClr val="000000"/>
                </a:solidFill>
                <a:effectLst/>
                <a:latin typeface="+mn-lt"/>
              </a:rPr>
              <a:t>and </a:t>
            </a:r>
            <a:r>
              <a:rPr lang="en-US" sz="1200" u="none" dirty="0">
                <a:solidFill>
                  <a:srgbClr val="000000"/>
                </a:solidFill>
                <a:latin typeface="+mn-lt"/>
              </a:rPr>
              <a:t>completing </a:t>
            </a:r>
            <a:r>
              <a:rPr lang="en-US" sz="1200" b="0" i="0" u="none" dirty="0">
                <a:solidFill>
                  <a:srgbClr val="000000"/>
                </a:solidFill>
                <a:effectLst/>
                <a:latin typeface="+mn-lt"/>
              </a:rPr>
              <a:t>the ‘CIS Hardware and Software Asset Training Spreadsheet’ for all assets</a:t>
            </a:r>
            <a:r>
              <a:rPr lang="en-US" sz="1200" u="none" dirty="0">
                <a:solidFill>
                  <a:srgbClr val="000000"/>
                </a:solidFill>
                <a:latin typeface="+mn-lt"/>
              </a:rPr>
              <a:t> found </a:t>
            </a:r>
            <a:r>
              <a:rPr lang="en-US" sz="1200" b="0" i="0" u="none" dirty="0">
                <a:solidFill>
                  <a:srgbClr val="000000"/>
                </a:solidFill>
                <a:effectLst/>
                <a:latin typeface="+mn-lt"/>
              </a:rPr>
              <a:t>on </a:t>
            </a:r>
            <a:r>
              <a:rPr lang="en-US" sz="1200" u="none" dirty="0">
                <a:solidFill>
                  <a:srgbClr val="000000"/>
                </a:solidFill>
                <a:latin typeface="+mn-lt"/>
              </a:rPr>
              <a:t>the GCA Learning Portal</a:t>
            </a:r>
            <a:r>
              <a:rPr lang="en-US" sz="1200" b="0" i="0" u="none" dirty="0">
                <a:solidFill>
                  <a:srgbClr val="000000"/>
                </a:solidFill>
                <a:effectLst/>
                <a:latin typeface="+mn-lt"/>
              </a:rPr>
              <a:t>.</a:t>
            </a:r>
            <a:endParaRPr lang="en-US" sz="1200" u="none" dirty="0">
              <a:solidFill>
                <a:srgbClr val="000000"/>
              </a:solidFill>
              <a:latin typeface="+mn-lt"/>
            </a:endParaRPr>
          </a:p>
          <a:p>
            <a:pPr marL="1085850" lvl="2" indent="-171450">
              <a:buFont typeface="Arial" panose="020B0604020202020204" pitchFamily="34" charset="0"/>
              <a:buChar char="•"/>
              <a:defRPr/>
            </a:pPr>
            <a:r>
              <a:rPr lang="en-US" sz="1200" u="none" dirty="0">
                <a:solidFill>
                  <a:srgbClr val="000000"/>
                </a:solidFill>
                <a:latin typeface="+mn-lt"/>
              </a:rPr>
              <a:t>Document </a:t>
            </a:r>
            <a:r>
              <a:rPr lang="en-US" sz="1200" b="0" i="0" u="none" dirty="0">
                <a:solidFill>
                  <a:srgbClr val="000000"/>
                </a:solidFill>
                <a:effectLst/>
                <a:latin typeface="+mn-lt"/>
              </a:rPr>
              <a:t>and </a:t>
            </a:r>
            <a:r>
              <a:rPr lang="en-US" sz="1200" u="none" dirty="0">
                <a:solidFill>
                  <a:srgbClr val="000000"/>
                </a:solidFill>
                <a:latin typeface="+mn-lt"/>
              </a:rPr>
              <a:t>track any devices that </a:t>
            </a:r>
            <a:r>
              <a:rPr lang="en-US" sz="1200" b="0" i="0" u="none" dirty="0">
                <a:solidFill>
                  <a:srgbClr val="000000"/>
                </a:solidFill>
                <a:effectLst/>
                <a:latin typeface="+mn-lt"/>
              </a:rPr>
              <a:t>are </a:t>
            </a:r>
            <a:r>
              <a:rPr lang="en-US" sz="1200" u="none" dirty="0">
                <a:solidFill>
                  <a:srgbClr val="000000"/>
                </a:solidFill>
                <a:latin typeface="+mn-lt"/>
              </a:rPr>
              <a:t>managed or not managed by your small business. (i.e. third-party service providers)</a:t>
            </a:r>
            <a:endParaRPr lang="en-US" sz="1200" u="none" dirty="0">
              <a:latin typeface="+mn-lt"/>
            </a:endParaRPr>
          </a:p>
          <a:p>
            <a:pPr marL="1085850" lvl="2" indent="-171450">
              <a:buFont typeface="Arial" panose="020B0604020202020204" pitchFamily="34" charset="0"/>
              <a:buChar char="•"/>
              <a:defRPr/>
            </a:pPr>
            <a:r>
              <a:rPr lang="en-US" sz="1200" u="none" dirty="0">
                <a:solidFill>
                  <a:srgbClr val="000000"/>
                </a:solidFill>
                <a:latin typeface="+mn-lt"/>
              </a:rPr>
              <a:t>Download </a:t>
            </a:r>
            <a:r>
              <a:rPr lang="en-US" sz="1200" b="0" i="0" u="none" dirty="0">
                <a:solidFill>
                  <a:srgbClr val="000000"/>
                </a:solidFill>
                <a:effectLst/>
                <a:latin typeface="+mn-lt"/>
              </a:rPr>
              <a:t>the GCA Asset Inventory &amp; Device Management Policy template for assistance with developing and documenting an Asset Management Policy.</a:t>
            </a:r>
            <a:r>
              <a:rPr lang="en-US" sz="1200" u="none" dirty="0">
                <a:solidFill>
                  <a:srgbClr val="000000"/>
                </a:solidFill>
                <a:latin typeface="+mn-lt"/>
              </a:rPr>
              <a:t> If needed</a:t>
            </a:r>
            <a:r>
              <a:rPr lang="en-US" sz="1200" b="0" i="0" u="none" dirty="0">
                <a:solidFill>
                  <a:srgbClr val="000000"/>
                </a:solidFill>
                <a:effectLst/>
                <a:latin typeface="+mn-lt"/>
              </a:rPr>
              <a:t>, </a:t>
            </a:r>
            <a:r>
              <a:rPr lang="en-US" sz="1200" u="none" dirty="0">
                <a:solidFill>
                  <a:srgbClr val="000000"/>
                </a:solidFill>
                <a:latin typeface="+mn-lt"/>
              </a:rPr>
              <a:t>download </a:t>
            </a:r>
            <a:r>
              <a:rPr lang="en-US" sz="1200" b="0" i="0" u="none" dirty="0">
                <a:solidFill>
                  <a:srgbClr val="000000"/>
                </a:solidFill>
                <a:effectLst/>
                <a:latin typeface="+mn-lt"/>
              </a:rPr>
              <a:t>the </a:t>
            </a:r>
            <a:r>
              <a:rPr lang="en-US" sz="1200" u="none" dirty="0">
                <a:solidFill>
                  <a:srgbClr val="000000"/>
                </a:solidFill>
                <a:latin typeface="+mn-lt"/>
              </a:rPr>
              <a:t>DHS, CRR Supplemental Resource Guide, Volume 1 Asset Management (DHS, CRR AM) guide for more information on developing an Asset Management process</a:t>
            </a:r>
            <a:r>
              <a:rPr lang="en-US" sz="1200" u="none" strike="sngStrike" dirty="0">
                <a:solidFill>
                  <a:srgbClr val="000000"/>
                </a:solidFill>
                <a:latin typeface="+mn-lt"/>
              </a:rPr>
              <a:t>/policy</a:t>
            </a:r>
            <a:r>
              <a:rPr lang="en-US" sz="1200" u="none" dirty="0">
                <a:solidFill>
                  <a:srgbClr val="000000"/>
                </a:solidFill>
                <a:latin typeface="+mn-lt"/>
              </a:rPr>
              <a:t> that will align with </a:t>
            </a:r>
            <a:r>
              <a:rPr lang="en-US" sz="1200" b="0" i="0" u="none" dirty="0">
                <a:solidFill>
                  <a:srgbClr val="000000"/>
                </a:solidFill>
                <a:effectLst/>
                <a:latin typeface="+mn-lt"/>
              </a:rPr>
              <a:t>the </a:t>
            </a:r>
            <a:r>
              <a:rPr lang="en-US" sz="1200" u="none" dirty="0">
                <a:solidFill>
                  <a:srgbClr val="000000"/>
                </a:solidFill>
                <a:latin typeface="+mn-lt"/>
              </a:rPr>
              <a:t>Asset Inventory &amp; Device Management Policy</a:t>
            </a:r>
            <a:r>
              <a:rPr lang="en-US" sz="1200" b="0" i="0" u="none" dirty="0">
                <a:solidFill>
                  <a:srgbClr val="000000"/>
                </a:solidFill>
                <a:effectLst/>
                <a:latin typeface="+mn-lt"/>
              </a:rPr>
              <a:t>.</a:t>
            </a:r>
            <a:br>
              <a:rPr lang="en-US" sz="1200" dirty="0">
                <a:latin typeface="+mn-lt"/>
              </a:rPr>
            </a:br>
            <a:endParaRPr lang="en-US" sz="1200" dirty="0">
              <a:latin typeface="+mn-lt"/>
            </a:endParaRPr>
          </a:p>
          <a:p>
            <a:pPr marL="628650" marR="0" lvl="1" indent="-171450" algn="l" defTabSz="914400">
              <a:lnSpc>
                <a:spcPct val="100000"/>
              </a:lnSpc>
              <a:spcBef>
                <a:spcPts val="0"/>
              </a:spcBef>
              <a:spcAft>
                <a:spcPts val="0"/>
              </a:spcAft>
              <a:buClrTx/>
              <a:buSzTx/>
              <a:buFont typeface="Arial" panose="020B0604020202020204" pitchFamily="34" charset="0"/>
              <a:buChar char="•"/>
              <a:tabLst/>
              <a:defRPr/>
            </a:pPr>
            <a:endParaRPr lang="en-US" sz="1200" b="0" i="0" dirty="0">
              <a:solidFill>
                <a:srgbClr val="000000"/>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dirty="0">
              <a:solidFill>
                <a:srgbClr val="0078D4"/>
              </a:solidFill>
              <a:effectLst/>
              <a:latin typeface="+mn-lt"/>
              <a:ea typeface="Aptos" panose="020B0004020202020204" pitchFamily="34" charset="0"/>
              <a:cs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dirty="0">
              <a:solidFill>
                <a:schemeClr val="tx1"/>
              </a:solidFill>
              <a:effectLst/>
              <a:latin typeface="+mn-l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mn-lt"/>
              <a:ea typeface="Aptos" panose="020B0004020202020204" pitchFamily="34" charset="0"/>
              <a:cs typeface="Times New Roman"/>
            </a:endParaRPr>
          </a:p>
          <a:p>
            <a:endParaRPr lang="en-US" dirty="0"/>
          </a:p>
        </p:txBody>
      </p:sp>
      <p:sp>
        <p:nvSpPr>
          <p:cNvPr id="4" name="Slide Number Placeholder 3"/>
          <p:cNvSpPr>
            <a:spLocks noGrp="1"/>
          </p:cNvSpPr>
          <p:nvPr>
            <p:ph type="sldNum" sz="quarter" idx="5"/>
          </p:nvPr>
        </p:nvSpPr>
        <p:spPr/>
        <p:txBody>
          <a:bodyPr/>
          <a:lstStyle/>
          <a:p>
            <a:fld id="{464BC10E-3B7A-4E38-880A-539F6052B56D}" type="slidenum">
              <a:rPr lang="en-US" smtClean="0"/>
              <a:t>15</a:t>
            </a:fld>
            <a:endParaRPr lang="en-US"/>
          </a:p>
        </p:txBody>
      </p:sp>
    </p:spTree>
    <p:extLst>
      <p:ext uri="{BB962C8B-B14F-4D97-AF65-F5344CB8AC3E}">
        <p14:creationId xmlns:p14="http://schemas.microsoft.com/office/powerpoint/2010/main" val="3241209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BC10E-3B7A-4E38-880A-539F6052B56D}" type="slidenum">
              <a:rPr lang="en-US" smtClean="0"/>
              <a:t>16</a:t>
            </a:fld>
            <a:endParaRPr lang="en-US"/>
          </a:p>
        </p:txBody>
      </p:sp>
    </p:spTree>
    <p:extLst>
      <p:ext uri="{BB962C8B-B14F-4D97-AF65-F5344CB8AC3E}">
        <p14:creationId xmlns:p14="http://schemas.microsoft.com/office/powerpoint/2010/main" val="1615449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b="1" dirty="0">
                <a:solidFill>
                  <a:schemeClr val="tx1"/>
                </a:solidFill>
                <a:cs typeface="Calibri"/>
              </a:rPr>
              <a:t>How does the CPG relate to small businesses and why is it important?</a:t>
            </a:r>
          </a:p>
          <a:p>
            <a:r>
              <a:rPr lang="en-US" dirty="0"/>
              <a:t>Reduces Vulnerabilities – Default passwords are widely known and easily accessible, making devices or accounts with unchanged passwords vulnerable to attacks. So, changing them reduces the risk significantly.</a:t>
            </a:r>
            <a:endParaRPr lang="en-US" dirty="0">
              <a:ea typeface="Calibri"/>
              <a:cs typeface="Calibri"/>
            </a:endParaRPr>
          </a:p>
          <a:p>
            <a:endParaRPr lang="en-US" dirty="0"/>
          </a:p>
          <a:p>
            <a:r>
              <a:rPr lang="en-US" dirty="0"/>
              <a:t>Limits the Attacking Surface – Changing default passwords minimizes the chances of attackers exploiting weak entry points.</a:t>
            </a:r>
            <a:endParaRPr lang="en-US" dirty="0">
              <a:ea typeface="Calibri"/>
              <a:cs typeface="Calibri"/>
            </a:endParaRPr>
          </a:p>
          <a:p>
            <a:endParaRPr lang="en-US" dirty="0"/>
          </a:p>
          <a:p>
            <a:r>
              <a:rPr lang="en-US" dirty="0"/>
              <a:t>Provides for Immediate Protections – Changing default passwords provides immediate protection against one of the most common security weaknesses, making this a quick win for small businesses.</a:t>
            </a:r>
            <a:endParaRPr lang="en-US" dirty="0">
              <a:ea typeface="Calibri"/>
              <a:cs typeface="Calibri"/>
            </a:endParaRPr>
          </a:p>
          <a:p>
            <a:endParaRPr lang="en-US" dirty="0"/>
          </a:p>
          <a:p>
            <a:pPr algn="l"/>
            <a:r>
              <a:rPr lang="en-US" b="1" dirty="0"/>
              <a:t>Example: </a:t>
            </a:r>
            <a:r>
              <a:rPr lang="en-US" b="0" i="0" dirty="0">
                <a:solidFill>
                  <a:srgbClr val="FFFFFF"/>
                </a:solidFill>
                <a:effectLst/>
                <a:latin typeface="Inter"/>
              </a:rPr>
              <a:t>Printers, a device which may seem harmless, but when connected to a network, there can be dire consequences of not changing default passwords. In most cases, the device ships with a default username and password which is publicly available. Changing the default password is an incredibly easy task, but if not changed, this opens the company or individual up to an immediate attack. Once authenticated, attackers can access the configuration page as administrator, allowing them to perform malicious tasks throughout a company’s network.</a:t>
            </a:r>
          </a:p>
          <a:p>
            <a:endParaRPr lang="en-US" b="1" dirty="0"/>
          </a:p>
          <a:p>
            <a:endParaRPr lang="en-US" dirty="0"/>
          </a:p>
          <a:p>
            <a:pPr marL="0" indent="0">
              <a:buNone/>
            </a:pPr>
            <a:r>
              <a:rPr lang="en-US" sz="1200" b="1" dirty="0">
                <a:solidFill>
                  <a:schemeClr val="tx1"/>
                </a:solidFill>
                <a:cs typeface="Calibri"/>
              </a:rPr>
              <a:t>How do small businesses implement the CPG?</a:t>
            </a:r>
            <a:endParaRPr lang="en-US" sz="1200" b="1" dirty="0">
              <a:solidFill>
                <a:schemeClr val="tx1"/>
              </a:solidFill>
              <a:ea typeface="Calibri"/>
              <a:cs typeface="Calibri"/>
            </a:endParaRPr>
          </a:p>
          <a:p>
            <a:pPr marL="342900" marR="0" lvl="0" indent="-342900">
              <a:lnSpc>
                <a:spcPct val="107000"/>
              </a:lnSpc>
              <a:spcBef>
                <a:spcPts val="0"/>
              </a:spcBef>
              <a:spcAft>
                <a:spcPts val="0"/>
              </a:spcAft>
              <a:buFont typeface="+mj-lt"/>
              <a:buAutoNum type="arabicPeriod"/>
            </a:pPr>
            <a:r>
              <a:rPr lang="en-US" sz="1600" dirty="0"/>
              <a:t>To fully implement this CPG, applicant/awardees should create, document and implement processes to change default passwords on all systems, software and services identified in your asset inventory. The process should be disseminated to all stakeholders.</a:t>
            </a:r>
            <a:endParaRPr lang="en-US" sz="1200" b="1" i="1" u="sng"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64BC10E-3B7A-4E38-880A-539F6052B56D}" type="slidenum">
              <a:rPr lang="en-US" smtClean="0"/>
              <a:t>17</a:t>
            </a:fld>
            <a:endParaRPr lang="en-US"/>
          </a:p>
        </p:txBody>
      </p:sp>
    </p:spTree>
    <p:extLst>
      <p:ext uri="{BB962C8B-B14F-4D97-AF65-F5344CB8AC3E}">
        <p14:creationId xmlns:p14="http://schemas.microsoft.com/office/powerpoint/2010/main" val="152617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BC10E-3B7A-4E38-880A-539F6052B56D}" type="slidenum">
              <a:rPr lang="en-US" smtClean="0"/>
              <a:t>18</a:t>
            </a:fld>
            <a:endParaRPr lang="en-US"/>
          </a:p>
        </p:txBody>
      </p:sp>
    </p:spTree>
    <p:extLst>
      <p:ext uri="{BB962C8B-B14F-4D97-AF65-F5344CB8AC3E}">
        <p14:creationId xmlns:p14="http://schemas.microsoft.com/office/powerpoint/2010/main" val="304746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panose="02020603050405020304" pitchFamily="18" charset="0"/>
              </a:rPr>
              <a:t>How does the CPG relate to small businesses and why is it important?</a:t>
            </a:r>
            <a:endParaRPr lang="en-US" dirty="0"/>
          </a:p>
          <a:p>
            <a:r>
              <a:rPr lang="en-US" dirty="0"/>
              <a:t>Protects Business Integrity – Securing Sensitive data, such as financial records, intellectual property, and other important information is essential to maintaining the confidentially and integrity of the business </a:t>
            </a:r>
          </a:p>
          <a:p>
            <a:endParaRPr lang="en-US" dirty="0"/>
          </a:p>
          <a:p>
            <a:r>
              <a:rPr lang="en-US" dirty="0"/>
              <a:t>Reputation Management – A breach of sensitive data can severely damage a business’s reputation. Securing data helps avoid the negative publicity and loss of customer confidence that can result from such incidents. </a:t>
            </a:r>
          </a:p>
          <a:p>
            <a:endParaRPr lang="en-US" dirty="0"/>
          </a:p>
          <a:p>
            <a:r>
              <a:rPr lang="en-US" sz="1200" kern="100" dirty="0">
                <a:solidFill>
                  <a:schemeClr val="tx1"/>
                </a:solidFill>
                <a:effectLst/>
                <a:ea typeface="Aptos" panose="020B0004020202020204" pitchFamily="34" charset="0"/>
                <a:cs typeface="Aptos" panose="020B0004020202020204" pitchFamily="34" charset="0"/>
              </a:rPr>
              <a:t>Preventing Financial Loss – Data breaches can lead to significant financial losses through theft, fraud, or ransom demands. </a:t>
            </a:r>
          </a:p>
          <a:p>
            <a:endParaRPr lang="en-US" sz="1200" kern="1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a:rPr>
              <a:t>Example: </a:t>
            </a:r>
            <a:r>
              <a:rPr lang="en-US" sz="1200" b="0" dirty="0">
                <a:solidFill>
                  <a:schemeClr val="tx1"/>
                </a:solidFill>
                <a:cs typeface="Times New Roman"/>
              </a:rPr>
              <a:t>In 2015, Anthem Inc. was breached, exposing the personal data of 78.8 million people. Hackers accessed unencrypted sensitive data after a phishing attack. The lack of full disk encryption made it easier for attackers to steal information. Anthem faced a 16 million dollar HIPAA fine and significant reputational damage. The incident underscored the need for encryption, better access controls and phishing prevention.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a:rPr>
              <a:t>How do small businesses implement the CPG?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kern="100" dirty="0">
              <a:solidFill>
                <a:schemeClr val="tx1"/>
              </a:solidFill>
              <a:effectLst/>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kern="100" dirty="0">
                <a:solidFill>
                  <a:srgbClr val="008080"/>
                </a:solidFill>
                <a:effectLst/>
                <a:latin typeface="Aptos" panose="020B0004020202020204" pitchFamily="34" charset="0"/>
                <a:ea typeface="Aptos" panose="020B0004020202020204" pitchFamily="34" charset="0"/>
                <a:cs typeface="Aptos" panose="020B0004020202020204" pitchFamily="34" charset="0"/>
              </a:rPr>
              <a:t>Ultimately, the overall goal of implementing all CPGs is to Secure Sensitive Data (information/intellectual property) of small businesses from unauthorized disclosure. However, as part of implementing this ‘critical’ requirement (Secure Sensitive Data), small businesses should implement 2.E Separating User and Privileged Accounts and 2.D Revoke Credentials, which will be discussed shortly.</a:t>
            </a:r>
            <a:endParaRPr lang="en-US" sz="1800" b="0" i="0" dirty="0">
              <a:solidFill>
                <a:srgbClr val="000000"/>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Develop an Access Management Policy documenting the process of restricting access to sensitive information and intellectual property to authorized users. Separate User and Privileged Accounts and Revoke Credentials (which will be discussed next).</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u="none" kern="100" dirty="0">
                <a:solidFill>
                  <a:srgbClr val="008080"/>
                </a:solidFill>
                <a:effectLst/>
                <a:latin typeface="Aptos" panose="020B0004020202020204" pitchFamily="34" charset="0"/>
                <a:ea typeface="Aptos" panose="020B0004020202020204" pitchFamily="34" charset="0"/>
                <a:cs typeface="Times New Roman" panose="02020603050405020304" pitchFamily="18" charset="0"/>
              </a:rPr>
              <a:t>The policy should include, but is not limited to:</a:t>
            </a:r>
          </a:p>
          <a:p>
            <a:pPr marL="1257300" marR="0" lvl="2"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US" sz="1800" u="none" kern="100" dirty="0">
                <a:solidFill>
                  <a:srgbClr val="008080"/>
                </a:solidFill>
                <a:effectLst/>
                <a:latin typeface="Aptos" panose="020B0004020202020204" pitchFamily="34" charset="0"/>
                <a:ea typeface="Aptos" panose="020B0004020202020204" pitchFamily="34" charset="0"/>
                <a:cs typeface="Times New Roman" panose="02020603050405020304" pitchFamily="18" charset="0"/>
              </a:rPr>
              <a:t>Identifying who are assigned users and who has privileged accounts along with their roles/responsibilities. </a:t>
            </a:r>
          </a:p>
          <a:p>
            <a:pPr marL="1200150" marR="0" lvl="2" indent="-285750">
              <a:lnSpc>
                <a:spcPct val="107000"/>
              </a:lnSpc>
              <a:spcBef>
                <a:spcPts val="0"/>
              </a:spcBef>
              <a:spcAft>
                <a:spcPts val="0"/>
              </a:spcAft>
              <a:buFont typeface="+mj-lt"/>
              <a:buAutoNum type="alphaLcParenR"/>
            </a:pPr>
            <a:r>
              <a:rPr lang="en-US" sz="1800" u="none" kern="100" dirty="0">
                <a:solidFill>
                  <a:srgbClr val="008080"/>
                </a:solidFill>
                <a:effectLst/>
                <a:latin typeface="Aptos" panose="020B0004020202020204" pitchFamily="34" charset="0"/>
                <a:ea typeface="Aptos" panose="020B0004020202020204" pitchFamily="34" charset="0"/>
                <a:cs typeface="Times New Roman" panose="02020603050405020304" pitchFamily="18" charset="0"/>
              </a:rPr>
              <a:t>A process for how to establish and enforce separation of duties. </a:t>
            </a:r>
            <a:endParaRPr lang="en-US" sz="1800" u="none" kern="100" dirty="0">
              <a:effectLst/>
              <a:latin typeface="Aptos" panose="020B0004020202020204" pitchFamily="34" charset="0"/>
              <a:ea typeface="Aptos" panose="020B0004020202020204" pitchFamily="34" charset="0"/>
              <a:cs typeface="Arial" panose="020B0604020202020204" pitchFamily="34" charset="0"/>
            </a:endParaRPr>
          </a:p>
          <a:p>
            <a:pPr marL="1200150" marR="0" lvl="2" indent="-285750">
              <a:lnSpc>
                <a:spcPct val="107000"/>
              </a:lnSpc>
              <a:spcBef>
                <a:spcPts val="0"/>
              </a:spcBef>
              <a:spcAft>
                <a:spcPts val="0"/>
              </a:spcAft>
              <a:buFont typeface="+mj-lt"/>
              <a:buAutoNum type="alphaLcParenR"/>
            </a:pPr>
            <a:r>
              <a:rPr lang="en-US" sz="1800" u="none" kern="100" dirty="0">
                <a:solidFill>
                  <a:srgbClr val="008080"/>
                </a:solidFill>
                <a:effectLst/>
                <a:latin typeface="Aptos" panose="020B0004020202020204" pitchFamily="34" charset="0"/>
                <a:ea typeface="Aptos" panose="020B0004020202020204" pitchFamily="34" charset="0"/>
                <a:cs typeface="Times New Roman" panose="02020603050405020304" pitchFamily="18" charset="0"/>
              </a:rPr>
              <a:t>A process of how privileged/user accounts are created and managed.</a:t>
            </a:r>
            <a:endParaRPr lang="en-US" sz="1800" u="none" kern="100" dirty="0">
              <a:effectLst/>
              <a:latin typeface="Aptos" panose="020B0004020202020204" pitchFamily="34" charset="0"/>
              <a:ea typeface="Aptos" panose="020B0004020202020204" pitchFamily="34" charset="0"/>
              <a:cs typeface="Arial" panose="020B0604020202020204" pitchFamily="34" charset="0"/>
            </a:endParaRPr>
          </a:p>
          <a:p>
            <a:pPr marL="1200150" marR="0" lvl="2" indent="-285750">
              <a:lnSpc>
                <a:spcPct val="107000"/>
              </a:lnSpc>
              <a:spcBef>
                <a:spcPts val="0"/>
              </a:spcBef>
              <a:spcAft>
                <a:spcPts val="0"/>
              </a:spcAft>
              <a:buFont typeface="+mj-lt"/>
              <a:buAutoNum type="alphaLcParenR"/>
            </a:pPr>
            <a:r>
              <a:rPr lang="en-US" sz="1800" u="none" kern="100" dirty="0">
                <a:solidFill>
                  <a:srgbClr val="008080"/>
                </a:solidFill>
                <a:effectLst/>
                <a:latin typeface="Aptos" panose="020B0004020202020204" pitchFamily="34" charset="0"/>
                <a:ea typeface="Aptos" panose="020B0004020202020204" pitchFamily="34" charset="0"/>
                <a:cs typeface="Times New Roman" panose="02020603050405020304" pitchFamily="18" charset="0"/>
              </a:rPr>
              <a:t>A process of creating and disabling accounts for new, temporary, departing, and terminated employees. </a:t>
            </a:r>
            <a:r>
              <a:rPr lang="en-US" sz="1800" b="1" u="none" kern="100" dirty="0">
                <a:solidFill>
                  <a:srgbClr val="008080"/>
                </a:solidFill>
                <a:effectLst/>
                <a:latin typeface="Aptos" panose="020B0004020202020204" pitchFamily="34" charset="0"/>
                <a:ea typeface="Aptos" panose="020B0004020202020204" pitchFamily="34" charset="0"/>
                <a:cs typeface="Times New Roman" panose="02020603050405020304" pitchFamily="18" charset="0"/>
              </a:rPr>
              <a:t>(2.D Revoke Credentials)</a:t>
            </a:r>
            <a:endParaRPr lang="en-US" sz="1800" u="none" kern="100" dirty="0">
              <a:effectLst/>
              <a:latin typeface="Aptos" panose="020B0004020202020204" pitchFamily="34" charset="0"/>
              <a:ea typeface="Aptos" panose="020B0004020202020204" pitchFamily="34" charset="0"/>
              <a:cs typeface="Arial" panose="020B0604020202020204" pitchFamily="34" charset="0"/>
            </a:endParaRPr>
          </a:p>
          <a:p>
            <a:pPr marL="1200150" marR="0" lvl="2" indent="-285750">
              <a:lnSpc>
                <a:spcPct val="107000"/>
              </a:lnSpc>
              <a:spcBef>
                <a:spcPts val="0"/>
              </a:spcBef>
              <a:spcAft>
                <a:spcPts val="0"/>
              </a:spcAft>
              <a:buFont typeface="+mj-lt"/>
              <a:buAutoNum type="alphaLcParenR"/>
            </a:pPr>
            <a:r>
              <a:rPr lang="en-US" sz="1800" u="none" kern="100" dirty="0">
                <a:solidFill>
                  <a:srgbClr val="008080"/>
                </a:solidFill>
                <a:effectLst/>
                <a:latin typeface="Aptos" panose="020B0004020202020204" pitchFamily="34" charset="0"/>
                <a:ea typeface="Aptos" panose="020B0004020202020204" pitchFamily="34" charset="0"/>
                <a:cs typeface="Times New Roman" panose="02020603050405020304" pitchFamily="18" charset="0"/>
              </a:rPr>
              <a:t>Identifying who is responsible for disabling accounts and revoking credentials for departing/terminated employees. </a:t>
            </a:r>
            <a:r>
              <a:rPr lang="en-US" sz="1800" b="1" u="none" kern="100" dirty="0">
                <a:solidFill>
                  <a:srgbClr val="008080"/>
                </a:solidFill>
                <a:effectLst/>
                <a:latin typeface="Aptos" panose="020B0004020202020204" pitchFamily="34" charset="0"/>
                <a:ea typeface="Aptos" panose="020B0004020202020204" pitchFamily="34" charset="0"/>
                <a:cs typeface="Times New Roman" panose="02020603050405020304" pitchFamily="18" charset="0"/>
              </a:rPr>
              <a:t>(2.D Revoke Credentials)</a:t>
            </a:r>
            <a:endParaRPr lang="en-US" sz="1800" u="none" kern="100" dirty="0">
              <a:effectLst/>
              <a:latin typeface="Aptos" panose="020B0004020202020204" pitchFamily="34" charset="0"/>
              <a:ea typeface="Aptos" panose="020B0004020202020204" pitchFamily="34" charset="0"/>
              <a:cs typeface="Arial" panose="020B0604020202020204" pitchFamily="34" charset="0"/>
            </a:endParaRPr>
          </a:p>
          <a:p>
            <a:pPr marL="1200150" marR="0" lvl="2" indent="-285750">
              <a:lnSpc>
                <a:spcPct val="107000"/>
              </a:lnSpc>
              <a:spcBef>
                <a:spcPts val="0"/>
              </a:spcBef>
              <a:spcAft>
                <a:spcPts val="0"/>
              </a:spcAft>
              <a:buFont typeface="+mj-lt"/>
              <a:buAutoNum type="alphaLcParenR"/>
            </a:pPr>
            <a:r>
              <a:rPr lang="en-US" sz="1800" u="none" kern="100" dirty="0">
                <a:solidFill>
                  <a:srgbClr val="008080"/>
                </a:solidFill>
                <a:effectLst/>
                <a:latin typeface="Aptos" panose="020B0004020202020204" pitchFamily="34" charset="0"/>
                <a:ea typeface="Aptos" panose="020B0004020202020204" pitchFamily="34" charset="0"/>
                <a:cs typeface="Times New Roman" panose="02020603050405020304" pitchFamily="18" charset="0"/>
              </a:rPr>
              <a:t>A process to delete/disable accounts.</a:t>
            </a:r>
            <a:endParaRPr lang="en-US" sz="1800" u="none" kern="100" dirty="0">
              <a:effectLst/>
              <a:latin typeface="Aptos" panose="020B0004020202020204" pitchFamily="34" charset="0"/>
              <a:ea typeface="Aptos" panose="020B0004020202020204" pitchFamily="34" charset="0"/>
              <a:cs typeface="Arial" panose="020B0604020202020204" pitchFamily="34" charset="0"/>
            </a:endParaRPr>
          </a:p>
          <a:p>
            <a:pPr marL="1200150" marR="0" lvl="2" indent="-285750">
              <a:lnSpc>
                <a:spcPct val="107000"/>
              </a:lnSpc>
              <a:spcBef>
                <a:spcPts val="0"/>
              </a:spcBef>
              <a:spcAft>
                <a:spcPts val="0"/>
              </a:spcAft>
              <a:buFont typeface="+mj-lt"/>
              <a:buAutoNum type="alphaLcParenR"/>
            </a:pPr>
            <a:r>
              <a:rPr lang="en-US" sz="1800" u="none" kern="100" dirty="0">
                <a:solidFill>
                  <a:srgbClr val="008080"/>
                </a:solidFill>
                <a:effectLst/>
                <a:latin typeface="Aptos" panose="020B0004020202020204" pitchFamily="34" charset="0"/>
                <a:ea typeface="Aptos" panose="020B0004020202020204" pitchFamily="34" charset="0"/>
                <a:cs typeface="Times New Roman" panose="02020603050405020304" pitchFamily="18" charset="0"/>
              </a:rPr>
              <a:t>A process if privilege accounts are compromised.</a:t>
            </a:r>
            <a:endParaRPr lang="en-US" sz="1800" u="none" kern="100" dirty="0">
              <a:effectLst/>
              <a:latin typeface="Aptos" panose="020B0004020202020204" pitchFamily="34" charset="0"/>
              <a:ea typeface="Aptos" panose="020B0004020202020204" pitchFamily="34" charset="0"/>
              <a:cs typeface="Arial" panose="020B0604020202020204" pitchFamily="34" charset="0"/>
            </a:endParaRPr>
          </a:p>
          <a:p>
            <a:pPr marL="1200150" marR="0" lvl="2" indent="-285750">
              <a:lnSpc>
                <a:spcPct val="107000"/>
              </a:lnSpc>
              <a:spcBef>
                <a:spcPts val="0"/>
              </a:spcBef>
              <a:spcAft>
                <a:spcPts val="800"/>
              </a:spcAft>
              <a:buFont typeface="+mj-lt"/>
              <a:buAutoNum type="alphaLcParenR"/>
            </a:pPr>
            <a:r>
              <a:rPr lang="en-US" sz="1800" u="none" kern="100" dirty="0">
                <a:solidFill>
                  <a:srgbClr val="008080"/>
                </a:solidFill>
                <a:effectLst/>
                <a:latin typeface="Aptos" panose="020B0004020202020204" pitchFamily="34" charset="0"/>
                <a:ea typeface="Aptos" panose="020B0004020202020204" pitchFamily="34" charset="0"/>
                <a:cs typeface="Times New Roman" panose="02020603050405020304" pitchFamily="18" charset="0"/>
              </a:rPr>
              <a:t>A process on how remote access is established and managed.</a:t>
            </a:r>
            <a:endParaRPr lang="en-US" sz="1800" u="none" kern="100" dirty="0">
              <a:effectLst/>
              <a:latin typeface="Aptos" panose="020B0004020202020204" pitchFamily="34" charset="0"/>
              <a:ea typeface="Aptos" panose="020B0004020202020204" pitchFamily="34" charset="0"/>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 typeface="+mj-lt"/>
              <a:buNone/>
              <a:tabLst/>
              <a:defRPr/>
            </a:pPr>
            <a:endParaRPr lang="en-US" sz="1800" u="none"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4BC10E-3B7A-4E38-880A-539F6052B56D}" type="slidenum">
              <a:rPr lang="en-US" smtClean="0"/>
              <a:t>19</a:t>
            </a:fld>
            <a:endParaRPr lang="en-US"/>
          </a:p>
        </p:txBody>
      </p:sp>
    </p:spTree>
    <p:extLst>
      <p:ext uri="{BB962C8B-B14F-4D97-AF65-F5344CB8AC3E}">
        <p14:creationId xmlns:p14="http://schemas.microsoft.com/office/powerpoint/2010/main" val="322301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BC10E-3B7A-4E38-880A-539F6052B56D}" type="slidenum">
              <a:rPr lang="en-US" smtClean="0"/>
              <a:t>2</a:t>
            </a:fld>
            <a:endParaRPr lang="en-US"/>
          </a:p>
        </p:txBody>
      </p:sp>
    </p:spTree>
    <p:extLst>
      <p:ext uri="{BB962C8B-B14F-4D97-AF65-F5344CB8AC3E}">
        <p14:creationId xmlns:p14="http://schemas.microsoft.com/office/powerpoint/2010/main" val="4118112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panose="02020603050405020304" pitchFamily="18" charset="0"/>
              </a:rPr>
              <a:t>How does the CPG relate to small businesses and why is it important?</a:t>
            </a:r>
            <a:endParaRPr lang="en-US" sz="1200" kern="100" dirty="0">
              <a:solidFill>
                <a:schemeClr val="tx1"/>
              </a:solidFill>
              <a:cs typeface="Times New Roman" panose="02020603050405020304" pitchFamily="18" charset="0"/>
            </a:endParaRPr>
          </a:p>
          <a:p>
            <a:r>
              <a:rPr lang="en-US" dirty="0"/>
              <a:t>Limits Access – By separating user accounts (for regular task) and privileged accounts (for administrative tasks), the business limits access to critical systems and sensitive data, reducing the risk of unauthorized changes or data breaches.</a:t>
            </a:r>
          </a:p>
          <a:p>
            <a:endParaRPr lang="en-US" dirty="0"/>
          </a:p>
          <a:p>
            <a:r>
              <a:rPr lang="en-US" dirty="0"/>
              <a:t>Mitigates Insider Threats – This separation ensures that even if a regular user account is compromised, the attacker cannot gain access to privileged functions, thereby mitigating the risk of insider threats.</a:t>
            </a:r>
          </a:p>
          <a:p>
            <a:endParaRPr lang="en-US" dirty="0"/>
          </a:p>
          <a:p>
            <a:r>
              <a:rPr lang="en-US" dirty="0"/>
              <a:t>Prevents Mistakes – Privileged accounts have higher access levels and can make significant changes to systems and data. By limiting the use of these accounts to specific administrative tasks, the risk of accidental errors (e.g., deleting important files or misconfiguring settings) is reduced. </a:t>
            </a:r>
          </a:p>
          <a:p>
            <a:endParaRPr lang="en-US" dirty="0"/>
          </a:p>
          <a:p>
            <a:r>
              <a:rPr lang="en-US" dirty="0"/>
              <a:t>Provides for Better Forensics – Separating accounts enables better tracking and forensics, as it is easier to identify which actions were performed by regular users versus administrators during an investigation. </a:t>
            </a:r>
          </a:p>
          <a:p>
            <a:endParaRPr lang="en-US" dirty="0"/>
          </a:p>
          <a:p>
            <a:r>
              <a:rPr lang="en-US" b="1" dirty="0"/>
              <a:t>Example: </a:t>
            </a:r>
            <a:r>
              <a:rPr lang="en-US" dirty="0"/>
              <a:t>Sony pictures suffered a cyber attack in which hackers stole and leaked sensitive data. They managed to do this by gaining access to Sony’s internal network, eventually escalating their privileges to access highly sensitive systems. Sony's network lacked proper segregation between regular user accounts and privileged accounts, allowing the attackers to move laterally across the network and compromise critical systems.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a:rPr>
              <a:t>How do small businesses implement the CPG?</a:t>
            </a:r>
            <a:endParaRPr lang="en-US" dirty="0"/>
          </a:p>
          <a:p>
            <a:pPr marL="342900" marR="0" lvl="0" indent="-342900">
              <a:lnSpc>
                <a:spcPct val="107000"/>
              </a:lnSpc>
              <a:spcBef>
                <a:spcPts val="0"/>
              </a:spcBef>
              <a:spcAft>
                <a:spcPts val="0"/>
              </a:spcAft>
              <a:buFont typeface="+mj-lt"/>
              <a:buAutoNum type="arabicPeriod"/>
            </a:pPr>
            <a:r>
              <a:rPr lang="en-US" sz="1800" b="0" i="0" dirty="0">
                <a:solidFill>
                  <a:srgbClr val="000000"/>
                </a:solidFill>
                <a:effectLst/>
                <a:latin typeface="Aptos" panose="020B0004020202020204" pitchFamily="34" charset="0"/>
              </a:rPr>
              <a:t>The SBIR/STTR Small Business should decide on what type of access control model best meets their mission. </a:t>
            </a:r>
            <a:r>
              <a:rPr lang="en-US" sz="2800" b="0" i="0" dirty="0">
                <a:solidFill>
                  <a:srgbClr val="000000"/>
                </a:solidFill>
                <a:effectLst/>
                <a:latin typeface="Aptos" panose="020B0004020202020204" pitchFamily="34" charset="0"/>
              </a:rPr>
              <a:t>Some factors to consider when deciding on an access control model:</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800100" marR="0" lvl="1" indent="-342900">
              <a:lnSpc>
                <a:spcPct val="107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Arial" panose="020B0604020202020204" pitchFamily="34" charset="0"/>
              </a:rPr>
              <a:t>Think about the level of access for employees. Are there different levels of access required or is everyone on the same level? Is there sensitive information or intellectual property that should not be available for all to view?</a:t>
            </a:r>
          </a:p>
          <a:p>
            <a:pPr marL="800100" marR="0" lvl="1" indent="-342900">
              <a:lnSpc>
                <a:spcPct val="107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Determine who needs access and what level of access is required.</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800100" marR="0" lvl="1" indent="-342900">
              <a:lnSpc>
                <a:spcPct val="107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identify critical assets that need to be protected (systems/devices that store sensitive data like financial and personnel data, intellectual property, etc.).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We recommend </a:t>
            </a:r>
            <a:r>
              <a:rPr lang="en-US" sz="1800" b="0" i="0" dirty="0">
                <a:solidFill>
                  <a:srgbClr val="000000"/>
                </a:solidFill>
                <a:effectLst/>
                <a:latin typeface="Aptos" panose="020B0004020202020204" pitchFamily="34" charset="0"/>
              </a:rPr>
              <a:t>using the </a:t>
            </a:r>
            <a:r>
              <a:rPr lang="en-US" sz="1800" b="0" i="0" dirty="0">
                <a:solidFill>
                  <a:srgbClr val="0F9ED5"/>
                </a:solidFill>
                <a:effectLst/>
                <a:latin typeface="Aptos" panose="020B0004020202020204" pitchFamily="34" charset="0"/>
              </a:rPr>
              <a:t>GCA Access Management Policy Template</a:t>
            </a:r>
            <a:r>
              <a:rPr lang="en-US" sz="1800" b="0" i="0" dirty="0">
                <a:solidFill>
                  <a:srgbClr val="000000"/>
                </a:solidFill>
                <a:effectLst/>
                <a:latin typeface="Aptos" panose="020B0004020202020204" pitchFamily="34" charset="0"/>
              </a:rPr>
              <a:t> to document how access to sensitive data and intellectual property is managed on assets/resources/services/facilities.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00" dirty="0">
                <a:solidFill>
                  <a:schemeClr val="tx1"/>
                </a:solidFill>
                <a:cs typeface="Times New Roman" panose="02020603050405020304" pitchFamily="18" charset="0"/>
              </a:rPr>
              <a:t>Lastly, define and maintain role-based access control, through determining and documenting the access rights necessary for each role within the business to successfully carry out its assigned duties. The business should perform access control reviews of business assets to validate that all privileges are authorized, on a recurring schedule at a minimum of annually, or more frequently.</a:t>
            </a:r>
          </a:p>
          <a:p>
            <a:endParaRPr lang="en-US" dirty="0"/>
          </a:p>
        </p:txBody>
      </p:sp>
      <p:sp>
        <p:nvSpPr>
          <p:cNvPr id="4" name="Slide Number Placeholder 3"/>
          <p:cNvSpPr>
            <a:spLocks noGrp="1"/>
          </p:cNvSpPr>
          <p:nvPr>
            <p:ph type="sldNum" sz="quarter" idx="5"/>
          </p:nvPr>
        </p:nvSpPr>
        <p:spPr/>
        <p:txBody>
          <a:bodyPr/>
          <a:lstStyle/>
          <a:p>
            <a:fld id="{464BC10E-3B7A-4E38-880A-539F6052B56D}" type="slidenum">
              <a:rPr lang="en-US" smtClean="0"/>
              <a:t>21</a:t>
            </a:fld>
            <a:endParaRPr lang="en-US"/>
          </a:p>
        </p:txBody>
      </p:sp>
    </p:spTree>
    <p:extLst>
      <p:ext uri="{BB962C8B-B14F-4D97-AF65-F5344CB8AC3E}">
        <p14:creationId xmlns:p14="http://schemas.microsoft.com/office/powerpoint/2010/main" val="2591714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panose="02020603050405020304" pitchFamily="18" charset="0"/>
              </a:rPr>
              <a:t>How does the CPG relate to small businesses and why is it important?</a:t>
            </a:r>
          </a:p>
          <a:p>
            <a:endParaRPr lang="en-US" dirty="0"/>
          </a:p>
          <a:p>
            <a:r>
              <a:rPr lang="en-US" dirty="0"/>
              <a:t>Reduces Risk of Malicious Actions – A disgruntled former employee could attempt to harm the business by using their old credentials. Revoking access immediately upon departure mitigates this insider threat.</a:t>
            </a:r>
          </a:p>
          <a:p>
            <a:endParaRPr lang="en-US" dirty="0"/>
          </a:p>
          <a:p>
            <a:r>
              <a:rPr lang="en-US" dirty="0"/>
              <a:t>Ensures Smooth Transitions – By revoking access, the business can more easily transition responsibilities to other employees, ensuring that critical tasks and data remain secure during staff changes.</a:t>
            </a:r>
          </a:p>
          <a:p>
            <a:endParaRPr lang="en-US" dirty="0"/>
          </a:p>
          <a:p>
            <a:r>
              <a:rPr lang="en-US" dirty="0"/>
              <a:t>Facilitates investigations – In the event of a security incident, knowing that credentials of former employees have been revoked can help narrow down potential sources of unauthorized access, aiding in quicker resolutions.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Example</a:t>
            </a:r>
            <a:r>
              <a:rPr lang="en-US" dirty="0"/>
              <a:t>: A </a:t>
            </a:r>
            <a:r>
              <a:rPr lang="en-US" b="0" i="0" dirty="0">
                <a:solidFill>
                  <a:srgbClr val="000000"/>
                </a:solidFill>
                <a:effectLst/>
                <a:latin typeface="sofia-pro"/>
              </a:rPr>
              <a:t>fired employee at a Singapore based company called NCS accessed the company’s computer 'test system' and deleted servers, causing the company to lose $678,000. The fired employee deleted 180 virtual servers. He accessed NCS' QA system 13 times before being caught. The fired employee was sentenced to two years and eight months' jail time for one charge of unauthorized access to computer material. Had the fired employee’s access credentials been revoked at the time of his employment termination, this situation would never have occurred.</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chemeClr val="tx1"/>
              </a:solidFill>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chemeClr val="tx1"/>
                </a:solidFill>
                <a:cs typeface="Times New Roman" panose="02020603050405020304" pitchFamily="18" charset="0"/>
              </a:rPr>
              <a:t>Revoking credentials for departing employees is critical for maintaining security and preventing unauthorized access. It helps protect sensitive information, systems, and resources from potential misuse or data breaches. By promptly revoking credentials, organizations can ensure that former employees no longer have access to company assets, reducing the risk of insider threats and maintain regulatory compliance.</a:t>
            </a:r>
            <a:endParaRPr lang="en-US" dirty="0"/>
          </a:p>
          <a:p>
            <a:endParaRPr lang="en-US" b="1" dirty="0"/>
          </a:p>
          <a:p>
            <a:r>
              <a:rPr lang="en-US" b="1" dirty="0"/>
              <a:t>How do small businesses implement the CPG</a:t>
            </a:r>
          </a:p>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Identify who is responsible for disabling accounts and revoking credentials for departing/terminated employees.</a:t>
            </a:r>
          </a:p>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lang="en-US" sz="1800" u="none" dirty="0">
                <a:solidFill>
                  <a:srgbClr val="008080"/>
                </a:solidFill>
                <a:effectLst/>
                <a:latin typeface="Aptos" panose="020B0004020202020204" pitchFamily="34" charset="0"/>
                <a:ea typeface="Aptos" panose="020B0004020202020204" pitchFamily="34" charset="0"/>
                <a:cs typeface="Times New Roman" panose="02020603050405020304" pitchFamily="18" charset="0"/>
              </a:rPr>
              <a:t>Establish a process for creating and disabling accounts for new, temporary, departing, and terminated employees</a:t>
            </a:r>
          </a:p>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…..and then delete/disable accounts for departing employees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Arial" panose="020B0604020202020204" pitchFamily="34" charset="0"/>
              </a:rPr>
              <a:t> </a:t>
            </a:r>
            <a:endParaRPr lang="en-US" sz="1200" dirty="0">
              <a:solidFill>
                <a:schemeClr val="tx1"/>
              </a:solidFill>
              <a:effectLs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ea typeface="Aptos" panose="020B0004020202020204" pitchFamily="34" charset="0"/>
                <a:cs typeface="Aptos" panose="020B0004020202020204" pitchFamily="34" charset="0"/>
              </a:rPr>
              <a:t>Implement </a:t>
            </a:r>
            <a:r>
              <a:rPr lang="en-US" sz="1200" dirty="0">
                <a:solidFill>
                  <a:schemeClr val="tx1"/>
                </a:solidFill>
                <a:ea typeface="Aptos" panose="020B0004020202020204" pitchFamily="34" charset="0"/>
                <a:cs typeface="Aptos" panose="020B0004020202020204" pitchFamily="34" charset="0"/>
              </a:rPr>
              <a:t>a t</a:t>
            </a:r>
            <a:r>
              <a:rPr lang="en-US" sz="1200" dirty="0">
                <a:solidFill>
                  <a:schemeClr val="tx1"/>
                </a:solidFill>
                <a:effectLst/>
                <a:ea typeface="Aptos" panose="020B0004020202020204" pitchFamily="34" charset="0"/>
                <a:cs typeface="Aptos" panose="020B0004020202020204" pitchFamily="34" charset="0"/>
              </a:rPr>
              <a:t>imely revocation of a user’s access to data and organizationally owned or managed (physical and virtual) applications, infrastructure systems, and network components</a:t>
            </a:r>
            <a:r>
              <a:rPr lang="en-US" sz="1200" dirty="0">
                <a:solidFill>
                  <a:schemeClr val="tx1"/>
                </a:solidFill>
                <a:ea typeface="Aptos" panose="020B0004020202020204" pitchFamily="34" charset="0"/>
                <a:cs typeface="Aptos" panose="020B0004020202020204" pitchFamily="34" charset="0"/>
              </a:rPr>
              <a:t> at the time of termination of employment. </a:t>
            </a:r>
            <a:endParaRPr lang="en-US" sz="1200" kern="100" dirty="0">
              <a:solidFill>
                <a:schemeClr val="tx1"/>
              </a:solidFill>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464BC10E-3B7A-4E38-880A-539F6052B56D}" type="slidenum">
              <a:rPr lang="en-US" smtClean="0"/>
              <a:t>23</a:t>
            </a:fld>
            <a:endParaRPr lang="en-US"/>
          </a:p>
        </p:txBody>
      </p:sp>
    </p:spTree>
    <p:extLst>
      <p:ext uri="{BB962C8B-B14F-4D97-AF65-F5344CB8AC3E}">
        <p14:creationId xmlns:p14="http://schemas.microsoft.com/office/powerpoint/2010/main" val="3879111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Calibri"/>
              </a:rPr>
              <a:t>How does the CPG relate to small businesses and why is it important?</a:t>
            </a:r>
            <a:endParaRPr lang="en-US" sz="1200" dirty="0">
              <a:solidFill>
                <a:schemeClr val="tx1"/>
              </a:solidFill>
              <a:cs typeface="Calibri"/>
            </a:endParaRPr>
          </a:p>
          <a:p>
            <a:r>
              <a:rPr lang="en-US" dirty="0"/>
              <a:t>Prevents Data Loss – Regular backups protect against data loss due to hardware failures, Cyberattacks, human errors, or natural disasters.  Backups ensures that critical business information is not permanently lost.</a:t>
            </a:r>
            <a:endParaRPr lang="en-US" dirty="0">
              <a:ea typeface="Calibri"/>
              <a:cs typeface="Calibri"/>
            </a:endParaRPr>
          </a:p>
          <a:p>
            <a:endParaRPr lang="en-US" dirty="0"/>
          </a:p>
          <a:p>
            <a:r>
              <a:rPr lang="en-US" dirty="0"/>
              <a:t>Restores Corrupted Data - If data becomes corrupted or compromised, backups allow the business to restore the data to a previous, uncorrupted state. </a:t>
            </a:r>
            <a:endParaRPr lang="en-US" dirty="0">
              <a:ea typeface="Calibri"/>
              <a:cs typeface="Calibri"/>
            </a:endParaRPr>
          </a:p>
          <a:p>
            <a:endParaRPr lang="en-US" dirty="0"/>
          </a:p>
          <a:p>
            <a:r>
              <a:rPr lang="en-US" dirty="0"/>
              <a:t>Disaster Recovery – Backups are a key component of a disaster recovery plan, allowing the business to recover and continue operations even after a major incident. </a:t>
            </a:r>
            <a:endParaRPr lang="en-US" dirty="0">
              <a:ea typeface="Calibri"/>
              <a:cs typeface="Calibri"/>
            </a:endParaRPr>
          </a:p>
          <a:p>
            <a:endParaRPr lang="en-US" dirty="0"/>
          </a:p>
          <a:p>
            <a:r>
              <a:rPr lang="en-US" dirty="0"/>
              <a:t>Reduces Ransomware Impact – In the event if a ransomware attack, having up-to-date backups can allow the business to restore it’s systems without paying the ransom, saving money and reducing risk. </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Calibri"/>
              </a:rPr>
              <a:t>How do small businesses implement the CPG?</a:t>
            </a:r>
            <a:endParaRPr lang="en-US" sz="1200" kern="100" dirty="0">
              <a:solidFill>
                <a:schemeClr val="tx1"/>
              </a:solidFill>
              <a:effectLst/>
              <a:ea typeface="Aptos" panose="020B000402020202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To fully implement this CPG, applicants/awardees should develop, test, document and implement a process which ensures the replication of information to a redundant system, service, device or medium and has the ability to restore when needed. </a:t>
            </a:r>
          </a:p>
          <a:p>
            <a:endParaRPr lang="en-US" dirty="0"/>
          </a:p>
          <a:p>
            <a:r>
              <a:rPr lang="en-US" dirty="0"/>
              <a:t>Download and review </a:t>
            </a:r>
            <a:r>
              <a:rPr lang="en-US" dirty="0">
                <a:hlinkClick r:id="rId3"/>
              </a:rPr>
              <a:t>Data Backup Options (cisa.gov)</a:t>
            </a:r>
            <a:r>
              <a:rPr lang="en-US" dirty="0"/>
              <a:t> available from CISA and choose a backup method that suits your small business, to include, but not limited to full backups, incremental backups (copying only changed data since that last backup), or differential backups (copying changed data since the last full backup).</a:t>
            </a:r>
            <a:endParaRPr lang="en-US" dirty="0">
              <a:ea typeface="Calibri" panose="020F0502020204030204"/>
              <a:cs typeface="Calibri" panose="020F0502020204030204"/>
            </a:endParaRPr>
          </a:p>
          <a:p>
            <a:pPr marL="742950" lvl="1" indent="-342900">
              <a:buAutoNum type="alphaLcPeriod"/>
            </a:pPr>
            <a:r>
              <a:rPr lang="en-US" dirty="0"/>
              <a:t>Use an alternate offsite backup storage solution, such as external hard drives, network-attached storage (NAS), cloud storage, or dedicated backup servers. Ensure that the alternate storage site provides controls equivalent to that of the primary site.</a:t>
            </a:r>
            <a:endParaRPr lang="en-US" dirty="0">
              <a:ea typeface="Calibri" panose="020F0502020204030204"/>
              <a:cs typeface="Calibri" panose="020F0502020204030204"/>
            </a:endParaRPr>
          </a:p>
          <a:p>
            <a:pPr marL="742950" lvl="1" indent="-342900">
              <a:buAutoNum type="alphaLcPeriod"/>
            </a:pPr>
            <a:r>
              <a:rPr lang="en-US" dirty="0"/>
              <a:t>Automate backup processes to ensure regular and consistent backups without manual intervention.</a:t>
            </a:r>
            <a:endParaRPr lang="en-US" dirty="0">
              <a:ea typeface="Calibri" panose="020F0502020204030204"/>
              <a:cs typeface="Calibri" panose="020F0502020204030204"/>
            </a:endParaRPr>
          </a:p>
          <a:p>
            <a:pPr marL="742950" lvl="1" indent="-342900">
              <a:buAutoNum type="alphaLcPeriod"/>
            </a:pPr>
            <a:r>
              <a:rPr lang="en-US" dirty="0"/>
              <a:t>Test backups periodically to verify their integrity and ensure they can be restored successfully in case of a data loss event.</a:t>
            </a:r>
            <a:br>
              <a:rPr lang="en-US" dirty="0">
                <a:cs typeface="+mn-lt"/>
              </a:rPr>
            </a:br>
            <a:endParaRPr lang="en-US" dirty="0">
              <a:latin typeface="Calibri"/>
              <a:ea typeface="Calibri"/>
              <a:cs typeface="Calibri"/>
            </a:endParaRPr>
          </a:p>
          <a:p>
            <a:r>
              <a:rPr lang="en-US" sz="1100" kern="100" dirty="0">
                <a:effectLst/>
                <a:latin typeface="Aptos"/>
                <a:ea typeface="Aptos" panose="020B0004020202020204" pitchFamily="34" charset="0"/>
                <a:cs typeface="Arial" panose="020B0604020202020204" pitchFamily="34" charset="0"/>
              </a:rPr>
              <a:t>Develop, document and maintain a Backup and Recovery Process which should include:</a:t>
            </a:r>
            <a:endParaRPr lang="en-US" b="1" dirty="0">
              <a:effectLst/>
              <a:latin typeface="Aptos"/>
              <a:ea typeface="Calibri"/>
              <a:cs typeface="Calibri"/>
            </a:endParaRPr>
          </a:p>
          <a:p>
            <a:pPr marL="685800" marR="0" lvl="1" indent="-228600">
              <a:lnSpc>
                <a:spcPct val="107000"/>
              </a:lnSpc>
              <a:spcBef>
                <a:spcPts val="0"/>
              </a:spcBef>
              <a:spcAft>
                <a:spcPts val="0"/>
              </a:spcAft>
              <a:buFont typeface="+mj-lt"/>
              <a:buAutoNum type="alphaLcPeriod"/>
            </a:pPr>
            <a:r>
              <a:rPr lang="en-US" sz="1100" kern="100" dirty="0">
                <a:effectLst/>
                <a:latin typeface="Aptos"/>
                <a:ea typeface="Aptos" panose="020B0004020202020204" pitchFamily="34" charset="0"/>
                <a:cs typeface="Arial" panose="020B0604020202020204" pitchFamily="34" charset="0"/>
              </a:rPr>
              <a:t>How to perform backup and recovery on critical assets.</a:t>
            </a:r>
          </a:p>
          <a:p>
            <a:pPr marL="685800" marR="0" lvl="1" indent="-228600">
              <a:lnSpc>
                <a:spcPct val="107000"/>
              </a:lnSpc>
              <a:spcBef>
                <a:spcPts val="0"/>
              </a:spcBef>
              <a:spcAft>
                <a:spcPts val="0"/>
              </a:spcAft>
              <a:buFont typeface="+mj-lt"/>
              <a:buAutoNum type="alphaLcPeriod"/>
            </a:pPr>
            <a:r>
              <a:rPr lang="en-US" sz="1100" kern="100" dirty="0">
                <a:effectLst/>
                <a:latin typeface="Aptos"/>
                <a:ea typeface="Aptos" panose="020B0004020202020204" pitchFamily="34" charset="0"/>
                <a:cs typeface="Arial" panose="020B0604020202020204" pitchFamily="34" charset="0"/>
              </a:rPr>
              <a:t>Who is responsible for backup and recovery. </a:t>
            </a:r>
          </a:p>
          <a:p>
            <a:pPr marL="685800" marR="0" lvl="1" indent="-228600">
              <a:lnSpc>
                <a:spcPct val="107000"/>
              </a:lnSpc>
              <a:spcBef>
                <a:spcPts val="0"/>
              </a:spcBef>
              <a:spcAft>
                <a:spcPts val="0"/>
              </a:spcAft>
              <a:buFont typeface="+mj-lt"/>
              <a:buAutoNum type="alphaLcPeriod"/>
            </a:pPr>
            <a:r>
              <a:rPr lang="en-US" sz="1100" kern="100" dirty="0">
                <a:effectLst/>
                <a:latin typeface="Aptos"/>
                <a:ea typeface="Aptos" panose="020B0004020202020204" pitchFamily="34" charset="0"/>
                <a:cs typeface="Arial" panose="020B0604020202020204" pitchFamily="34" charset="0"/>
              </a:rPr>
              <a:t>How often is the backup and recovery performed.</a:t>
            </a:r>
          </a:p>
          <a:p>
            <a:pPr marL="685800" marR="0" lvl="1" indent="-228600">
              <a:lnSpc>
                <a:spcPct val="107000"/>
              </a:lnSpc>
              <a:spcBef>
                <a:spcPts val="0"/>
              </a:spcBef>
              <a:spcAft>
                <a:spcPts val="0"/>
              </a:spcAft>
              <a:buFont typeface="+mj-lt"/>
              <a:buAutoNum type="alphaLcPeriod"/>
            </a:pPr>
            <a:r>
              <a:rPr lang="en-US" sz="1100" kern="100" dirty="0">
                <a:effectLst/>
                <a:latin typeface="Aptos"/>
                <a:ea typeface="Aptos" panose="020B0004020202020204" pitchFamily="34" charset="0"/>
                <a:cs typeface="Times New Roman" panose="02020603050405020304" pitchFamily="18" charset="0"/>
              </a:rPr>
              <a:t>Identify critical data, applications and system configurations (from your asset inventory) that should be backed up regularly. </a:t>
            </a:r>
            <a:endParaRPr lang="en-US" sz="1200" dirty="0">
              <a:solidFill>
                <a:schemeClr val="tx1"/>
              </a:solidFill>
              <a:latin typeface="Aptos"/>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cs typeface="Times New Roman"/>
            </a:endParaRPr>
          </a:p>
          <a:p>
            <a:pPr>
              <a:spcAft>
                <a:spcPts val="800"/>
              </a:spcAft>
            </a:pPr>
            <a:r>
              <a:rPr lang="en-US" sz="1800" dirty="0">
                <a:effectLst/>
                <a:latin typeface="Aptos"/>
                <a:ea typeface="Aptos" panose="020B0004020202020204" pitchFamily="34" charset="0"/>
                <a:cs typeface="Arial" panose="020B0604020202020204" pitchFamily="34" charset="0"/>
              </a:rPr>
              <a:t>Before backing up</a:t>
            </a:r>
            <a:r>
              <a:rPr lang="en-US" sz="1800" u="none" dirty="0">
                <a:solidFill>
                  <a:srgbClr val="008080"/>
                </a:solidFill>
                <a:effectLst/>
                <a:latin typeface="Aptos"/>
                <a:ea typeface="Aptos" panose="020B0004020202020204" pitchFamily="34" charset="0"/>
                <a:cs typeface="Arial" panose="020B0604020202020204" pitchFamily="34" charset="0"/>
              </a:rPr>
              <a:t> systems, </a:t>
            </a:r>
            <a:r>
              <a:rPr lang="en-US" sz="1800" dirty="0">
                <a:effectLst/>
                <a:latin typeface="Aptos"/>
                <a:ea typeface="Aptos" panose="020B0004020202020204" pitchFamily="34" charset="0"/>
                <a:cs typeface="Arial" panose="020B0604020202020204" pitchFamily="34" charset="0"/>
              </a:rPr>
              <a:t>we </a:t>
            </a:r>
            <a:r>
              <a:rPr lang="en-US" sz="1800" b="1" u="none" dirty="0">
                <a:solidFill>
                  <a:srgbClr val="008080"/>
                </a:solidFill>
                <a:effectLst/>
                <a:latin typeface="Aptos"/>
                <a:ea typeface="Aptos" panose="020B0004020202020204" pitchFamily="34" charset="0"/>
                <a:cs typeface="Arial" panose="020B0604020202020204" pitchFamily="34" charset="0"/>
              </a:rPr>
              <a:t>suggest</a:t>
            </a:r>
            <a:r>
              <a:rPr lang="en-US" sz="1800" u="none" dirty="0">
                <a:solidFill>
                  <a:srgbClr val="008080"/>
                </a:solidFill>
                <a:effectLst/>
                <a:latin typeface="Aptos"/>
                <a:ea typeface="Aptos" panose="020B0004020202020204" pitchFamily="34" charset="0"/>
                <a:cs typeface="Arial" panose="020B0604020202020204" pitchFamily="34" charset="0"/>
              </a:rPr>
              <a:t> that applicants/awardees conduct </a:t>
            </a:r>
            <a:r>
              <a:rPr lang="en-US" sz="1800" dirty="0">
                <a:solidFill>
                  <a:srgbClr val="0F9ED5"/>
                </a:solidFill>
                <a:effectLst/>
                <a:latin typeface="Aptos"/>
                <a:ea typeface="Aptos" panose="020B0004020202020204" pitchFamily="34" charset="0"/>
                <a:cs typeface="Arial" panose="020B0604020202020204" pitchFamily="34" charset="0"/>
              </a:rPr>
              <a:t>vulnerability scans on </a:t>
            </a:r>
            <a:r>
              <a:rPr lang="en-US" sz="1800" dirty="0">
                <a:effectLst/>
                <a:latin typeface="Aptos"/>
                <a:ea typeface="Aptos" panose="020B0004020202020204" pitchFamily="34" charset="0"/>
                <a:cs typeface="Arial" panose="020B0604020202020204" pitchFamily="34" charset="0"/>
              </a:rPr>
              <a:t>system</a:t>
            </a:r>
            <a:r>
              <a:rPr lang="en-US" sz="1800" u="none" dirty="0">
                <a:solidFill>
                  <a:srgbClr val="008080"/>
                </a:solidFill>
                <a:effectLst/>
                <a:latin typeface="Aptos"/>
                <a:ea typeface="Aptos" panose="020B0004020202020204" pitchFamily="34" charset="0"/>
                <a:cs typeface="Arial" panose="020B0604020202020204" pitchFamily="34" charset="0"/>
              </a:rPr>
              <a:t>s</a:t>
            </a:r>
            <a:r>
              <a:rPr lang="en-US" sz="1800" dirty="0">
                <a:effectLst/>
                <a:latin typeface="Aptos"/>
                <a:ea typeface="Aptos" panose="020B0004020202020204" pitchFamily="34" charset="0"/>
                <a:cs typeface="Arial" panose="020B0604020202020204" pitchFamily="34" charset="0"/>
              </a:rPr>
              <a:t>/device</a:t>
            </a:r>
            <a:r>
              <a:rPr lang="en-US" sz="1800" u="none" dirty="0">
                <a:solidFill>
                  <a:srgbClr val="008080"/>
                </a:solidFill>
                <a:effectLst/>
                <a:latin typeface="Aptos"/>
                <a:ea typeface="Aptos" panose="020B0004020202020204" pitchFamily="34" charset="0"/>
                <a:cs typeface="Arial" panose="020B0604020202020204" pitchFamily="34" charset="0"/>
              </a:rPr>
              <a:t>s</a:t>
            </a:r>
            <a:r>
              <a:rPr lang="en-US" sz="1800" dirty="0">
                <a:effectLst/>
                <a:latin typeface="Aptos"/>
                <a:ea typeface="Aptos" panose="020B0004020202020204" pitchFamily="34" charset="0"/>
                <a:cs typeface="Arial" panose="020B0604020202020204" pitchFamily="34" charset="0"/>
              </a:rPr>
              <a:t> and address all known</a:t>
            </a:r>
            <a:r>
              <a:rPr lang="en-US" sz="1800" dirty="0">
                <a:latin typeface="Aptos"/>
                <a:ea typeface="Aptos" panose="020B0004020202020204" pitchFamily="34" charset="0"/>
                <a:cs typeface="Arial" panose="020B0604020202020204" pitchFamily="34" charset="0"/>
              </a:rPr>
              <a:t> vulnerabilities</a:t>
            </a:r>
            <a:r>
              <a:rPr lang="en-US" sz="1800" kern="100" dirty="0">
                <a:effectLst/>
                <a:latin typeface="Aptos"/>
                <a:ea typeface="Aptos" panose="020B00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ptos"/>
                <a:cs typeface="Calibri"/>
              </a:rPr>
              <a:t>Small Businesses should be able to copy information or process status to a redundant system, service, device or medium (Cloud) that can provide the needed processing capability when needed. </a:t>
            </a:r>
            <a:endParaRPr lang="en-US" sz="1200" dirty="0">
              <a:solidFill>
                <a:schemeClr val="tx1"/>
              </a:solidFill>
              <a:latin typeface="Apto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solidFill>
                <a:schemeClr val="tx1"/>
              </a:solidFill>
              <a:effectLst/>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64BC10E-3B7A-4E38-880A-539F6052B56D}" type="slidenum">
              <a:rPr lang="en-US" smtClean="0"/>
              <a:t>24</a:t>
            </a:fld>
            <a:endParaRPr lang="en-US"/>
          </a:p>
        </p:txBody>
      </p:sp>
    </p:spTree>
    <p:extLst>
      <p:ext uri="{BB962C8B-B14F-4D97-AF65-F5344CB8AC3E}">
        <p14:creationId xmlns:p14="http://schemas.microsoft.com/office/powerpoint/2010/main" val="4182821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panose="02020603050405020304" pitchFamily="18" charset="0"/>
              </a:rPr>
              <a:t>How does the CPG relate to small businesses and why is it important?</a:t>
            </a:r>
            <a:endParaRPr lang="en-US" dirty="0"/>
          </a:p>
          <a:p>
            <a:r>
              <a:rPr lang="en-US" dirty="0"/>
              <a:t>Protecting accounts – strong passwords make It harder for attackers to brute force, reducing the risk of unauthorized access to sensitive business accounts and systems.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chemeClr val="tx1"/>
                </a:solidFill>
                <a:cs typeface="Times New Roman" panose="02020603050405020304" pitchFamily="18" charset="0"/>
              </a:rPr>
              <a:t>Disregarded vulnerability - Its important to have a minimum password strength policy because without it. employees are likely to use simple passwords such as bobby123 which can be easily brute forces by threat actors.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81818"/>
                </a:solidFill>
                <a:effectLst/>
                <a:latin typeface="Open Sans" panose="020B0606030504020204" pitchFamily="34" charset="0"/>
              </a:rPr>
              <a:t>Example: </a:t>
            </a:r>
            <a:r>
              <a:rPr lang="en-US" b="0" i="0" dirty="0">
                <a:solidFill>
                  <a:srgbClr val="181818"/>
                </a:solidFill>
                <a:effectLst/>
                <a:latin typeface="Open Sans" panose="020B0606030504020204" pitchFamily="34" charset="0"/>
              </a:rPr>
              <a:t>In June 2021, New York City’s Law Department fell victim to a cyberattack that granted attackers access to sensitive information including the personal data of thousands of city employees, evidence of police misconduct, medical records for plaintiffs, and the identities of children charged with serious crimes. And all that data was compromised using a single employee’s stolen email account password.</a:t>
            </a:r>
            <a:endParaRPr lang="en-US" sz="12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a:rPr>
              <a:t>How does a small businesses implement the CPG?</a:t>
            </a:r>
            <a:endParaRPr lang="en-US" dirty="0"/>
          </a:p>
          <a:p>
            <a:pPr marL="228600" marR="0" lvl="0" indent="-228600" algn="l" defTabSz="914400" rtl="0" eaLnBrk="1" fontAlgn="auto" latinLnBrk="0" hangingPunct="1">
              <a:lnSpc>
                <a:spcPct val="107000"/>
              </a:lnSpc>
              <a:spcBef>
                <a:spcPts val="0"/>
              </a:spcBef>
              <a:spcAft>
                <a:spcPts val="0"/>
              </a:spcAft>
              <a:buClrTx/>
              <a:buSzTx/>
              <a:buFont typeface="+mj-lt"/>
              <a:buAutoNum type="arabicPeriod"/>
              <a:tabLst/>
              <a:defRPr/>
            </a:pPr>
            <a:r>
              <a:rPr lang="en-US" sz="1800" dirty="0">
                <a:effectLst/>
                <a:latin typeface="Aptos" panose="020B0004020202020204" pitchFamily="34" charset="0"/>
                <a:ea typeface="Aptos" panose="020B0004020202020204" pitchFamily="34" charset="0"/>
                <a:cs typeface="Aptos" panose="020B0004020202020204" pitchFamily="34" charset="0"/>
              </a:rPr>
              <a:t>Develop and document a process for establishing complex passwords that are harder for threat actors to guess or crack.</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mj-lt"/>
              <a:buAutoNum type="arabicPeriod"/>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To fully implement Minimum Password Strength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ptos" panose="020B0004020202020204" pitchFamily="34" charset="0"/>
              </a:rPr>
              <a:t>Create unique passwords for all accounts.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ptos" panose="020B0004020202020204" pitchFamily="34" charset="0"/>
              </a:rPr>
              <a:t>Document, maintain and enforce password requirements for all employees. (Systems may be configured to ensure passwords meet certain criteria)</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rial" panose="020B0604020202020204" pitchFamily="34" charset="0"/>
              </a:rPr>
              <a:t>Use a password manager to help you remember your passwords. Do not write passwords down.</a:t>
            </a:r>
          </a:p>
          <a:p>
            <a:pPr marL="742950" marR="0" lvl="1" indent="-285750">
              <a:lnSpc>
                <a:spcPct val="107000"/>
              </a:lnSpc>
              <a:spcBef>
                <a:spcPts val="0"/>
              </a:spcBef>
              <a:spcAft>
                <a:spcPts val="800"/>
              </a:spcAft>
              <a:buFont typeface="+mj-lt"/>
              <a:buAutoNum type="alphaLcPeriod"/>
            </a:pPr>
            <a:r>
              <a:rPr lang="en-US" sz="1100" kern="100" dirty="0">
                <a:effectLst/>
                <a:latin typeface="Aptos" panose="020B0004020202020204" pitchFamily="34" charset="0"/>
                <a:ea typeface="Aptos" panose="020B0004020202020204" pitchFamily="34" charset="0"/>
                <a:cs typeface="Aptos" panose="020B0004020202020204" pitchFamily="34" charset="0"/>
              </a:rPr>
              <a:t>At a minimum, use an 8-character password for accounts using MFA. And for accounts not using MFA, use a 14-character password for accounts not using MFA Without MFA, longer passwords are preferred because they are</a:t>
            </a:r>
            <a:r>
              <a:rPr lang="en-US" sz="1100" b="1" kern="100" dirty="0">
                <a:effectLst/>
                <a:latin typeface="Aptos" panose="020B0004020202020204" pitchFamily="34" charset="0"/>
                <a:ea typeface="Aptos" panose="020B0004020202020204" pitchFamily="34" charset="0"/>
                <a:cs typeface="Aptos" panose="020B0004020202020204" pitchFamily="34" charset="0"/>
              </a:rPr>
              <a:t> </a:t>
            </a:r>
            <a:r>
              <a:rPr lang="en-US" sz="1100" kern="100" dirty="0">
                <a:effectLst/>
                <a:latin typeface="Aptos" panose="020B0004020202020204" pitchFamily="34" charset="0"/>
                <a:ea typeface="Aptos" panose="020B0004020202020204" pitchFamily="34" charset="0"/>
                <a:cs typeface="Aptos" panose="020B0004020202020204" pitchFamily="34" charset="0"/>
              </a:rPr>
              <a:t>harder to crack than shorter passwords, as they contain more characters and therefore more possible combinations. This makes them less vulnerable to brute force attacks.</a:t>
            </a:r>
            <a:r>
              <a:rPr lang="en-US" sz="800" kern="100" dirty="0">
                <a:effectLst/>
                <a:latin typeface="Aptos" panose="020B0004020202020204" pitchFamily="34" charset="0"/>
                <a:ea typeface="Aptos" panose="020B0004020202020204" pitchFamily="34" charset="0"/>
                <a:cs typeface="Arial" panose="020B0604020202020204" pitchFamily="34" charset="0"/>
              </a:rPr>
              <a:t> </a:t>
            </a:r>
          </a:p>
          <a:p>
            <a:pPr marL="742950" marR="0" lvl="1" indent="-285750">
              <a:lnSpc>
                <a:spcPct val="107000"/>
              </a:lnSpc>
              <a:spcBef>
                <a:spcPts val="0"/>
              </a:spcBef>
              <a:spcAft>
                <a:spcPts val="800"/>
              </a:spcAft>
              <a:buFont typeface="+mj-lt"/>
              <a:buAutoNum type="alphaLcPeriod"/>
            </a:pPr>
            <a:endParaRPr lang="en-US" sz="800" kern="10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p>
            <a:pPr marL="0" marR="0" lvl="0" indent="0">
              <a:lnSpc>
                <a:spcPct val="107000"/>
              </a:lnSpc>
              <a:spcBef>
                <a:spcPts val="0"/>
              </a:spcBef>
              <a:spcAft>
                <a:spcPts val="800"/>
              </a:spcAft>
              <a:buFont typeface="+mj-lt"/>
              <a:buNone/>
            </a:pPr>
            <a:endParaRPr lang="en-US" sz="12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marL="685800" lvl="1" indent="-228600">
              <a:buFont typeface="+mj-lt"/>
              <a:buAutoNum type="alphaLcPeriod"/>
            </a:pPr>
            <a:endParaRPr lang="en-US" sz="11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464BC10E-3B7A-4E38-880A-539F6052B56D}" type="slidenum">
              <a:rPr lang="en-US" smtClean="0"/>
              <a:t>26</a:t>
            </a:fld>
            <a:endParaRPr lang="en-US"/>
          </a:p>
        </p:txBody>
      </p:sp>
    </p:spTree>
    <p:extLst>
      <p:ext uri="{BB962C8B-B14F-4D97-AF65-F5344CB8AC3E}">
        <p14:creationId xmlns:p14="http://schemas.microsoft.com/office/powerpoint/2010/main" val="3590068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panose="02020603050405020304" pitchFamily="18" charset="0"/>
              </a:rPr>
              <a:t>How does the CPG relate to small businesses and why is it important?</a:t>
            </a:r>
            <a:endParaRPr lang="en-US" dirty="0"/>
          </a:p>
          <a:p>
            <a:r>
              <a:rPr lang="en-US" dirty="0"/>
              <a:t>Enhanced Security Against Phishing - Phishing resistant MFA, such as hardware tokens or biometric authentication, prevents attackers from easily gaining access to accounts, even if they obtain the user’s password through phishing. </a:t>
            </a:r>
          </a:p>
          <a:p>
            <a:endParaRPr lang="en-US" dirty="0"/>
          </a:p>
          <a:p>
            <a:r>
              <a:rPr lang="en-US" dirty="0"/>
              <a:t>Preventing disruptions – By securing access to critical systems and accounts Phishing-resistant MFA helps prevent operational disruptions caused by unauthorized access or system compromise due to phishing attacks. </a:t>
            </a:r>
          </a:p>
          <a:p>
            <a:endParaRPr lang="en-US" dirty="0"/>
          </a:p>
          <a:p>
            <a:r>
              <a:rPr lang="en-US" dirty="0"/>
              <a:t>Supporting Remote Work – Phishing-Resistant MFA is especially important in environments where employees work remotely, as it ensures secure access to business systems from any location, reducing the risk of breaches in a dispersed workforce.</a:t>
            </a:r>
          </a:p>
          <a:p>
            <a:endParaRPr lang="en-US" dirty="0"/>
          </a:p>
          <a:p>
            <a:pPr marL="0" indent="0">
              <a:buNone/>
            </a:pPr>
            <a:r>
              <a:rPr lang="en-US" sz="1200" b="1" dirty="0">
                <a:solidFill>
                  <a:schemeClr val="tx1"/>
                </a:solidFill>
                <a:cs typeface="Times New Roman"/>
              </a:rPr>
              <a:t>How do small businesses implement the CPG?</a:t>
            </a:r>
          </a:p>
          <a:p>
            <a:pPr marL="342900" marR="0" lvl="0" indent="-342900">
              <a:lnSpc>
                <a:spcPct val="107000"/>
              </a:lnSpc>
              <a:spcBef>
                <a:spcPts val="0"/>
              </a:spcBef>
              <a:spcAft>
                <a:spcPts val="0"/>
              </a:spcAft>
              <a:buFont typeface="Aptos" panose="020B0004020202020204" pitchFamily="34" charset="0"/>
              <a:buAutoNum type="arabicPeriod"/>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To fully implement MFA, develop, document and implement the processes for enabling/installing MFA. Here are the suggestions for implementing MFA:</a:t>
            </a:r>
          </a:p>
          <a:p>
            <a:pPr marL="742950" marR="0" lvl="1" indent="-285750">
              <a:lnSpc>
                <a:spcPct val="107000"/>
              </a:lnSpc>
              <a:spcBef>
                <a:spcPts val="0"/>
              </a:spcBef>
              <a:spcAft>
                <a:spcPts val="0"/>
              </a:spcAft>
              <a:buFont typeface="+mj-lt"/>
              <a:buAutoNum type="alphaLcPeriod"/>
            </a:pPr>
            <a:r>
              <a:rPr lang="en-US" sz="1100" b="0" kern="100" dirty="0">
                <a:effectLst/>
                <a:latin typeface="Aptos" panose="020B0004020202020204" pitchFamily="34" charset="0"/>
                <a:ea typeface="Aptos" panose="020B0004020202020204" pitchFamily="34" charset="0"/>
                <a:cs typeface="Arial" panose="020B0604020202020204" pitchFamily="34" charset="0"/>
              </a:rPr>
              <a:t>applicants/awardees must decide the extent of security required to ensure (critical) assets are protected from unauthorized users if credentials are compromised. </a:t>
            </a:r>
          </a:p>
          <a:p>
            <a:pPr marL="742950" marR="0" lvl="1" indent="-285750">
              <a:lnSpc>
                <a:spcPct val="107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rial" panose="020B0604020202020204" pitchFamily="34" charset="0"/>
              </a:rPr>
              <a:t>MFA should be implemented on administrative access accounts, on all business assets, whether managed on-site or through a third-party provider. </a:t>
            </a:r>
          </a:p>
          <a:p>
            <a:pPr marL="742950" marR="0" lvl="1" indent="-285750">
              <a:lnSpc>
                <a:spcPct val="107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rial" panose="020B0604020202020204" pitchFamily="34" charset="0"/>
              </a:rPr>
              <a:t>Also, Phishing resistant MFA options to consider. Google Authentication or Microsoft authenticator</a:t>
            </a:r>
          </a:p>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Arial" panose="020B0604020202020204" pitchFamily="34" charset="0"/>
              </a:rPr>
              <a:t> </a:t>
            </a:r>
            <a:endParaRPr lang="en-US" dirty="0"/>
          </a:p>
          <a:p>
            <a:r>
              <a:rPr lang="en-US" dirty="0"/>
              <a:t>Side note</a:t>
            </a:r>
          </a:p>
          <a:p>
            <a:r>
              <a:rPr lang="en-US" dirty="0"/>
              <a:t>SMS 2FA is not safe because of how vulnerable it is to spoofing, man in the middle attacks and phishing attacks we recommend not using this if possible.</a:t>
            </a:r>
          </a:p>
          <a:p>
            <a:pPr marL="228600" indent="-228600">
              <a:buAutoNum type="arabicPeriod"/>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464BC10E-3B7A-4E38-880A-539F6052B56D}" type="slidenum">
              <a:rPr lang="en-US" smtClean="0"/>
              <a:t>28</a:t>
            </a:fld>
            <a:endParaRPr lang="en-US"/>
          </a:p>
        </p:txBody>
      </p:sp>
    </p:spTree>
    <p:extLst>
      <p:ext uri="{BB962C8B-B14F-4D97-AF65-F5344CB8AC3E}">
        <p14:creationId xmlns:p14="http://schemas.microsoft.com/office/powerpoint/2010/main" val="879383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panose="02020603050405020304" pitchFamily="18" charset="0"/>
              </a:rPr>
              <a:t>How does the CPG relate to small businesses and why is it important?</a:t>
            </a:r>
            <a:endParaRPr lang="en-US" dirty="0"/>
          </a:p>
          <a:p>
            <a:r>
              <a:rPr lang="en-US" dirty="0"/>
              <a:t>Minimizing Attack Surface – By not exposing services to the internet, the business reduces the number of entry points that attackers can use to breach systems. This makes it harder for cybercriminals to find and exploit vulnerabilities </a:t>
            </a:r>
          </a:p>
          <a:p>
            <a:endParaRPr lang="en-US" dirty="0"/>
          </a:p>
          <a:p>
            <a:r>
              <a:rPr lang="en-US" dirty="0"/>
              <a:t>Preventing Common Exploits – Services that are unnecessarily exposed to the internet can be targeted by automated attacks such as those exploiting known vulnerabilities in outdated software. Securing these services or removing public access helps prevent such exploits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Example: </a:t>
            </a:r>
            <a:r>
              <a:rPr lang="en-US" sz="1200" dirty="0"/>
              <a:t>In 2014, hackers executed a successful cyber attack against Target. The attackers secretly gained access to Target’s computer network through their HVAC system and stole the financial and personal information of 110 million Target customers, and then moved this sensitive information from Target’s network to a server in Eastern Europe. </a:t>
            </a:r>
            <a:endParaRPr lang="en-US" sz="1000" dirty="0">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a:rPr>
              <a:t>How do small businesses implement the CPG?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cs typeface="Times New Roman"/>
              </a:rPr>
              <a:t>Develop and document a process to:</a:t>
            </a:r>
          </a:p>
          <a:p>
            <a:pPr marL="228600" marR="0" lvl="0" indent="-228600">
              <a:lnSpc>
                <a:spcPct val="107000"/>
              </a:lnSpc>
              <a:spcBef>
                <a:spcPts val="0"/>
              </a:spcBef>
              <a:spcAft>
                <a:spcPts val="0"/>
              </a:spcAft>
              <a:buFont typeface="+mj-lt"/>
              <a:buAutoNum type="arabicPeriod"/>
            </a:pPr>
            <a:r>
              <a:rPr lang="en-US" sz="1100" kern="100" dirty="0">
                <a:effectLst/>
                <a:latin typeface="Aptos" panose="020B0004020202020204" pitchFamily="34" charset="0"/>
                <a:ea typeface="Aptos" panose="020B0004020202020204" pitchFamily="34" charset="0"/>
                <a:cs typeface="Arial" panose="020B0604020202020204" pitchFamily="34" charset="0"/>
              </a:rPr>
              <a:t>Conduct </a:t>
            </a:r>
            <a:r>
              <a:rPr lang="en-US" sz="1100" kern="100" dirty="0">
                <a:solidFill>
                  <a:srgbClr val="0F9ED5"/>
                </a:solidFill>
                <a:effectLst/>
                <a:latin typeface="Aptos" panose="020B0004020202020204" pitchFamily="34" charset="0"/>
                <a:ea typeface="Aptos" panose="020B0004020202020204" pitchFamily="34" charset="0"/>
                <a:cs typeface="Arial" panose="020B0604020202020204" pitchFamily="34" charset="0"/>
              </a:rPr>
              <a:t>vulnerability scanning </a:t>
            </a:r>
          </a:p>
          <a:p>
            <a:pPr marL="228600" marR="0" lvl="0" indent="-228600">
              <a:lnSpc>
                <a:spcPct val="107000"/>
              </a:lnSpc>
              <a:spcBef>
                <a:spcPts val="0"/>
              </a:spcBef>
              <a:spcAft>
                <a:spcPts val="0"/>
              </a:spcAft>
              <a:buFont typeface="+mj-lt"/>
              <a:buAutoNum type="arabicPeriod"/>
            </a:pPr>
            <a:r>
              <a:rPr lang="en-US" sz="1100" kern="100" dirty="0">
                <a:effectLst/>
                <a:latin typeface="Aptos" panose="020B0004020202020204" pitchFamily="34" charset="0"/>
                <a:ea typeface="Aptos" panose="020B0004020202020204" pitchFamily="34" charset="0"/>
                <a:cs typeface="Arial" panose="020B0604020202020204" pitchFamily="34" charset="0"/>
              </a:rPr>
              <a:t>Operate services exposed on internet-accessible systems with secured configurations</a:t>
            </a:r>
          </a:p>
          <a:p>
            <a:pPr marL="228600" marR="0" indent="-228600">
              <a:spcBef>
                <a:spcPts val="0"/>
              </a:spcBef>
              <a:spcAft>
                <a:spcPts val="800"/>
              </a:spcAft>
              <a:buFont typeface="+mj-lt"/>
              <a:buAutoNum type="arabicPeriod"/>
            </a:pPr>
            <a:r>
              <a:rPr lang="en-US" sz="1100" dirty="0">
                <a:effectLst/>
                <a:latin typeface="Aptos" panose="020B0004020202020204" pitchFamily="34" charset="0"/>
                <a:ea typeface="Aptos" panose="020B0004020202020204" pitchFamily="34" charset="0"/>
                <a:cs typeface="Arial" panose="020B0604020202020204" pitchFamily="34" charset="0"/>
              </a:rPr>
              <a:t>Keep software updated by installing and turning on automatic updates</a:t>
            </a:r>
          </a:p>
          <a:p>
            <a:pPr marL="228600" marR="0" indent="-228600">
              <a:spcBef>
                <a:spcPts val="0"/>
              </a:spcBef>
              <a:spcAft>
                <a:spcPts val="800"/>
              </a:spcAft>
              <a:buFont typeface="+mj-lt"/>
              <a:buAutoNum type="arabicPeriod"/>
            </a:pPr>
            <a:r>
              <a:rPr lang="en-US" sz="1800" dirty="0">
                <a:effectLst/>
                <a:latin typeface="Aptos" panose="020B0004020202020204" pitchFamily="34" charset="0"/>
                <a:ea typeface="Aptos" panose="020B0004020202020204" pitchFamily="34" charset="0"/>
                <a:cs typeface="Arial" panose="020B0604020202020204" pitchFamily="34" charset="0"/>
              </a:rPr>
              <a:t>Check all ports and verify all connections are authorized. If there are unused or open ports secure them with port blockers. </a:t>
            </a:r>
            <a:r>
              <a:rPr lang="en-US" sz="1100" dirty="0">
                <a:effectLst/>
                <a:latin typeface="Aptos" panose="020B0004020202020204" pitchFamily="34" charset="0"/>
                <a:ea typeface="Aptos" panose="020B0004020202020204" pitchFamily="34" charset="0"/>
                <a:cs typeface="Arial" panose="020B0604020202020204" pitchFamily="34" charset="0"/>
              </a:rPr>
              <a:t>  </a:t>
            </a:r>
            <a:r>
              <a:rPr lang="en-US" dirty="0">
                <a:effectLst/>
              </a:rPr>
              <a:t> </a:t>
            </a:r>
            <a:r>
              <a:rPr lang="en-US" sz="800" kern="100" dirty="0">
                <a:effectLst/>
                <a:latin typeface="Aptos" panose="020B0004020202020204" pitchFamily="34" charset="0"/>
                <a:ea typeface="Aptos" panose="020B0004020202020204" pitchFamily="34" charset="0"/>
                <a:cs typeface="Arial" panose="020B0604020202020204" pitchFamily="34" charset="0"/>
              </a:rPr>
              <a:t> </a:t>
            </a:r>
            <a:endParaRPr lang="en-US" sz="1800" dirty="0">
              <a:effectLst/>
              <a:highlight>
                <a:srgbClr val="FFFF00"/>
              </a:highlight>
              <a:latin typeface="Aptos" panose="020B0004020202020204" pitchFamily="34" charset="0"/>
              <a:ea typeface="Aptos" panose="020B0004020202020204" pitchFamily="34" charset="0"/>
              <a:cs typeface="Aptos" panose="020B0004020202020204" pitchFamily="34" charset="0"/>
            </a:endParaRPr>
          </a:p>
          <a:p>
            <a:endParaRPr lang="en-US" sz="1800" dirty="0">
              <a:effectLst/>
              <a:highlight>
                <a:srgbClr val="FFFF00"/>
              </a:highlight>
              <a:latin typeface="Aptos" panose="020B0004020202020204" pitchFamily="34" charset="0"/>
              <a:ea typeface="Aptos" panose="020B0004020202020204" pitchFamily="34" charset="0"/>
              <a:cs typeface="Aptos" panose="020B0004020202020204" pitchFamily="34" charset="0"/>
            </a:endParaRPr>
          </a:p>
          <a:p>
            <a:endParaRPr lang="en-US" sz="1800" dirty="0">
              <a:effectLst/>
              <a:highlight>
                <a:srgbClr val="FFFF00"/>
              </a:highligh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464BC10E-3B7A-4E38-880A-539F6052B56D}" type="slidenum">
              <a:rPr lang="en-US" smtClean="0"/>
              <a:t>30</a:t>
            </a:fld>
            <a:endParaRPr lang="en-US"/>
          </a:p>
        </p:txBody>
      </p:sp>
    </p:spTree>
    <p:extLst>
      <p:ext uri="{BB962C8B-B14F-4D97-AF65-F5344CB8AC3E}">
        <p14:creationId xmlns:p14="http://schemas.microsoft.com/office/powerpoint/2010/main" val="1375415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panose="02020603050405020304" pitchFamily="18" charset="0"/>
              </a:rPr>
              <a:t>How does the CPG relate to small businesses and why is it important?</a:t>
            </a:r>
            <a:endParaRPr lang="en-US" dirty="0"/>
          </a:p>
          <a:p>
            <a:r>
              <a:rPr lang="en-US" dirty="0"/>
              <a:t>Identifying Brute Force Attacks – Automated login attempts are often part of brute force attacks, where attackers try multiple username and password combinations to gain access. Detecting these attempts early allows the business to respond quickly before an account is compromised. </a:t>
            </a:r>
          </a:p>
          <a:p>
            <a:endParaRPr lang="en-US" dirty="0"/>
          </a:p>
          <a:p>
            <a:r>
              <a:rPr lang="en-US" dirty="0"/>
              <a:t>Recognizing suspicious activity – A high number of failed login attempts can indicate that someone is trying to breach the system. By monitoring and detecting these attempts, the business can identify suspicious activity and take action to secure accounts.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cs typeface="Times New Roman" panose="02020603050405020304" pitchFamily="18" charset="0"/>
              </a:rPr>
              <a:t>Enforcing account lockout polices – Detecting failed login attempts allows the business to implement account lockout polices after a certain number of failures, further protecting accounts from being compromised.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panose="02020603050405020304" pitchFamily="18" charset="0"/>
              </a:rPr>
              <a:t>Example: </a:t>
            </a:r>
            <a:r>
              <a:rPr lang="en-US" sz="1200" dirty="0">
                <a:solidFill>
                  <a:schemeClr val="tx1"/>
                </a:solidFill>
                <a:cs typeface="Times New Roman" panose="02020603050405020304" pitchFamily="18" charset="0"/>
              </a:rPr>
              <a:t>In 2016, Uber suffered a major breach that exposed the personal information of 57 million users and drivers. The breach occurred when attackers accessed Uber’s Amazon Web Services (AWS) by using login credentials found in a private GitHub repository. Uber failed to detect the suspicious login attempts and did not have Multi-Factor Authentication (MFA) enabled allowing attackers to exfiltrate sensitive data undetected.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a:rPr>
              <a:t>How do small businesses implement the CPG?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1A1A1A"/>
                </a:solidFill>
                <a:effectLst/>
              </a:rPr>
              <a:t>Develop and document a process which prescribes a limit of (organization-defined number) consecutive invalid logon attempts by a user. Automatically lock the account for a period or lock the account until released by an administrator; the notify Cyber security leader and take other actions when the maximum number of unsuccessful attempts is exceeded.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1A1A1A"/>
              </a:solidFill>
              <a:effectLs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Arial" panose="020B0604020202020204" pitchFamily="34" charset="0"/>
              </a:rPr>
              <a:t>For example, Microsoft Enterprise OS allows you to enforce a limit on consecutive invalid login attempts by utilizing Microsoft’s local security policy functionality to automatically lock an account after a preset limit of invalid login attempts. Also, the local security policy manager allows you to detect login attempts with its Account Logon Events feature.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1"/>
              </a:solidFill>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64BC10E-3B7A-4E38-880A-539F6052B56D}" type="slidenum">
              <a:rPr lang="en-US" smtClean="0"/>
              <a:t>32</a:t>
            </a:fld>
            <a:endParaRPr lang="en-US"/>
          </a:p>
        </p:txBody>
      </p:sp>
    </p:spTree>
    <p:extLst>
      <p:ext uri="{BB962C8B-B14F-4D97-AF65-F5344CB8AC3E}">
        <p14:creationId xmlns:p14="http://schemas.microsoft.com/office/powerpoint/2010/main" val="888792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panose="02020603050405020304" pitchFamily="18" charset="0"/>
              </a:rPr>
              <a:t>How does the CPG relate to small businesses and why is it important?</a:t>
            </a:r>
            <a:endParaRPr lang="en-US" dirty="0"/>
          </a:p>
          <a:p>
            <a:r>
              <a:rPr lang="en-US" dirty="0"/>
              <a:t>Evolving security needs – Agile encryption allows the business to adapt quickly to new security threats and technological changes by updating encryption protocols and practices as needed. </a:t>
            </a:r>
          </a:p>
          <a:p>
            <a:endParaRPr lang="en-US" dirty="0"/>
          </a:p>
          <a:p>
            <a:r>
              <a:rPr lang="en-US" dirty="0"/>
              <a:t>Limiting Damage – In the event of a data breach, encrypted data is less valuable to attackers because it is unreadable without proper passwords or keys. This limits the potential damage and exposure for the business.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chemeClr val="tx1"/>
                </a:solidFill>
                <a:effectLst/>
                <a:ea typeface="Aptos" panose="020B0004020202020204" pitchFamily="34" charset="0"/>
                <a:cs typeface="Aptos" panose="020B0004020202020204" pitchFamily="34" charset="0"/>
              </a:rPr>
              <a:t>Strong and agile encryption is vital for protecting sensitive information and maintaining data confidentiality. It ensures that even if unauthorized parties gain access to encryption keys the data is safe.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a:rPr>
              <a:t>How do small businesses implement the CPG?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cs typeface="Times New Roman"/>
              </a:rPr>
              <a:t>Develop and document a process to:</a:t>
            </a:r>
            <a:endParaRPr lang="en-US" sz="1800" dirty="0">
              <a:solidFill>
                <a:srgbClr val="1A1A1A"/>
              </a:solidFill>
              <a:effectLst/>
              <a:highlight>
                <a:srgbClr val="FFFF00"/>
              </a:highlight>
              <a:latin typeface="Aptos" panose="020B000402020202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Aptos" panose="020B0004020202020204" pitchFamily="34" charset="0"/>
              </a:rPr>
              <a:t>Encrypt devices, removable media, documents and files.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Aptos" panose="020B0004020202020204" pitchFamily="34" charset="0"/>
              </a:rPr>
              <a:t>Use Full Disk Encryption (FDE)</a:t>
            </a:r>
            <a:r>
              <a:rPr lang="en-US" sz="1800" b="1" kern="100" dirty="0">
                <a:effectLst/>
                <a:latin typeface="Aptos" panose="020B0004020202020204" pitchFamily="34" charset="0"/>
                <a:ea typeface="Aptos" panose="020B0004020202020204" pitchFamily="34" charset="0"/>
                <a:cs typeface="Aptos" panose="020B0004020202020204" pitchFamily="34" charset="0"/>
              </a:rPr>
              <a:t>: </a:t>
            </a:r>
            <a:r>
              <a:rPr lang="en-US" sz="1800" kern="100" dirty="0">
                <a:effectLst/>
                <a:latin typeface="Aptos" panose="020B0004020202020204" pitchFamily="34" charset="0"/>
                <a:ea typeface="Aptos" panose="020B0004020202020204" pitchFamily="34" charset="0"/>
                <a:cs typeface="Aptos" panose="020B0004020202020204" pitchFamily="34" charset="0"/>
              </a:rPr>
              <a:t>by encrypting all the data on a disk, including temporary files, programs, and systems files. (We suggest using BitLocker which comes with windows.)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kern="100" dirty="0">
                <a:effectLst/>
                <a:latin typeface="Aptos" panose="020B0004020202020204" pitchFamily="34" charset="0"/>
                <a:ea typeface="Aptos" panose="020B0004020202020204" pitchFamily="34" charset="0"/>
                <a:cs typeface="Aptos" panose="020B0004020202020204" pitchFamily="34" charset="0"/>
              </a:rPr>
              <a:t>Properly configure </a:t>
            </a:r>
            <a:r>
              <a:rPr lang="en-US" sz="1800" u="sng" kern="100" dirty="0">
                <a:solidFill>
                  <a:srgbClr val="00B0F0"/>
                </a:solidFill>
                <a:effectLst/>
                <a:latin typeface="Aptos" panose="020B0004020202020204" pitchFamily="34" charset="0"/>
                <a:ea typeface="Aptos" panose="020B0004020202020204" pitchFamily="34" charset="0"/>
                <a:cs typeface="Aptos" panose="020B0004020202020204" pitchFamily="34" charset="0"/>
              </a:rPr>
              <a:t>Email Security </a:t>
            </a:r>
            <a:r>
              <a:rPr lang="en-US" sz="1800" kern="100" dirty="0">
                <a:effectLst/>
                <a:latin typeface="Aptos" panose="020B0004020202020204" pitchFamily="34" charset="0"/>
                <a:ea typeface="Aptos" panose="020B0004020202020204" pitchFamily="34" charset="0"/>
                <a:cs typeface="Arial" panose="020B0604020202020204" pitchFamily="34" charset="0"/>
              </a:rPr>
              <a:t> </a:t>
            </a:r>
            <a:r>
              <a:rPr lang="en-US" sz="1800" kern="100" dirty="0">
                <a:effectLst/>
                <a:latin typeface="Aptos" panose="020B0004020202020204" pitchFamily="34" charset="0"/>
                <a:ea typeface="Aptos" panose="020B0004020202020204" pitchFamily="34" charset="0"/>
                <a:cs typeface="Aptos" panose="020B0004020202020204" pitchFamily="34" charset="0"/>
              </a:rPr>
              <a:t>by updating transport layer security (TLS) to protect data in transit and utilize AES (Advanced Encryption Standard) to </a:t>
            </a:r>
            <a:r>
              <a:rPr lang="en-US" sz="1800" u="sng" kern="100" dirty="0">
                <a:solidFill>
                  <a:srgbClr val="00B0F0"/>
                </a:solidFill>
                <a:effectLst/>
                <a:latin typeface="Aptos" panose="020B0004020202020204" pitchFamily="34" charset="0"/>
                <a:ea typeface="Aptos" panose="020B0004020202020204" pitchFamily="34" charset="0"/>
                <a:cs typeface="Aptos" panose="020B0004020202020204" pitchFamily="34" charset="0"/>
              </a:rPr>
              <a:t>Secure Sensitive Data</a:t>
            </a:r>
            <a:r>
              <a:rPr lang="en-US" sz="1800" u="sng" kern="100" dirty="0">
                <a:solidFill>
                  <a:srgbClr val="467886"/>
                </a:solidFill>
                <a:effectLst/>
                <a:latin typeface="Aptos" panose="020B0004020202020204" pitchFamily="34" charset="0"/>
                <a:ea typeface="Aptos" panose="020B0004020202020204" pitchFamily="34" charset="0"/>
                <a:cs typeface="Aptos" panose="020B0004020202020204" pitchFamily="34" charset="0"/>
              </a:rPr>
              <a:t> at rest.</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15000"/>
              </a:lnSpc>
              <a:spcBef>
                <a:spcPts val="0"/>
              </a:spcBef>
              <a:spcAft>
                <a:spcPts val="800"/>
              </a:spcAft>
              <a:buFont typeface="+mj-lt"/>
              <a:buAutoNum type="arabicPeriod"/>
            </a:pPr>
            <a:r>
              <a:rPr lang="en-US" sz="1800" kern="100" dirty="0">
                <a:effectLst/>
                <a:latin typeface="Aptos" panose="020B0004020202020204" pitchFamily="34" charset="0"/>
                <a:ea typeface="Aptos" panose="020B0004020202020204" pitchFamily="34" charset="0"/>
                <a:cs typeface="Aptos" panose="020B0004020202020204" pitchFamily="34" charset="0"/>
              </a:rPr>
              <a:t>Implement additional layers of security, such as </a:t>
            </a:r>
            <a:r>
              <a:rPr lang="en-US" sz="1800" u="sng" kern="100" dirty="0">
                <a:solidFill>
                  <a:srgbClr val="00B0F0"/>
                </a:solidFill>
                <a:effectLst/>
                <a:latin typeface="Aptos" panose="020B0004020202020204" pitchFamily="34" charset="0"/>
                <a:ea typeface="Aptos" panose="020B0004020202020204" pitchFamily="34" charset="0"/>
                <a:cs typeface="Aptos" panose="020B0004020202020204" pitchFamily="34" charset="0"/>
              </a:rPr>
              <a:t>Phishing resistant multi-factor authentication</a:t>
            </a:r>
            <a:r>
              <a:rPr lang="en-US" sz="1800" u="sng" kern="100" dirty="0">
                <a:solidFill>
                  <a:srgbClr val="467886"/>
                </a:solidFill>
                <a:effectLst/>
                <a:latin typeface="Aptos" panose="020B0004020202020204" pitchFamily="34" charset="0"/>
                <a:ea typeface="Aptos" panose="020B0004020202020204" pitchFamily="34" charset="0"/>
                <a:cs typeface="Aptos" panose="020B0004020202020204" pitchFamily="34" charset="0"/>
              </a:rPr>
              <a:t> </a:t>
            </a:r>
            <a:r>
              <a:rPr lang="en-US" sz="1800" kern="100" dirty="0">
                <a:effectLst/>
                <a:latin typeface="Aptos" panose="020B0004020202020204" pitchFamily="34" charset="0"/>
                <a:ea typeface="Aptos" panose="020B0004020202020204" pitchFamily="34" charset="0"/>
                <a:cs typeface="Arial" panose="020B0604020202020204" pitchFamily="34" charset="0"/>
              </a:rPr>
              <a:t> </a:t>
            </a:r>
            <a:r>
              <a:rPr lang="en-US" sz="1800" kern="100" dirty="0">
                <a:effectLst/>
                <a:latin typeface="Aptos" panose="020B0004020202020204" pitchFamily="34" charset="0"/>
                <a:ea typeface="Aptos" panose="020B0004020202020204" pitchFamily="34" charset="0"/>
                <a:cs typeface="Aptos" panose="020B0004020202020204" pitchFamily="34" charset="0"/>
              </a:rPr>
              <a:t>(MFA) to enhance overall protection.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spcBef>
                <a:spcPts val="0"/>
              </a:spcBef>
              <a:spcAft>
                <a:spcPts val="800"/>
              </a:spcAft>
            </a:pPr>
            <a:r>
              <a:rPr lang="en-US" sz="1800" kern="100" dirty="0">
                <a:effectLst/>
                <a:latin typeface="Aptos" panose="020B0004020202020204" pitchFamily="34" charset="0"/>
                <a:ea typeface="Aptos" panose="020B0004020202020204" pitchFamily="34" charset="0"/>
                <a:cs typeface="Arial" panose="020B0604020202020204" pitchFamily="34" charset="0"/>
              </a:rPr>
              <a:t> </a:t>
            </a:r>
            <a:endParaRPr lang="en-US" sz="1800" dirty="0">
              <a:solidFill>
                <a:srgbClr val="1A1A1A"/>
              </a:solidFill>
              <a:effectLst/>
              <a:highlight>
                <a:srgbClr val="FFFF00"/>
              </a:highlight>
              <a:latin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4BC10E-3B7A-4E38-880A-539F6052B56D}" type="slidenum">
              <a:rPr lang="en-US" smtClean="0"/>
              <a:t>34</a:t>
            </a:fld>
            <a:endParaRPr lang="en-US"/>
          </a:p>
        </p:txBody>
      </p:sp>
    </p:spTree>
    <p:extLst>
      <p:ext uri="{BB962C8B-B14F-4D97-AF65-F5344CB8AC3E}">
        <p14:creationId xmlns:p14="http://schemas.microsoft.com/office/powerpoint/2010/main" val="4080395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panose="02020603050405020304" pitchFamily="18" charset="0"/>
              </a:rPr>
              <a:t>How does the CPG relate to small businesses and why is it important?</a:t>
            </a:r>
            <a:endParaRPr lang="en-US" dirty="0"/>
          </a:p>
          <a:p>
            <a:r>
              <a:rPr lang="en-US" dirty="0"/>
              <a:t>Securing Communication Channel -  Email Security helps ensure that sensitive information sent via email, such as contracts, financial details, or personal data, is protected from interception or unauthorized access. </a:t>
            </a:r>
          </a:p>
          <a:p>
            <a:endParaRPr lang="en-US" dirty="0"/>
          </a:p>
          <a:p>
            <a:r>
              <a:rPr lang="en-US" dirty="0"/>
              <a:t>Enhancing Verification – Advanced email security solutions often include features like domain authentication (DKIM, SPF, DMARC) to ensure that emails are coming from legitimate sources, reducing the risk of impersonation.</a:t>
            </a:r>
          </a:p>
          <a:p>
            <a:pPr marL="0" marR="0" lvl="0" indent="0">
              <a:lnSpc>
                <a:spcPct val="115000"/>
              </a:lnSpc>
              <a:spcBef>
                <a:spcPts val="0"/>
              </a:spcBef>
              <a:spcAft>
                <a:spcPts val="0"/>
              </a:spcAft>
              <a:buFont typeface="Symbol" panose="05050102010706020507" pitchFamily="18" charset="2"/>
              <a:buNone/>
            </a:pP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200" kern="100" dirty="0">
                <a:solidFill>
                  <a:schemeClr val="tx1"/>
                </a:solidFill>
                <a:effectLst/>
                <a:ea typeface="Aptos" panose="020B0004020202020204" pitchFamily="34" charset="0"/>
                <a:cs typeface="Aptos" panose="020B0004020202020204" pitchFamily="34" charset="0"/>
              </a:rPr>
              <a:t>Email is a common target for cyber-attacks due to its widespread use and potential for containing sensitive information. Email security is crucial for protecting against threats like data breaches, Malware infections, financial fraud, and unauthorized access to confidential information. By implementing robust email security measures, organizations can safeguard their communication channels, maintain trust with customers and partners, comply with regulations, and mitigate the risk associated with cyber threats targeting emails. </a:t>
            </a: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US" sz="1200" kern="100" dirty="0">
              <a:solidFill>
                <a:schemeClr val="tx1"/>
              </a:solidFill>
              <a:effectLst/>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200" b="1" kern="100" dirty="0">
                <a:solidFill>
                  <a:schemeClr val="tx1"/>
                </a:solidFill>
                <a:effectLst/>
              </a:rPr>
              <a:t>Example</a:t>
            </a:r>
            <a:r>
              <a:rPr lang="en-US" sz="1200" kern="100" dirty="0">
                <a:solidFill>
                  <a:schemeClr val="tx1"/>
                </a:solidFill>
                <a:effectLst/>
              </a:rPr>
              <a:t>: In 2018, the Federal Elections Commission (FEC) fell victim to an email spoofing attack due to the lack of proper email securities including DMARC and TLS. Attackers sent spoofed emails that appeared to be from FEC officials to various entities.</a:t>
            </a:r>
            <a:endParaRPr lang="en-US" dirty="0"/>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US" sz="1200" b="1" dirty="0">
              <a:solidFill>
                <a:schemeClr val="tx1"/>
              </a:solidFill>
              <a:cs typeface="Times New Roman"/>
            </a:endParaRPr>
          </a:p>
          <a:p>
            <a:pPr marL="0" marR="0" lvl="0" indent="0" algn="l"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200" b="1" dirty="0">
                <a:solidFill>
                  <a:schemeClr val="tx1"/>
                </a:solidFill>
                <a:cs typeface="Times New Roman"/>
              </a:rPr>
              <a:t>How do small businesses implement the CPG?</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p>
            <a:pPr marL="285750" marR="0" lvl="0" indent="-285750">
              <a:lnSpc>
                <a:spcPct val="115000"/>
              </a:lnSpc>
              <a:spcBef>
                <a:spcPts val="0"/>
              </a:spcBef>
              <a:spcAft>
                <a:spcPts val="0"/>
              </a:spcAft>
              <a:buFont typeface="+mj-lt"/>
              <a:buAutoNum type="arabicPeriod"/>
            </a:pPr>
            <a:r>
              <a:rPr lang="en-US" sz="1100" kern="100" dirty="0">
                <a:effectLst/>
                <a:latin typeface="Aptos" panose="020B0004020202020204" pitchFamily="34" charset="0"/>
                <a:ea typeface="Aptos" panose="020B0004020202020204" pitchFamily="34" charset="0"/>
                <a:cs typeface="Arial" panose="020B0604020202020204" pitchFamily="34" charset="0"/>
              </a:rPr>
              <a:t>Set up Domain-based Message Authentication Reporting and Conformance (DMARC) to protect your small businesses’ domain name. </a:t>
            </a:r>
          </a:p>
          <a:p>
            <a:pPr marL="285750" marR="0" lvl="0" indent="-285750">
              <a:lnSpc>
                <a:spcPct val="115000"/>
              </a:lnSpc>
              <a:spcBef>
                <a:spcPts val="0"/>
              </a:spcBef>
              <a:spcAft>
                <a:spcPts val="0"/>
              </a:spcAft>
              <a:buFont typeface="+mj-lt"/>
              <a:buAutoNum type="arabicPeriod"/>
            </a:pPr>
            <a:r>
              <a:rPr lang="en-US" sz="1100" kern="100" dirty="0">
                <a:effectLst/>
                <a:latin typeface="Aptos" panose="020B0004020202020204" pitchFamily="34" charset="0"/>
                <a:ea typeface="Aptos" panose="020B0004020202020204" pitchFamily="34" charset="0"/>
                <a:cs typeface="Arial" panose="020B0604020202020204" pitchFamily="34" charset="0"/>
              </a:rPr>
              <a:t>If stronger protection is required, then have all internet-facing email services be configured to enable </a:t>
            </a:r>
            <a:r>
              <a:rPr lang="en-US" sz="1100" kern="100" dirty="0">
                <a:effectLst/>
                <a:latin typeface="Aptos" panose="020B0004020202020204" pitchFamily="34" charset="0"/>
                <a:ea typeface="Aptos" panose="020B0004020202020204" pitchFamily="34" charset="0"/>
                <a:cs typeface="Aptos" panose="020B0004020202020204" pitchFamily="34" charset="0"/>
              </a:rPr>
              <a:t>Start Transport Layer Security</a:t>
            </a:r>
            <a:r>
              <a:rPr lang="en-US" sz="1100" kern="100" dirty="0">
                <a:effectLst/>
                <a:latin typeface="Aptos" panose="020B0004020202020204" pitchFamily="34" charset="0"/>
                <a:ea typeface="Aptos" panose="020B0004020202020204" pitchFamily="34" charset="0"/>
                <a:cs typeface="Arial" panose="020B0604020202020204" pitchFamily="34" charset="0"/>
              </a:rPr>
              <a:t> (STARTTLS)/(TLS) to encrypt emails in transit. </a:t>
            </a:r>
          </a:p>
          <a:p>
            <a:pPr marL="285750" marR="0" lvl="0" indent="-285750">
              <a:lnSpc>
                <a:spcPct val="115000"/>
              </a:lnSpc>
              <a:spcBef>
                <a:spcPts val="0"/>
              </a:spcBef>
              <a:spcAft>
                <a:spcPts val="0"/>
              </a:spcAft>
              <a:buFont typeface="+mj-lt"/>
              <a:buAutoNum type="arabicPeriod"/>
            </a:pPr>
            <a:r>
              <a:rPr lang="en-US" sz="1100" kern="100" dirty="0">
                <a:effectLst/>
                <a:latin typeface="Aptos" panose="020B0004020202020204" pitchFamily="34" charset="0"/>
                <a:ea typeface="Aptos" panose="020B0004020202020204" pitchFamily="34" charset="0"/>
                <a:cs typeface="Arial" panose="020B0604020202020204" pitchFamily="34" charset="0"/>
              </a:rPr>
              <a:t>Enable Sender Policy Framework (SPF) to prevent email spoofing and DomainKeys Identified Mail (DKIM) to authenticate email integrity, and all second-level organization domains have </a:t>
            </a:r>
            <a:r>
              <a:rPr lang="en-US" sz="1100" kern="100" dirty="0">
                <a:effectLst/>
                <a:latin typeface="Aptos" panose="020B0004020202020204" pitchFamily="34" charset="0"/>
                <a:ea typeface="Aptos" panose="020B0004020202020204" pitchFamily="34" charset="0"/>
                <a:cs typeface="Aptos" panose="020B0004020202020204" pitchFamily="34" charset="0"/>
              </a:rPr>
              <a:t>Domain-based Message Authentication, Reporting and Conformance</a:t>
            </a:r>
            <a:r>
              <a:rPr lang="en-US" sz="1100" kern="100" dirty="0">
                <a:effectLst/>
                <a:latin typeface="Aptos" panose="020B0004020202020204" pitchFamily="34" charset="0"/>
                <a:ea typeface="Aptos" panose="020B0004020202020204" pitchFamily="34" charset="0"/>
                <a:cs typeface="Arial" panose="020B0604020202020204" pitchFamily="34" charset="0"/>
              </a:rPr>
              <a:t> (DMARC) to reject unauthorized emails. </a:t>
            </a:r>
          </a:p>
          <a:p>
            <a:pPr marL="285750" marR="0" lvl="0" indent="-285750">
              <a:lnSpc>
                <a:spcPct val="115000"/>
              </a:lnSpc>
              <a:spcBef>
                <a:spcPts val="0"/>
              </a:spcBef>
              <a:spcAft>
                <a:spcPts val="0"/>
              </a:spcAft>
              <a:buFont typeface="+mj-lt"/>
              <a:buAutoNum type="arabicPeriod"/>
            </a:pPr>
            <a:r>
              <a:rPr lang="en-US" sz="1100" kern="100" dirty="0">
                <a:effectLst/>
                <a:latin typeface="Aptos" panose="020B0004020202020204" pitchFamily="34" charset="0"/>
                <a:ea typeface="Aptos" panose="020B0004020202020204" pitchFamily="34" charset="0"/>
                <a:cs typeface="Arial" panose="020B0604020202020204" pitchFamily="34" charset="0"/>
              </a:rPr>
              <a:t>You can also Check your current email services as many of these feature may be available. </a:t>
            </a:r>
          </a:p>
          <a:p>
            <a:pPr marL="742950" marR="0" lvl="1" indent="-285750">
              <a:lnSpc>
                <a:spcPct val="115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rial" panose="020B0604020202020204" pitchFamily="34" charset="0"/>
              </a:rPr>
              <a:t>Yahoo offers 2 Step Security Keys for email accounts. </a:t>
            </a:r>
          </a:p>
          <a:p>
            <a:pPr marL="742950" marR="0" lvl="1" indent="-285750">
              <a:lnSpc>
                <a:spcPct val="115000"/>
              </a:lnSpc>
              <a:spcBef>
                <a:spcPts val="0"/>
              </a:spcBef>
              <a:spcAft>
                <a:spcPts val="800"/>
              </a:spcAft>
              <a:buFont typeface="+mj-lt"/>
              <a:buAutoNum type="alphaLcPeriod"/>
            </a:pPr>
            <a:r>
              <a:rPr lang="en-US" sz="1100" kern="100" dirty="0">
                <a:effectLst/>
                <a:latin typeface="Aptos" panose="020B0004020202020204" pitchFamily="34" charset="0"/>
                <a:ea typeface="Aptos" panose="020B0004020202020204" pitchFamily="34" charset="0"/>
                <a:cs typeface="Arial" panose="020B0604020202020204" pitchFamily="34" charset="0"/>
              </a:rPr>
              <a:t>Google also offers 2 Step Verification for email accounts and a slew of other features Check out the Gmail Help Center and check out the Security and Privacy Features. </a:t>
            </a:r>
          </a:p>
          <a:p>
            <a:pPr lvl="1"/>
            <a:r>
              <a:rPr lang="en-US" sz="1100" dirty="0">
                <a:effectLst/>
                <a:latin typeface="Aptos" panose="020B0004020202020204" pitchFamily="34" charset="0"/>
                <a:ea typeface="Aptos" panose="020B0004020202020204" pitchFamily="34" charset="0"/>
                <a:cs typeface="Arial" panose="020B0604020202020204" pitchFamily="34" charset="0"/>
              </a:rPr>
              <a:t>MS 365 offers all of the features mentioned early : Within Outlook</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4BC10E-3B7A-4E38-880A-539F6052B56D}" type="slidenum">
              <a:rPr lang="en-US" smtClean="0"/>
              <a:t>36</a:t>
            </a:fld>
            <a:endParaRPr lang="en-US"/>
          </a:p>
        </p:txBody>
      </p:sp>
    </p:spTree>
    <p:extLst>
      <p:ext uri="{BB962C8B-B14F-4D97-AF65-F5344CB8AC3E}">
        <p14:creationId xmlns:p14="http://schemas.microsoft.com/office/powerpoint/2010/main" val="4116417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BC10E-3B7A-4E38-880A-539F6052B56D}" type="slidenum">
              <a:rPr lang="en-US" smtClean="0"/>
              <a:t>37</a:t>
            </a:fld>
            <a:endParaRPr lang="en-US"/>
          </a:p>
        </p:txBody>
      </p:sp>
    </p:spTree>
    <p:extLst>
      <p:ext uri="{BB962C8B-B14F-4D97-AF65-F5344CB8AC3E}">
        <p14:creationId xmlns:p14="http://schemas.microsoft.com/office/powerpoint/2010/main" val="205662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highlight>
                  <a:srgbClr val="FFFFFF"/>
                </a:highlight>
                <a:latin typeface="Aptos" panose="020B0004020202020204" pitchFamily="34" charset="0"/>
              </a:rPr>
              <a:t>Self Assessment Requirement Explained</a:t>
            </a:r>
          </a:p>
          <a:p>
            <a:pPr algn="l" rtl="0" fontAlgn="base"/>
            <a:endParaRPr lang="en-US" sz="1800" b="0" i="0">
              <a:solidFill>
                <a:srgbClr val="000000"/>
              </a:solidFill>
              <a:effectLst/>
              <a:highlight>
                <a:srgbClr val="FFFFFF"/>
              </a:highlight>
              <a:latin typeface="Aptos" panose="020B0004020202020204" pitchFamily="34" charset="0"/>
            </a:endParaRPr>
          </a:p>
          <a:p>
            <a:pPr algn="l" rtl="0" fontAlgn="base"/>
            <a:r>
              <a:rPr lang="en-US" sz="1800" b="0" i="0">
                <a:solidFill>
                  <a:srgbClr val="000000"/>
                </a:solidFill>
                <a:effectLst/>
                <a:highlight>
                  <a:srgbClr val="FFFFFF"/>
                </a:highlight>
                <a:latin typeface="Aptos" panose="020B0004020202020204" pitchFamily="34" charset="0"/>
              </a:rPr>
              <a:t>What are Cybersecurity Performance Goals?  </a:t>
            </a:r>
            <a:endParaRPr lang="en-US" sz="2800" b="0" i="0">
              <a:solidFill>
                <a:srgbClr val="000000"/>
              </a:solidFill>
              <a:effectLst/>
              <a:highlight>
                <a:srgbClr val="FFFFFF"/>
              </a:highlight>
              <a:latin typeface="Aptos" panose="020B0004020202020204" pitchFamily="34" charset="0"/>
            </a:endParaRPr>
          </a:p>
          <a:p>
            <a:pPr algn="l" rtl="0" fontAlgn="base"/>
            <a:r>
              <a:rPr lang="en-US" sz="1800" b="0" i="0">
                <a:solidFill>
                  <a:srgbClr val="000000"/>
                </a:solidFill>
                <a:effectLst/>
                <a:highlight>
                  <a:srgbClr val="FFFFFF"/>
                </a:highlight>
                <a:latin typeface="Aptos" panose="020B0004020202020204" pitchFamily="34" charset="0"/>
              </a:rPr>
              <a:t>The SBIR/STTR Performance Goals (CPGs) which are a subset of the Cybersecurity (CS) Infrastructure Security Agency (CISA) CPG Checklist, they are intend to be: </a:t>
            </a:r>
            <a:endParaRPr lang="en-US" sz="2800" b="0" i="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0" i="0">
                <a:solidFill>
                  <a:srgbClr val="000000"/>
                </a:solidFill>
                <a:effectLst/>
                <a:highlight>
                  <a:srgbClr val="FFFFFF"/>
                </a:highlight>
                <a:latin typeface="Arial" panose="020B0604020202020204" pitchFamily="34" charset="0"/>
              </a:rPr>
              <a:t>CS best practices that have been prioritized to focus on small business applicants and awardees applying for SBIR/STTR awards</a:t>
            </a:r>
            <a:endParaRPr lang="en-US" sz="1800" b="0" i="0">
              <a:solidFill>
                <a:srgbClr val="000000"/>
              </a:solidFill>
              <a:effectLst/>
              <a:highlight>
                <a:srgbClr val="FFFFFF"/>
              </a:highlight>
              <a:latin typeface="Aptos" panose="020B0004020202020204" pitchFamily="34" charset="0"/>
            </a:endParaRPr>
          </a:p>
          <a:p>
            <a:pPr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A baseline set of cybersecurity best practices that have been prioritized for small business information technology owners</a:t>
            </a:r>
            <a:r>
              <a:rPr lang="en-US" sz="1800" b="0" i="0">
                <a:solidFill>
                  <a:srgbClr val="000000"/>
                </a:solidFill>
                <a:effectLst/>
                <a:highlight>
                  <a:srgbClr val="FFFFFF"/>
                </a:highlight>
                <a:latin typeface="Arial" panose="020B0604020202020204" pitchFamily="34" charset="0"/>
              </a:rPr>
              <a:t> </a:t>
            </a:r>
            <a:r>
              <a:rPr lang="en-US" sz="1800" b="0" i="0">
                <a:solidFill>
                  <a:srgbClr val="000000"/>
                </a:solidFill>
                <a:effectLst/>
                <a:highlight>
                  <a:srgbClr val="FFFFFF"/>
                </a:highlight>
                <a:latin typeface="Aptos" panose="020B0004020202020204" pitchFamily="34" charset="0"/>
              </a:rPr>
              <a:t>  </a:t>
            </a:r>
          </a:p>
          <a:p>
            <a:pPr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A benchmark to measure and improve cybersecurity maturity </a:t>
            </a:r>
          </a:p>
          <a:p>
            <a:pPr algn="l" rtl="0" fontAlgn="base">
              <a:buFont typeface="Arial" panose="020B0604020202020204" pitchFamily="34" charset="0"/>
              <a:buChar char="•"/>
            </a:pPr>
            <a:r>
              <a:rPr lang="en-US" sz="1800" b="0" i="0">
                <a:solidFill>
                  <a:srgbClr val="000000"/>
                </a:solidFill>
                <a:effectLst/>
                <a:highlight>
                  <a:srgbClr val="FFFFFF"/>
                </a:highlight>
                <a:latin typeface="Aptos" panose="020B0004020202020204" pitchFamily="34" charset="0"/>
              </a:rPr>
              <a:t>A unique security control framework intended to address risk to small businesses </a:t>
            </a:r>
            <a:endParaRPr lang="en-US" sz="1800" b="0" i="0">
              <a:solidFill>
                <a:srgbClr val="000000"/>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a:solidFill>
                <a:srgbClr val="000000"/>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000000"/>
                </a:solidFill>
                <a:effectLst/>
                <a:highlight>
                  <a:srgbClr val="FFFFFF"/>
                </a:highlight>
                <a:latin typeface="Arial" panose="020B0604020202020204" pitchFamily="34" charset="0"/>
              </a:rPr>
              <a:t>The CS Self-Assessment contains 16 required CS Performance Goals (CPGs) that were leveraged from the CISA CPG Checklist. The SBIR/STTR applicant/awardee should complete the CS Self-Assessment by indicating whether the CPG is fully Implemented, In-Progress, or Not Started. </a:t>
            </a:r>
            <a:endParaRPr lang="en-US" sz="1800">
              <a:effectLst/>
              <a:latin typeface="Aptos" panose="020B0004020202020204" pitchFamily="34" charset="0"/>
              <a:ea typeface="Aptos" panose="020B0004020202020204" pitchFamily="34" charset="0"/>
              <a:cs typeface="Arial" panose="020B0604020202020204" pitchFamily="34" charset="0"/>
            </a:endParaRPr>
          </a:p>
          <a:p>
            <a:endParaRPr lang="en-US" sz="1800">
              <a:effectLst/>
              <a:latin typeface="Aptos" panose="020B0004020202020204" pitchFamily="34" charset="0"/>
              <a:ea typeface="Aptos" panose="020B0004020202020204" pitchFamily="34" charset="0"/>
              <a:cs typeface="Arial" panose="020B0604020202020204" pitchFamily="34" charset="0"/>
            </a:endParaRPr>
          </a:p>
          <a:p>
            <a:r>
              <a:rPr lang="en-US" sz="1800">
                <a:effectLst/>
                <a:latin typeface="Aptos" panose="020B0004020202020204" pitchFamily="34" charset="0"/>
                <a:ea typeface="Aptos" panose="020B0004020202020204" pitchFamily="34" charset="0"/>
                <a:cs typeface="Arial" panose="020B0604020202020204" pitchFamily="34" charset="0"/>
              </a:rPr>
              <a:t>The SBIR/STTR CPGs are CS best practices that supports the “prevention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as defined by the Committee on National Security Systems (CNSSI 4009) Homeland Security Presidential Directive [HSPD23]. </a:t>
            </a:r>
            <a:r>
              <a:rPr lang="en-US"/>
              <a:t>It is highly recommended that the applicant/awardees have the 16 CPGs fully implemented prior to their application submission for SBIR/STTR awards. </a:t>
            </a:r>
            <a:r>
              <a:rPr lang="en-US" sz="1800">
                <a:effectLst/>
                <a:latin typeface="Aptos" panose="020B0004020202020204" pitchFamily="34" charset="0"/>
                <a:ea typeface="Aptos" panose="020B0004020202020204" pitchFamily="34" charset="0"/>
                <a:cs typeface="Arial" panose="020B0604020202020204" pitchFamily="34" charset="0"/>
              </a:rPr>
              <a:t>Small businesses are responsible for fully implementing each CPG and will have to certify the CPGs are implemented on the CS Self-Assessment.</a:t>
            </a:r>
          </a:p>
          <a:p>
            <a:endParaRPr lang="en-US" sz="1800">
              <a:effectLst/>
              <a:latin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4BC10E-3B7A-4E38-880A-539F6052B56D}" type="slidenum">
              <a:rPr lang="en-US" smtClean="0"/>
              <a:t>3</a:t>
            </a:fld>
            <a:endParaRPr lang="en-US"/>
          </a:p>
        </p:txBody>
      </p:sp>
    </p:spTree>
    <p:extLst>
      <p:ext uri="{BB962C8B-B14F-4D97-AF65-F5344CB8AC3E}">
        <p14:creationId xmlns:p14="http://schemas.microsoft.com/office/powerpoint/2010/main" val="4269716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panose="02020603050405020304" pitchFamily="18" charset="0"/>
              </a:rPr>
              <a:t>How does the CPG relate to small businesses and why is it important?</a:t>
            </a:r>
          </a:p>
          <a:p>
            <a:pPr>
              <a:lnSpc>
                <a:spcPct val="120000"/>
              </a:lnSpc>
              <a:spcBef>
                <a:spcPts val="0"/>
              </a:spcBef>
            </a:pPr>
            <a:r>
              <a:rPr lang="en-US" sz="1200" dirty="0">
                <a:solidFill>
                  <a:schemeClr val="tx1"/>
                </a:solidFill>
                <a:ea typeface="Aptos" panose="020B0004020202020204" pitchFamily="34" charset="0"/>
                <a:cs typeface="Times New Roman"/>
              </a:rPr>
              <a:t>Quick Response – An incident response plan provides a structured approach to responding to incidents, allowing the business to act quickly and contain the situation before it escalates. This minimizes the impact on operations and reduces the potential for data loss or system damage. </a:t>
            </a:r>
          </a:p>
          <a:p>
            <a:pPr>
              <a:lnSpc>
                <a:spcPct val="120000"/>
              </a:lnSpc>
              <a:spcBef>
                <a:spcPts val="0"/>
              </a:spcBef>
            </a:pPr>
            <a:endParaRPr lang="en-US" sz="1200" dirty="0">
              <a:solidFill>
                <a:schemeClr val="tx1"/>
              </a:solidFill>
              <a:ea typeface="Aptos" panose="020B0004020202020204" pitchFamily="34" charset="0"/>
              <a:cs typeface="Times New Roman"/>
            </a:endParaRPr>
          </a:p>
          <a:p>
            <a:pPr>
              <a:lnSpc>
                <a:spcPct val="120000"/>
              </a:lnSpc>
              <a:spcBef>
                <a:spcPts val="0"/>
              </a:spcBef>
            </a:pPr>
            <a:r>
              <a:rPr lang="en-US" sz="1200" dirty="0">
                <a:solidFill>
                  <a:schemeClr val="tx1"/>
                </a:solidFill>
                <a:ea typeface="Aptos" panose="020B0004020202020204" pitchFamily="34" charset="0"/>
                <a:cs typeface="Times New Roman"/>
              </a:rPr>
              <a:t>Reducing Downtime – with a well-prepared IRP, the business can restore normal operations more quickly after an incident, minimizing downtime and its associated costs.</a:t>
            </a:r>
          </a:p>
          <a:p>
            <a:pPr>
              <a:lnSpc>
                <a:spcPct val="120000"/>
              </a:lnSpc>
              <a:spcBef>
                <a:spcPts val="0"/>
              </a:spcBef>
            </a:pPr>
            <a:endParaRPr lang="en-US" sz="1200" dirty="0">
              <a:solidFill>
                <a:schemeClr val="tx1"/>
              </a:solidFill>
              <a:ea typeface="Aptos" panose="020B0004020202020204" pitchFamily="34" charset="0"/>
              <a:cs typeface="Times New Roman"/>
            </a:endParaRPr>
          </a:p>
          <a:p>
            <a:pPr>
              <a:lnSpc>
                <a:spcPct val="120000"/>
              </a:lnSpc>
              <a:spcBef>
                <a:spcPts val="0"/>
              </a:spcBef>
            </a:pPr>
            <a:r>
              <a:rPr lang="en-US" sz="1200" dirty="0">
                <a:solidFill>
                  <a:schemeClr val="tx1"/>
                </a:solidFill>
                <a:ea typeface="Aptos" panose="020B0004020202020204" pitchFamily="34" charset="0"/>
                <a:cs typeface="Times New Roman"/>
              </a:rPr>
              <a:t>Coordinated Response – The plan ensures that all employees know their roles and responsibilities during an incident, leading to a more coordinated and effective response. </a:t>
            </a:r>
          </a:p>
          <a:p>
            <a:pPr>
              <a:lnSpc>
                <a:spcPct val="120000"/>
              </a:lnSpc>
              <a:spcBef>
                <a:spcPts val="0"/>
              </a:spcBef>
            </a:pPr>
            <a:endParaRPr lang="en-US" sz="1200" dirty="0">
              <a:solidFill>
                <a:schemeClr val="tx1"/>
              </a:solidFill>
              <a:ea typeface="Aptos" panose="020B0004020202020204" pitchFamily="34" charset="0"/>
              <a:cs typeface="Times New Roman"/>
            </a:endParaRPr>
          </a:p>
          <a:p>
            <a:pPr>
              <a:lnSpc>
                <a:spcPct val="120000"/>
              </a:lnSpc>
              <a:spcBef>
                <a:spcPts val="0"/>
              </a:spcBef>
            </a:pPr>
            <a:r>
              <a:rPr lang="en-US" sz="1200" dirty="0">
                <a:solidFill>
                  <a:schemeClr val="tx1"/>
                </a:solidFill>
                <a:ea typeface="Aptos" panose="020B0004020202020204" pitchFamily="34" charset="0"/>
                <a:cs typeface="Times New Roman"/>
              </a:rPr>
              <a:t>Promoting a Security Culture – Regular training and drills based on the IRP help foster a culture of security awareness, ensuring that all employees understand the importance of their role in maintaining cybersecurity </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200" kern="100" dirty="0">
              <a:solidFill>
                <a:schemeClr val="tx1"/>
              </a:solidFill>
              <a:effectLs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b="1" dirty="0">
                <a:solidFill>
                  <a:schemeClr val="tx1"/>
                </a:solidFill>
                <a:cs typeface="Times New Roman"/>
              </a:rPr>
              <a:t>How do small businesses implement the CPG?</a:t>
            </a:r>
          </a:p>
          <a:p>
            <a:pPr marL="342900" marR="0" lvl="0" indent="-342900">
              <a:lnSpc>
                <a:spcPct val="115000"/>
              </a:lnSpc>
              <a:spcBef>
                <a:spcPts val="0"/>
              </a:spcBef>
              <a:spcAft>
                <a:spcPts val="0"/>
              </a:spcAft>
              <a:buFont typeface="+mj-lt"/>
              <a:buAutoNum type="arabicPeriod"/>
            </a:pPr>
            <a:r>
              <a:rPr lang="en-US" sz="1100" kern="100" dirty="0">
                <a:effectLst/>
                <a:latin typeface="Aptos" panose="020B0004020202020204" pitchFamily="34" charset="0"/>
                <a:ea typeface="Aptos" panose="020B0004020202020204" pitchFamily="34" charset="0"/>
                <a:cs typeface="Arial" panose="020B0604020202020204" pitchFamily="34" charset="0"/>
              </a:rPr>
              <a:t>Develop and document an IR Plan which should: </a:t>
            </a:r>
          </a:p>
          <a:p>
            <a:pPr marL="742950" marR="0" lvl="1" indent="-285750">
              <a:lnSpc>
                <a:spcPct val="115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rial" panose="020B0604020202020204" pitchFamily="34" charset="0"/>
              </a:rPr>
              <a:t>Identify the small business’ high value assets which should be listed in the </a:t>
            </a:r>
            <a:r>
              <a:rPr lang="en-US" sz="1100" kern="100" dirty="0">
                <a:solidFill>
                  <a:srgbClr val="0F9ED5"/>
                </a:solidFill>
                <a:effectLst/>
                <a:latin typeface="Aptos" panose="020B0004020202020204" pitchFamily="34" charset="0"/>
                <a:ea typeface="Aptos" panose="020B0004020202020204" pitchFamily="34" charset="0"/>
                <a:cs typeface="Arial" panose="020B0604020202020204" pitchFamily="34" charset="0"/>
              </a:rPr>
              <a:t>asset inventory </a:t>
            </a:r>
            <a:r>
              <a:rPr lang="en-US" sz="1100" kern="100" dirty="0">
                <a:effectLst/>
                <a:latin typeface="Aptos" panose="020B0004020202020204" pitchFamily="34" charset="0"/>
                <a:ea typeface="Aptos" panose="020B0004020202020204" pitchFamily="34" charset="0"/>
                <a:cs typeface="Arial" panose="020B0604020202020204" pitchFamily="34" charset="0"/>
              </a:rPr>
              <a:t> and are the most vulnerable assets.</a:t>
            </a:r>
          </a:p>
          <a:p>
            <a:pPr marL="742950" marR="0" lvl="1" indent="-285750">
              <a:lnSpc>
                <a:spcPct val="115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rial" panose="020B0604020202020204" pitchFamily="34" charset="0"/>
              </a:rPr>
              <a:t>Identify threat scenarios that could have a severe negative impact to the SBIR/STTR Small Business’ should one or more assets be compromised in the event of a security incident.</a:t>
            </a:r>
          </a:p>
          <a:p>
            <a:pPr marL="742950" marR="0" lvl="1" indent="-285750">
              <a:lnSpc>
                <a:spcPct val="115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ptos" panose="020B0004020202020204" pitchFamily="34" charset="0"/>
              </a:rPr>
              <a:t>Define the security incidents (type, criteria for what is reportable and acceptable timeline for reporting).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ptos" panose="020B0004020202020204" pitchFamily="34" charset="0"/>
              </a:rPr>
              <a:t>Establish key stakeholder roles and responsibilities and communication/escalation channels to </a:t>
            </a:r>
            <a:r>
              <a:rPr lang="en-US" sz="1100" kern="100" dirty="0">
                <a:effectLst/>
                <a:latin typeface="Aptos" panose="020B0004020202020204" pitchFamily="34" charset="0"/>
                <a:ea typeface="Aptos" panose="020B0004020202020204" pitchFamily="34" charset="0"/>
                <a:cs typeface="Arial" panose="020B0604020202020204" pitchFamily="34" charset="0"/>
              </a:rPr>
              <a:t>share pertinent information of security incidents, to include any mitigation measures taken, new vulnerabilities identified, risks accepted. In addition, this information should be tracked and documented. </a:t>
            </a:r>
          </a:p>
          <a:p>
            <a:pPr marL="742950" marR="0" lvl="1" indent="-285750">
              <a:lnSpc>
                <a:spcPct val="115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ptos" panose="020B0004020202020204" pitchFamily="34" charset="0"/>
              </a:rPr>
              <a:t>Establish IR objectives and that includes predefined steps for detecting, analyzing, containing, eradicating, recovering from, and reporting security incidents.</a:t>
            </a:r>
          </a:p>
          <a:p>
            <a:pPr marL="742950" marR="0" lvl="1" indent="-285750" algn="l" defTabSz="914400" rtl="0" eaLnBrk="1" fontAlgn="auto" latinLnBrk="0" hangingPunct="1">
              <a:lnSpc>
                <a:spcPct val="115000"/>
              </a:lnSpc>
              <a:spcBef>
                <a:spcPts val="0"/>
              </a:spcBef>
              <a:spcAft>
                <a:spcPts val="0"/>
              </a:spcAft>
              <a:buClrTx/>
              <a:buSzTx/>
              <a:buFont typeface="+mj-lt"/>
              <a:buAutoNum type="alphaLcPeriod"/>
              <a:tabLst/>
              <a:defRPr/>
            </a:pPr>
            <a:r>
              <a:rPr lang="en-US" sz="1100" kern="100" dirty="0">
                <a:effectLst/>
                <a:latin typeface="Aptos" panose="020B0004020202020204" pitchFamily="34" charset="0"/>
                <a:ea typeface="Aptos" panose="020B0004020202020204" pitchFamily="34" charset="0"/>
                <a:cs typeface="Arial" panose="020B0604020202020204" pitchFamily="34" charset="0"/>
              </a:rPr>
              <a:t>Include process for reporting incidents for employees teleworking or working remote.</a:t>
            </a:r>
          </a:p>
          <a:p>
            <a:pPr marL="285750" marR="0" lvl="0" indent="-285750">
              <a:lnSpc>
                <a:spcPct val="115000"/>
              </a:lnSpc>
              <a:spcBef>
                <a:spcPts val="0"/>
              </a:spcBef>
              <a:spcAft>
                <a:spcPts val="0"/>
              </a:spcAft>
              <a:buFont typeface="+mj-lt"/>
              <a:buAutoNum type="arabicPeriod"/>
            </a:pPr>
            <a:r>
              <a:rPr lang="en-US" sz="1100" kern="100" dirty="0">
                <a:effectLst/>
                <a:latin typeface="Aptos" panose="020B0004020202020204" pitchFamily="34" charset="0"/>
                <a:ea typeface="Aptos" panose="020B0004020202020204" pitchFamily="34" charset="0"/>
                <a:cs typeface="Aptos" panose="020B0004020202020204" pitchFamily="34" charset="0"/>
              </a:rPr>
              <a:t>Test the IR Plan to verify that it meets security requirements to protect the small businesses assets.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285750" marR="0" lvl="0" indent="-285750">
              <a:lnSpc>
                <a:spcPct val="115000"/>
              </a:lnSpc>
              <a:spcBef>
                <a:spcPts val="0"/>
              </a:spcBef>
              <a:spcAft>
                <a:spcPts val="0"/>
              </a:spcAft>
              <a:buFont typeface="+mj-lt"/>
              <a:buAutoNum type="arabicPeriod"/>
            </a:pPr>
            <a:r>
              <a:rPr lang="en-US" sz="1100" kern="100" dirty="0">
                <a:effectLst/>
                <a:latin typeface="Aptos" panose="020B0004020202020204" pitchFamily="34" charset="0"/>
                <a:ea typeface="Aptos" panose="020B0004020202020204" pitchFamily="34" charset="0"/>
                <a:cs typeface="Aptos" panose="020B0004020202020204" pitchFamily="34" charset="0"/>
              </a:rPr>
              <a:t>Conduct regular training and drills to ensure that employees are familiar with the IR plan, know their roles, and can respond effectively to incidents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285750" marR="0" lvl="0" indent="-285750">
              <a:lnSpc>
                <a:spcPct val="115000"/>
              </a:lnSpc>
              <a:spcBef>
                <a:spcPts val="0"/>
              </a:spcBef>
              <a:spcAft>
                <a:spcPts val="0"/>
              </a:spcAft>
              <a:buFont typeface="+mj-lt"/>
              <a:buAutoNum type="arabicPeriod"/>
            </a:pPr>
            <a:r>
              <a:rPr lang="en-US" sz="1100" kern="100" dirty="0">
                <a:effectLst/>
                <a:latin typeface="Aptos" panose="020B0004020202020204" pitchFamily="34" charset="0"/>
                <a:ea typeface="Aptos" panose="020B0004020202020204" pitchFamily="34" charset="0"/>
                <a:cs typeface="Aptos" panose="020B0004020202020204" pitchFamily="34" charset="0"/>
              </a:rPr>
              <a:t>The IR Plan should </a:t>
            </a:r>
            <a:r>
              <a:rPr lang="en-US" sz="1100" kern="100" dirty="0">
                <a:effectLst/>
                <a:latin typeface="Aptos" panose="020B0004020202020204" pitchFamily="34" charset="0"/>
                <a:ea typeface="Aptos" panose="020B0004020202020204" pitchFamily="34" charset="0"/>
                <a:cs typeface="Arial" panose="020B0604020202020204" pitchFamily="34" charset="0"/>
              </a:rPr>
              <a:t>include a form to identify the security incident (date, time, location, individuals involved, contact information, description of incident and actions taken, etc.) and made available for everyone within the small business. This form should also be used in the IR Reporting process.</a:t>
            </a:r>
          </a:p>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Arial" panose="020B0604020202020204" pitchFamily="34" charset="0"/>
              </a:rPr>
              <a:t> </a:t>
            </a:r>
            <a:endParaRPr lang="en-US" sz="1800" kern="1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Arial" panose="020B0604020202020204" pitchFamily="34" charset="0"/>
              </a:rPr>
              <a:t>Side Note: Check current IT service provider as coverage may be available to satisfy this CPG requirement.</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Arial" panose="020B0604020202020204" pitchFamily="34" charset="0"/>
              </a:rPr>
              <a:t>Google and Microsoft </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200" kern="100" dirty="0">
              <a:solidFill>
                <a:schemeClr val="tx1"/>
              </a:solidFill>
              <a:effectLst/>
              <a:ea typeface="Aptos" panose="020B0004020202020204" pitchFamily="34" charset="0"/>
              <a:cs typeface="Arial" panose="020B0604020202020204" pitchFamily="34" charset="0"/>
            </a:endParaRPr>
          </a:p>
          <a:p>
            <a:pPr>
              <a:lnSpc>
                <a:spcPct val="120000"/>
              </a:lnSpc>
              <a:spcBef>
                <a:spcPts val="0"/>
              </a:spcBef>
            </a:pPr>
            <a:endParaRPr lang="en-US" sz="1200" dirty="0">
              <a:solidFill>
                <a:schemeClr val="tx1"/>
              </a:solidFill>
              <a:highlight>
                <a:srgbClr val="FFFF00"/>
              </a:highlight>
              <a:cs typeface="Times New Roman"/>
            </a:endParaRPr>
          </a:p>
          <a:p>
            <a:endParaRPr lang="en-US" dirty="0"/>
          </a:p>
        </p:txBody>
      </p:sp>
      <p:sp>
        <p:nvSpPr>
          <p:cNvPr id="4" name="Slide Number Placeholder 3"/>
          <p:cNvSpPr>
            <a:spLocks noGrp="1"/>
          </p:cNvSpPr>
          <p:nvPr>
            <p:ph type="sldNum" sz="quarter" idx="5"/>
          </p:nvPr>
        </p:nvSpPr>
        <p:spPr/>
        <p:txBody>
          <a:bodyPr/>
          <a:lstStyle/>
          <a:p>
            <a:fld id="{464BC10E-3B7A-4E38-880A-539F6052B56D}" type="slidenum">
              <a:rPr lang="en-US" smtClean="0"/>
              <a:t>38</a:t>
            </a:fld>
            <a:endParaRPr lang="en-US"/>
          </a:p>
        </p:txBody>
      </p:sp>
    </p:spTree>
    <p:extLst>
      <p:ext uri="{BB962C8B-B14F-4D97-AF65-F5344CB8AC3E}">
        <p14:creationId xmlns:p14="http://schemas.microsoft.com/office/powerpoint/2010/main" val="513102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panose="02020603050405020304" pitchFamily="18" charset="0"/>
              </a:rPr>
              <a:t>How does the CPG relate to small businesses and why is it important?</a:t>
            </a:r>
          </a:p>
          <a:p>
            <a:pPr>
              <a:lnSpc>
                <a:spcPct val="115000"/>
              </a:lnSpc>
              <a:spcBef>
                <a:spcPts val="0"/>
              </a:spcBef>
              <a:spcAft>
                <a:spcPts val="800"/>
              </a:spcAft>
            </a:pPr>
            <a:r>
              <a:rPr lang="en-US" sz="1200" dirty="0">
                <a:solidFill>
                  <a:schemeClr val="tx1"/>
                </a:solidFill>
                <a:cs typeface="Times New Roman"/>
              </a:rPr>
              <a:t>Coordinating with External Parties -  Reporting to authorities often requires the business to document and communicate the details of the incident, which can help clarify the situation and improve the overall incident response. </a:t>
            </a:r>
          </a:p>
          <a:p>
            <a:pPr>
              <a:lnSpc>
                <a:spcPct val="115000"/>
              </a:lnSpc>
              <a:spcBef>
                <a:spcPts val="0"/>
              </a:spcBef>
              <a:spcAft>
                <a:spcPts val="800"/>
              </a:spcAft>
            </a:pPr>
            <a:endParaRPr lang="en-US" sz="1200" dirty="0">
              <a:solidFill>
                <a:schemeClr val="tx1"/>
              </a:solidFill>
              <a:cs typeface="Times New Roman"/>
            </a:endParaRPr>
          </a:p>
          <a:p>
            <a:pPr>
              <a:lnSpc>
                <a:spcPct val="115000"/>
              </a:lnSpc>
              <a:spcBef>
                <a:spcPts val="0"/>
              </a:spcBef>
              <a:spcAft>
                <a:spcPts val="800"/>
              </a:spcAft>
            </a:pPr>
            <a:r>
              <a:rPr lang="en-US" sz="1200" dirty="0">
                <a:solidFill>
                  <a:schemeClr val="tx1"/>
                </a:solidFill>
                <a:cs typeface="Times New Roman"/>
              </a:rPr>
              <a:t>Engaging Industry Networks – Reporting incidents can also connect the business with industry-specific networks or information-sharing organizations, providing valuable insights and support.</a:t>
            </a:r>
          </a:p>
          <a:p>
            <a:pPr>
              <a:lnSpc>
                <a:spcPct val="115000"/>
              </a:lnSpc>
              <a:spcBef>
                <a:spcPts val="0"/>
              </a:spcBef>
              <a:spcAft>
                <a:spcPts val="800"/>
              </a:spcAft>
            </a:pPr>
            <a:endParaRPr lang="en-US" sz="1200" dirty="0">
              <a:solidFill>
                <a:schemeClr val="tx1"/>
              </a:solidFill>
              <a:cs typeface="Times New Roman"/>
            </a:endParaRPr>
          </a:p>
          <a:p>
            <a:pPr>
              <a:lnSpc>
                <a:spcPct val="115000"/>
              </a:lnSpc>
              <a:spcBef>
                <a:spcPts val="0"/>
              </a:spcBef>
              <a:spcAft>
                <a:spcPts val="800"/>
              </a:spcAft>
            </a:pPr>
            <a:r>
              <a:rPr lang="en-US" sz="1200" dirty="0">
                <a:solidFill>
                  <a:schemeClr val="tx1"/>
                </a:solidFill>
                <a:cs typeface="Times New Roman"/>
              </a:rPr>
              <a:t>Access to Government Resources – Many government agencies like CISA offer support to businesses that report cybersecurity incidents, including technical assistance and legal advice. This can be crucial for small businesses that may lack internal resources. </a:t>
            </a:r>
          </a:p>
          <a:p>
            <a:pPr>
              <a:lnSpc>
                <a:spcPct val="115000"/>
              </a:lnSpc>
              <a:spcBef>
                <a:spcPts val="0"/>
              </a:spcBef>
              <a:spcAft>
                <a:spcPts val="800"/>
              </a:spcAft>
            </a:pPr>
            <a:endParaRPr lang="en-US" sz="1200" dirty="0">
              <a:solidFill>
                <a:schemeClr val="tx1"/>
              </a:solidFill>
              <a:cs typeface="Times New Roman"/>
            </a:endParaRPr>
          </a:p>
          <a:p>
            <a:pPr>
              <a:lnSpc>
                <a:spcPct val="115000"/>
              </a:lnSpc>
              <a:spcBef>
                <a:spcPts val="0"/>
              </a:spcBef>
              <a:spcAft>
                <a:spcPts val="800"/>
              </a:spcAft>
            </a:pPr>
            <a:r>
              <a:rPr lang="en-US" sz="1200" dirty="0">
                <a:solidFill>
                  <a:schemeClr val="tx1"/>
                </a:solidFill>
                <a:cs typeface="Times New Roman"/>
              </a:rPr>
              <a:t>Preventing Wider Harm – by reporting incidents, the business can help prevent further attacks on other entities. For example, if a small business is a part of a supply chain, reporting an incident can alert other companies to the threat potentially protecting them from similar attacks.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chemeClr val="tx1"/>
                </a:solidFill>
                <a:effectLst/>
                <a:ea typeface="Aptos" panose="020B0004020202020204" pitchFamily="34" charset="0"/>
                <a:cs typeface="Aptos" panose="020B0004020202020204" pitchFamily="34" charset="0"/>
              </a:rPr>
              <a:t>It’s important to report actual or suspected security incidents immediately so that work can begin to investigate and resolve the incident. Reported incidents that uncover system vulnerabilities should be analyzed by organizational personnel. The analysis can serve to prioritize and initiate mitigation actions to address the discovered system vulnerability.</a:t>
            </a:r>
            <a:endParaRPr lang="en-US" sz="1200" kern="100" dirty="0">
              <a:solidFill>
                <a:schemeClr val="tx1"/>
              </a:solidFill>
              <a:effectLst/>
              <a:ea typeface="Aptos" panose="020B0004020202020204" pitchFamily="34" charset="0"/>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cs typeface="Times New Roman"/>
              </a:rPr>
              <a:t>How do small businesses implement the CPG?</a:t>
            </a:r>
          </a:p>
          <a:p>
            <a:pPr marL="342900" marR="0" lvl="0" indent="-342900">
              <a:lnSpc>
                <a:spcPct val="115000"/>
              </a:lnSpc>
              <a:spcBef>
                <a:spcPts val="0"/>
              </a:spcBef>
              <a:spcAft>
                <a:spcPts val="0"/>
              </a:spcAft>
              <a:buFont typeface="+mj-lt"/>
              <a:buAutoNum type="arabicPeriod"/>
            </a:pPr>
            <a:r>
              <a:rPr lang="en-US" sz="1100" kern="100" dirty="0">
                <a:effectLst/>
                <a:latin typeface="Aptos" panose="020B0004020202020204" pitchFamily="34" charset="0"/>
                <a:ea typeface="Aptos" panose="020B0004020202020204" pitchFamily="34" charset="0"/>
                <a:cs typeface="Arial" panose="020B0604020202020204" pitchFamily="34" charset="0"/>
              </a:rPr>
              <a:t>Develop and document an incident reporting process. At a minimum, the small business should utilize their Incident Response Plan and develop incident reporting process objectives. The incident reporting process should identify personnel responsible for developing and updating on a yearly basis or when needed, a process that:</a:t>
            </a:r>
          </a:p>
          <a:p>
            <a:pPr marL="742950" marR="0" lvl="1" indent="-285750">
              <a:lnSpc>
                <a:spcPct val="107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rial" panose="020B0604020202020204" pitchFamily="34" charset="0"/>
              </a:rPr>
              <a:t>Specifies when coordination is required for personnel to manage security incidents.</a:t>
            </a:r>
          </a:p>
          <a:p>
            <a:pPr marL="742950" marR="0" lvl="1" indent="-285750">
              <a:lnSpc>
                <a:spcPct val="107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rial" panose="020B0604020202020204" pitchFamily="34" charset="0"/>
              </a:rPr>
              <a:t>Addresses personnel teleworking and working remote.</a:t>
            </a:r>
          </a:p>
          <a:p>
            <a:pPr marL="742950" marR="0" lvl="1" indent="-285750">
              <a:lnSpc>
                <a:spcPct val="107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rial" panose="020B0604020202020204" pitchFamily="34" charset="0"/>
              </a:rPr>
              <a:t>Is disseminated or provided to all stakeholders.</a:t>
            </a:r>
          </a:p>
          <a:p>
            <a:pPr marL="742950" marR="0" lvl="1" indent="-285750">
              <a:lnSpc>
                <a:spcPct val="107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rial" panose="020B0604020202020204" pitchFamily="34" charset="0"/>
              </a:rPr>
              <a:t>Is tested and proven that the process meets the small business’ Incident Reporting objectives. </a:t>
            </a:r>
          </a:p>
          <a:p>
            <a:pPr marL="742950" marR="0" lvl="1" indent="-285750">
              <a:lnSpc>
                <a:spcPct val="115000"/>
              </a:lnSpc>
              <a:spcBef>
                <a:spcPts val="0"/>
              </a:spcBef>
              <a:spcAft>
                <a:spcPts val="800"/>
              </a:spcAft>
              <a:buFont typeface="+mj-lt"/>
              <a:buAutoNum type="alphaLcPeriod"/>
            </a:pPr>
            <a:r>
              <a:rPr lang="en-US" sz="1100" kern="100" dirty="0">
                <a:effectLst/>
                <a:latin typeface="Aptos" panose="020B0004020202020204" pitchFamily="34" charset="0"/>
                <a:ea typeface="Aptos" panose="020B0004020202020204" pitchFamily="34" charset="0"/>
                <a:cs typeface="Aptos" panose="020B0004020202020204" pitchFamily="34" charset="0"/>
              </a:rPr>
              <a:t>IR Reporting should be part of the IR Plan and be made available for all personnel</a:t>
            </a:r>
          </a:p>
          <a:p>
            <a:pPr marL="742950" marR="0" lvl="1" indent="-285750">
              <a:lnSpc>
                <a:spcPct val="107000"/>
              </a:lnSpc>
              <a:spcBef>
                <a:spcPts val="0"/>
              </a:spcBef>
              <a:spcAft>
                <a:spcPts val="0"/>
              </a:spcAft>
              <a:buFont typeface="+mj-lt"/>
              <a:buAutoNum type="alphaLcPeriod"/>
            </a:pPr>
            <a:r>
              <a:rPr lang="en-US" sz="1100" kern="100" dirty="0">
                <a:effectLst/>
                <a:latin typeface="Aptos" panose="020B0004020202020204" pitchFamily="34" charset="0"/>
                <a:ea typeface="Aptos" panose="020B0004020202020204" pitchFamily="34" charset="0"/>
                <a:cs typeface="Arial" panose="020B0604020202020204" pitchFamily="34" charset="0"/>
              </a:rPr>
              <a:t>Identifies and assigns roles to key stakeholders (external and internal) responsible for reporting incidents to essential Incident Response personnel (external/internal), to include.</a:t>
            </a:r>
          </a:p>
          <a:p>
            <a:pPr marL="1143000" marR="0" lvl="2" indent="-228600">
              <a:lnSpc>
                <a:spcPct val="107000"/>
              </a:lnSpc>
              <a:spcBef>
                <a:spcPts val="0"/>
              </a:spcBef>
              <a:spcAft>
                <a:spcPts val="0"/>
              </a:spcAft>
              <a:buFont typeface="+mj-lt"/>
              <a:buAutoNum type="romanLcPeriod"/>
            </a:pPr>
            <a:r>
              <a:rPr lang="en-US" sz="11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rPr>
              <a:t>Organizational Cybersecurity Lead,</a:t>
            </a:r>
            <a:r>
              <a:rPr lang="en-US" sz="1100" kern="100" dirty="0">
                <a:effectLst/>
                <a:latin typeface="Aptos" panose="020B0004020202020204" pitchFamily="34" charset="0"/>
                <a:ea typeface="Aptos" panose="020B0004020202020204" pitchFamily="34" charset="0"/>
                <a:cs typeface="Arial" panose="020B0604020202020204" pitchFamily="34" charset="0"/>
              </a:rPr>
              <a:t> the Small Business Owner, CISA, FBI and local Police.</a:t>
            </a:r>
          </a:p>
          <a:p>
            <a:pPr marL="1143000" marR="0" lvl="2" indent="-228600">
              <a:lnSpc>
                <a:spcPct val="107000"/>
              </a:lnSpc>
              <a:spcBef>
                <a:spcPts val="0"/>
              </a:spcBef>
              <a:spcAft>
                <a:spcPts val="0"/>
              </a:spcAft>
              <a:buFont typeface="+mj-lt"/>
              <a:buAutoNum type="romanLcPeriod"/>
            </a:pPr>
            <a:r>
              <a:rPr lang="en-US" sz="1100" kern="100" dirty="0">
                <a:effectLst/>
                <a:latin typeface="Aptos" panose="020B0004020202020204" pitchFamily="34" charset="0"/>
                <a:ea typeface="Aptos" panose="020B0004020202020204" pitchFamily="34" charset="0"/>
                <a:cs typeface="Arial" panose="020B0604020202020204" pitchFamily="34" charset="0"/>
              </a:rPr>
              <a:t>For example, you can report a cyber incident to CISA via their portal located on their website. </a:t>
            </a:r>
            <a:r>
              <a:rPr lang="en-US" sz="1100" u="sng" kern="100" dirty="0">
                <a:solidFill>
                  <a:srgbClr val="005B84"/>
                </a:solidFill>
                <a:effectLst/>
                <a:latin typeface="Aptos" panose="020B0004020202020204" pitchFamily="34" charset="0"/>
                <a:ea typeface="Yu Gothic" panose="020B0400000000000000" pitchFamily="34" charset="-128"/>
                <a:cs typeface="Arial" panose="020B0604020202020204" pitchFamily="34" charset="0"/>
                <a:hlinkClick r:id="rId3"/>
              </a:rPr>
              <a:t>CISA Services Portal.</a:t>
            </a:r>
            <a:r>
              <a:rPr lang="en-US" sz="1100" kern="100" dirty="0">
                <a:solidFill>
                  <a:srgbClr val="005B84"/>
                </a:solidFill>
                <a:effectLst/>
                <a:latin typeface="Aptos" panose="020B0004020202020204" pitchFamily="34" charset="0"/>
                <a:ea typeface="Yu Gothic" panose="020B0400000000000000" pitchFamily="34" charset="-128"/>
                <a:cs typeface="Arial" panose="020B0604020202020204" pitchFamily="34" charset="0"/>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0"/>
              </a:spcAft>
              <a:buFont typeface="+mj-lt"/>
              <a:buAutoNum type="arabicPeriod"/>
            </a:pPr>
            <a:r>
              <a:rPr lang="en-US" sz="1100" kern="100" dirty="0">
                <a:effectLst/>
                <a:latin typeface="Aptos" panose="020B0004020202020204" pitchFamily="34" charset="0"/>
                <a:ea typeface="Aptos" panose="020B0004020202020204" pitchFamily="34" charset="0"/>
                <a:cs typeface="Arial" panose="020B0604020202020204" pitchFamily="34" charset="0"/>
              </a:rPr>
              <a:t>Fill out a cyber incident report form: </a:t>
            </a:r>
            <a:r>
              <a:rPr lang="en-US" sz="11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
              </a:rPr>
              <a:t>IRF Incident Reporting Start - IRF (cisa.gov)</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1600200" marR="0" lvl="3" indent="-228600">
              <a:lnSpc>
                <a:spcPct val="107000"/>
              </a:lnSpc>
              <a:spcBef>
                <a:spcPts val="0"/>
              </a:spcBef>
              <a:spcAft>
                <a:spcPts val="800"/>
              </a:spcAft>
              <a:buFont typeface="+mj-lt"/>
              <a:buAutoNum type="arabicPeriod"/>
            </a:pPr>
            <a:r>
              <a:rPr lang="en-US" sz="1100" kern="100" dirty="0">
                <a:solidFill>
                  <a:srgbClr val="000000"/>
                </a:solidFill>
                <a:effectLst/>
                <a:latin typeface="Aptos" panose="020B0004020202020204" pitchFamily="34" charset="0"/>
                <a:ea typeface="Yu Gothic" panose="020B0400000000000000" pitchFamily="34" charset="-128"/>
                <a:cs typeface="Arial" panose="020B0604020202020204" pitchFamily="34" charset="0"/>
              </a:rPr>
              <a:t>The Portal is a secure platform with enhanced functionality for cyber incident reporting, including integration with login.gov credentials. The portal’s enhanced functionality includes the ability to save and update reports, share submitted reports with colleagues or clients for third-party reporting, and search and filter reports. A new collaboration feature allows users to engage in informal discussions with CISA.</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r>
              <a:rPr lang="en-US" sz="1100" dirty="0">
                <a:solidFill>
                  <a:srgbClr val="000000"/>
                </a:solidFill>
                <a:effectLst/>
                <a:latin typeface="Aptos" panose="020B0004020202020204" pitchFamily="34" charset="0"/>
                <a:ea typeface="Yu Gothic" panose="020B0400000000000000" pitchFamily="34" charset="-128"/>
                <a:cs typeface="Arial" panose="020B0604020202020204" pitchFamily="34" charset="0"/>
              </a:rPr>
              <a:t>For further guidance, please reference CISA’s </a:t>
            </a:r>
            <a:r>
              <a:rPr lang="en-US" sz="1100" u="sng" dirty="0">
                <a:solidFill>
                  <a:srgbClr val="000000"/>
                </a:solidFill>
                <a:effectLst/>
                <a:latin typeface="Aptos" panose="020B0004020202020204" pitchFamily="34" charset="0"/>
                <a:ea typeface="Yu Gothic" panose="020B0400000000000000" pitchFamily="34" charset="-128"/>
                <a:cs typeface="Arial" panose="020B0604020202020204" pitchFamily="34" charset="0"/>
                <a:hlinkClick r:id="rId5"/>
              </a:rPr>
              <a:t>voluntary cyber incident reporting resource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p>
            <a:pPr marL="0" marR="0">
              <a:spcBef>
                <a:spcPts val="0"/>
              </a:spcBef>
              <a:spcAft>
                <a:spcPts val="800"/>
              </a:spcAft>
            </a:pPr>
            <a:r>
              <a:rPr lang="en-US" sz="800" kern="100" dirty="0">
                <a:effectLst/>
                <a:latin typeface="Aptos" panose="020B0004020202020204" pitchFamily="34" charset="0"/>
                <a:ea typeface="Aptos" panose="020B0004020202020204" pitchFamily="34" charset="0"/>
                <a:cs typeface="Arial" panose="020B0604020202020204" pitchFamily="34" charset="0"/>
              </a:rPr>
              <a:t> </a:t>
            </a:r>
            <a:endParaRPr lang="en-US" dirty="0"/>
          </a:p>
          <a:p>
            <a:r>
              <a:rPr lang="en-US" dirty="0"/>
              <a:t>Google, Microsoft, CISA FBI </a:t>
            </a:r>
          </a:p>
        </p:txBody>
      </p:sp>
      <p:sp>
        <p:nvSpPr>
          <p:cNvPr id="4" name="Slide Number Placeholder 3"/>
          <p:cNvSpPr>
            <a:spLocks noGrp="1"/>
          </p:cNvSpPr>
          <p:nvPr>
            <p:ph type="sldNum" sz="quarter" idx="5"/>
          </p:nvPr>
        </p:nvSpPr>
        <p:spPr/>
        <p:txBody>
          <a:bodyPr/>
          <a:lstStyle/>
          <a:p>
            <a:fld id="{464BC10E-3B7A-4E38-880A-539F6052B56D}" type="slidenum">
              <a:rPr lang="en-US" smtClean="0"/>
              <a:t>39</a:t>
            </a:fld>
            <a:endParaRPr lang="en-US"/>
          </a:p>
        </p:txBody>
      </p:sp>
    </p:spTree>
    <p:extLst>
      <p:ext uri="{BB962C8B-B14F-4D97-AF65-F5344CB8AC3E}">
        <p14:creationId xmlns:p14="http://schemas.microsoft.com/office/powerpoint/2010/main" val="3757679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Google and Microsoft also have incident reporting centers. </a:t>
            </a:r>
          </a:p>
        </p:txBody>
      </p:sp>
      <p:sp>
        <p:nvSpPr>
          <p:cNvPr id="4" name="Slide Number Placeholder 3"/>
          <p:cNvSpPr>
            <a:spLocks noGrp="1"/>
          </p:cNvSpPr>
          <p:nvPr>
            <p:ph type="sldNum" sz="quarter" idx="5"/>
          </p:nvPr>
        </p:nvSpPr>
        <p:spPr/>
        <p:txBody>
          <a:bodyPr/>
          <a:lstStyle/>
          <a:p>
            <a:fld id="{464BC10E-3B7A-4E38-880A-539F6052B56D}" type="slidenum">
              <a:rPr lang="en-US" smtClean="0"/>
              <a:t>40</a:t>
            </a:fld>
            <a:endParaRPr lang="en-US"/>
          </a:p>
        </p:txBody>
      </p:sp>
    </p:spTree>
    <p:extLst>
      <p:ext uri="{BB962C8B-B14F-4D97-AF65-F5344CB8AC3E}">
        <p14:creationId xmlns:p14="http://schemas.microsoft.com/office/powerpoint/2010/main" val="42814191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Google, Microsoft, CISA FBI </a:t>
            </a:r>
          </a:p>
        </p:txBody>
      </p:sp>
      <p:sp>
        <p:nvSpPr>
          <p:cNvPr id="4" name="Slide Number Placeholder 3"/>
          <p:cNvSpPr>
            <a:spLocks noGrp="1"/>
          </p:cNvSpPr>
          <p:nvPr>
            <p:ph type="sldNum" sz="quarter" idx="5"/>
          </p:nvPr>
        </p:nvSpPr>
        <p:spPr/>
        <p:txBody>
          <a:bodyPr/>
          <a:lstStyle/>
          <a:p>
            <a:fld id="{464BC10E-3B7A-4E38-880A-539F6052B56D}" type="slidenum">
              <a:rPr lang="en-US" smtClean="0"/>
              <a:t>41</a:t>
            </a:fld>
            <a:endParaRPr lang="en-US"/>
          </a:p>
        </p:txBody>
      </p:sp>
    </p:spTree>
    <p:extLst>
      <p:ext uri="{BB962C8B-B14F-4D97-AF65-F5344CB8AC3E}">
        <p14:creationId xmlns:p14="http://schemas.microsoft.com/office/powerpoint/2010/main" val="358764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4BC10E-3B7A-4E38-880A-539F6052B56D}" type="slidenum">
              <a:rPr lang="en-US" smtClean="0"/>
              <a:t>4</a:t>
            </a:fld>
            <a:endParaRPr lang="en-US"/>
          </a:p>
        </p:txBody>
      </p:sp>
    </p:spTree>
    <p:extLst>
      <p:ext uri="{BB962C8B-B14F-4D97-AF65-F5344CB8AC3E}">
        <p14:creationId xmlns:p14="http://schemas.microsoft.com/office/powerpoint/2010/main" val="17577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sz="1200" b="0" i="0">
                <a:solidFill>
                  <a:srgbClr val="000000"/>
                </a:solidFill>
                <a:effectLst/>
                <a:highlight>
                  <a:srgbClr val="FFFFFF"/>
                </a:highlight>
              </a:rPr>
              <a:t>Funding Opportunity Phases and CS – Program relevant to these phases/releases…..</a:t>
            </a:r>
          </a:p>
          <a:p>
            <a:pPr algn="l">
              <a:buFont typeface="Arial" panose="020B0604020202020204" pitchFamily="34" charset="0"/>
              <a:buNone/>
            </a:pPr>
            <a:endParaRPr lang="en-US" sz="1200" b="0" i="0">
              <a:solidFill>
                <a:srgbClr val="000000"/>
              </a:solidFill>
              <a:effectLst/>
              <a:highlight>
                <a:srgbClr val="FFFFFF"/>
              </a:highlight>
            </a:endParaRPr>
          </a:p>
          <a:p>
            <a:pPr algn="l">
              <a:buFont typeface="Arial" panose="020B0604020202020204" pitchFamily="34" charset="0"/>
              <a:buNone/>
            </a:pPr>
            <a:r>
              <a:rPr lang="en-US" sz="1200" b="0" i="0">
                <a:solidFill>
                  <a:srgbClr val="000000"/>
                </a:solidFill>
                <a:effectLst/>
                <a:highlight>
                  <a:srgbClr val="FFFFFF"/>
                </a:highlight>
              </a:rPr>
              <a:t>Continuity, Integrity, Availability (CIA) - </a:t>
            </a:r>
            <a:r>
              <a:rPr lang="en-US" b="0" i="0">
                <a:solidFill>
                  <a:srgbClr val="0C0C0C"/>
                </a:solidFill>
                <a:effectLst/>
                <a:highlight>
                  <a:srgbClr val="FFFFFF"/>
                </a:highlight>
                <a:latin typeface="graphik"/>
              </a:rPr>
              <a:t>The CIA triad, which stands for confidentiality, integrity, and availability, is a widely used information security model for guiding an organization’s efforts and policies aimed at keeping its data secure. Confidentiality: Only authorized users and processes should be able to access or modify data, Integrity: Data should be maintained in a correct state and nobody should be able to improperly modify it, either accidentally or maliciously, Availability: Authorized users should be able to access data whenever they need to do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000000"/>
              </a:solidFill>
              <a:effectLst/>
              <a:highlight>
                <a:srgbClr val="FFFFFF"/>
              </a:highlight>
            </a:endParaRPr>
          </a:p>
          <a:p>
            <a:endParaRPr lang="en-US"/>
          </a:p>
        </p:txBody>
      </p:sp>
      <p:sp>
        <p:nvSpPr>
          <p:cNvPr id="4" name="Slide Number Placeholder 3"/>
          <p:cNvSpPr>
            <a:spLocks noGrp="1"/>
          </p:cNvSpPr>
          <p:nvPr>
            <p:ph type="sldNum" sz="quarter" idx="5"/>
          </p:nvPr>
        </p:nvSpPr>
        <p:spPr/>
        <p:txBody>
          <a:bodyPr/>
          <a:lstStyle/>
          <a:p>
            <a:fld id="{464BC10E-3B7A-4E38-880A-539F6052B56D}" type="slidenum">
              <a:rPr lang="en-US" smtClean="0"/>
              <a:t>5</a:t>
            </a:fld>
            <a:endParaRPr lang="en-US"/>
          </a:p>
        </p:txBody>
      </p:sp>
    </p:spTree>
    <p:extLst>
      <p:ext uri="{BB962C8B-B14F-4D97-AF65-F5344CB8AC3E}">
        <p14:creationId xmlns:p14="http://schemas.microsoft.com/office/powerpoint/2010/main" val="293932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highlight>
                  <a:srgbClr val="FFFFFF"/>
                </a:highlight>
                <a:latin typeface="Arial" panose="020B0604020202020204" pitchFamily="34" charset="0"/>
              </a:rPr>
              <a:t>The Cybersecurity (CS) Due Diligence Program is responsible for the CS review of the CS business practices of SBIR/STTR applicants/awardees determine if security risk associated with the CS business practices are within an acceptable level. </a:t>
            </a:r>
            <a:r>
              <a:rPr lang="en-US" b="0" i="0">
                <a:solidFill>
                  <a:srgbClr val="000000"/>
                </a:solidFill>
                <a:effectLst/>
                <a:highlight>
                  <a:srgbClr val="FFFFFF"/>
                </a:highlight>
                <a:latin typeface="Arial" panose="020B0604020202020204" pitchFamily="34" charset="0"/>
              </a:rPr>
              <a:t>Based on this review, a CS risk rating will be assigned to the applicant/awardee and will be one many factors used to determine recommendation/non-recommendation of a SBIR/STTR award. The CS risk rating will be provided to the program managers and as part of the review selection process of SBIR/STTR awards. The SBIR/STTR applicants/awardees will also receive the CS risk rating after there responses on the CS self-assessment are recorded in the Portfolio and Analysis Management System (PAMS).  </a:t>
            </a:r>
            <a:endParaRPr lang="en-US"/>
          </a:p>
        </p:txBody>
      </p:sp>
      <p:sp>
        <p:nvSpPr>
          <p:cNvPr id="4" name="Slide Number Placeholder 3"/>
          <p:cNvSpPr>
            <a:spLocks noGrp="1"/>
          </p:cNvSpPr>
          <p:nvPr>
            <p:ph type="sldNum" sz="quarter" idx="5"/>
          </p:nvPr>
        </p:nvSpPr>
        <p:spPr/>
        <p:txBody>
          <a:bodyPr/>
          <a:lstStyle/>
          <a:p>
            <a:fld id="{464BC10E-3B7A-4E38-880A-539F6052B56D}" type="slidenum">
              <a:rPr lang="en-US" smtClean="0"/>
              <a:t>6</a:t>
            </a:fld>
            <a:endParaRPr lang="en-US"/>
          </a:p>
        </p:txBody>
      </p:sp>
    </p:spTree>
    <p:extLst>
      <p:ext uri="{BB962C8B-B14F-4D97-AF65-F5344CB8AC3E}">
        <p14:creationId xmlns:p14="http://schemas.microsoft.com/office/powerpoint/2010/main" val="221383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highlight>
                  <a:srgbClr val="FFFFFF"/>
                </a:highlight>
                <a:latin typeface="Aptos" panose="020B0004020202020204" pitchFamily="34" charset="0"/>
              </a:rPr>
              <a:t>1.B Organizational CS Leadership (Critical)</a:t>
            </a:r>
          </a:p>
          <a:p>
            <a:pPr algn="l" rtl="0" fontAlgn="base"/>
            <a:r>
              <a:rPr lang="en-US" sz="1800" b="0" i="0">
                <a:solidFill>
                  <a:srgbClr val="000000"/>
                </a:solidFill>
                <a:effectLst/>
                <a:highlight>
                  <a:srgbClr val="FFFFFF"/>
                </a:highlight>
                <a:latin typeface="Aptos" panose="020B0004020202020204" pitchFamily="34" charset="0"/>
              </a:rPr>
              <a:t>2.I Basic CS Training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1.A Asset Inventory (Critical)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2.A Change Default Passwords (Critical)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2.L Secure Sensitive Data (Critical)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2.R System Backups (Critical)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2.B Minimum Password Strength</a:t>
            </a:r>
          </a:p>
          <a:p>
            <a:pPr algn="l" rtl="0" fontAlgn="base"/>
            <a:r>
              <a:rPr lang="en-US" sz="1800" b="0" i="0">
                <a:solidFill>
                  <a:srgbClr val="000000"/>
                </a:solidFill>
                <a:effectLst/>
                <a:highlight>
                  <a:srgbClr val="FFFFFF"/>
                </a:highlight>
                <a:latin typeface="Aptos" panose="020B0004020202020204" pitchFamily="34" charset="0"/>
              </a:rPr>
              <a:t>2.H Phishing Multi-Factor Authentication (MFA)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2.W No Exploitable Services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2.K Strong and Agile Encryption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2.E Separate User and Privileged Accounts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2.D Revoke Credentials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2.M Email Security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2.G Detection of Login Attempts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2.S Incident Response Plan </a:t>
            </a:r>
            <a:endParaRPr lang="en-US" b="0" i="0">
              <a:solidFill>
                <a:srgbClr val="000000"/>
              </a:solidFill>
              <a:effectLst/>
              <a:highlight>
                <a:srgbClr val="FFFFFF"/>
              </a:highlight>
              <a:latin typeface="Segoe UI" panose="020B0502040204020203" pitchFamily="34" charset="0"/>
            </a:endParaRPr>
          </a:p>
          <a:p>
            <a:pPr algn="l" rtl="0" fontAlgn="base"/>
            <a:r>
              <a:rPr lang="en-US" sz="1800" b="0" i="0">
                <a:solidFill>
                  <a:srgbClr val="000000"/>
                </a:solidFill>
                <a:effectLst/>
                <a:highlight>
                  <a:srgbClr val="FFFFFF"/>
                </a:highlight>
                <a:latin typeface="Aptos" panose="020B0004020202020204" pitchFamily="34" charset="0"/>
              </a:rPr>
              <a:t>4.A IR Reporting</a:t>
            </a:r>
          </a:p>
          <a:p>
            <a:pPr algn="l" rtl="0" fontAlgn="base"/>
            <a:endParaRPr lang="en-US" sz="1800" b="0" i="0">
              <a:solidFill>
                <a:srgbClr val="000000"/>
              </a:solidFill>
              <a:effectLst/>
              <a:highlight>
                <a:srgbClr val="FFFFFF"/>
              </a:highlight>
              <a:latin typeface="Aptos" panose="020B0004020202020204" pitchFamily="34" charset="0"/>
            </a:endParaRPr>
          </a:p>
          <a:p>
            <a:pPr algn="l" rtl="0" fontAlgn="base"/>
            <a:r>
              <a:rPr lang="en-US" sz="1800" b="0" i="0">
                <a:solidFill>
                  <a:srgbClr val="000000"/>
                </a:solidFill>
                <a:effectLst/>
                <a:highlight>
                  <a:srgbClr val="FFFFFF"/>
                </a:highlight>
                <a:latin typeface="Aptos" panose="020B0004020202020204" pitchFamily="34" charset="0"/>
              </a:rPr>
              <a:t>6 Critical CPGs </a:t>
            </a:r>
            <a:r>
              <a:rPr lang="en-US" sz="1800" b="1" i="0">
                <a:solidFill>
                  <a:srgbClr val="000000"/>
                </a:solidFill>
                <a:effectLst/>
                <a:highlight>
                  <a:srgbClr val="FFFFFF"/>
                </a:highlight>
                <a:latin typeface="Aptos" panose="020B0004020202020204" pitchFamily="34" charset="0"/>
              </a:rPr>
              <a:t>(Present 6 Critical CPGs First? In this Order?)</a:t>
            </a:r>
          </a:p>
          <a:p>
            <a:pPr algn="l" rtl="0" fontAlgn="base"/>
            <a:r>
              <a:rPr lang="en-US" sz="1200" b="0" i="0">
                <a:solidFill>
                  <a:srgbClr val="000000"/>
                </a:solidFill>
                <a:effectLst/>
                <a:highlight>
                  <a:srgbClr val="FFFFFF"/>
                </a:highlight>
                <a:latin typeface="Aptos" panose="020B0004020202020204" pitchFamily="34" charset="0"/>
              </a:rPr>
              <a:t>1.A Asset Inventory </a:t>
            </a:r>
            <a:endParaRPr lang="en-US" b="0" i="0">
              <a:solidFill>
                <a:srgbClr val="000000"/>
              </a:solidFill>
              <a:effectLst/>
              <a:highlight>
                <a:srgbClr val="FFFFFF"/>
              </a:highlight>
              <a:latin typeface="Segoe UI" panose="020B0502040204020203" pitchFamily="34" charset="0"/>
            </a:endParaRPr>
          </a:p>
          <a:p>
            <a:r>
              <a:rPr lang="en-US" sz="1200" b="0" i="0">
                <a:solidFill>
                  <a:srgbClr val="000000"/>
                </a:solidFill>
                <a:effectLst/>
                <a:highlight>
                  <a:srgbClr val="FFFFFF"/>
                </a:highlight>
                <a:latin typeface="Aptos" panose="020B0004020202020204" pitchFamily="34" charset="0"/>
              </a:rPr>
              <a:t>1.B Organizational CS Leadership</a:t>
            </a:r>
          </a:p>
          <a:p>
            <a:r>
              <a:rPr lang="en-US" sz="1800" b="0" i="0">
                <a:solidFill>
                  <a:srgbClr val="000000"/>
                </a:solidFill>
                <a:effectLst/>
                <a:highlight>
                  <a:srgbClr val="FFFFFF"/>
                </a:highlight>
                <a:latin typeface="Aptos" panose="020B0004020202020204" pitchFamily="34" charset="0"/>
              </a:rPr>
              <a:t>2.A Change Default Passwords </a:t>
            </a:r>
            <a:r>
              <a:rPr lang="en-US" sz="1800" b="0" i="0">
                <a:solidFill>
                  <a:srgbClr val="D13438"/>
                </a:solidFill>
                <a:effectLst/>
                <a:highlight>
                  <a:srgbClr val="FFFFFF"/>
                </a:highlight>
                <a:latin typeface="Aptos" panose="020B0004020202020204" pitchFamily="34" charset="0"/>
              </a:rPr>
              <a:t> </a:t>
            </a:r>
          </a:p>
          <a:p>
            <a:r>
              <a:rPr lang="en-US" sz="1800" b="0" i="0">
                <a:solidFill>
                  <a:srgbClr val="D13438"/>
                </a:solidFill>
                <a:effectLst/>
                <a:highlight>
                  <a:srgbClr val="FFFFFF"/>
                </a:highlight>
                <a:latin typeface="Aptos" panose="020B0004020202020204" pitchFamily="34" charset="0"/>
              </a:rPr>
              <a:t>2.L Secure Sensitive Data</a:t>
            </a:r>
          </a:p>
          <a:p>
            <a:r>
              <a:rPr lang="en-US" sz="1800" b="0" i="0">
                <a:solidFill>
                  <a:srgbClr val="D13438"/>
                </a:solidFill>
                <a:effectLst/>
                <a:highlight>
                  <a:srgbClr val="FFFFFF"/>
                </a:highlight>
                <a:latin typeface="Aptos" panose="020B0004020202020204" pitchFamily="34" charset="0"/>
              </a:rPr>
              <a:t>    2.E Separating User and Privileged Accounts</a:t>
            </a:r>
          </a:p>
          <a:p>
            <a:r>
              <a:rPr lang="en-US" sz="1800" b="0" i="0">
                <a:solidFill>
                  <a:srgbClr val="D13438"/>
                </a:solidFill>
                <a:effectLst/>
                <a:highlight>
                  <a:srgbClr val="FFFFFF"/>
                </a:highlight>
                <a:latin typeface="Aptos" panose="020B0004020202020204" pitchFamily="34" charset="0"/>
              </a:rPr>
              <a:t>          2.D Revoking Credentials</a:t>
            </a:r>
          </a:p>
          <a:p>
            <a:r>
              <a:rPr lang="en-US" sz="1800" b="0" i="0">
                <a:solidFill>
                  <a:srgbClr val="D13438"/>
                </a:solidFill>
                <a:effectLst/>
                <a:highlight>
                  <a:srgbClr val="FFFFFF"/>
                </a:highlight>
                <a:latin typeface="Aptos" panose="020B0004020202020204" pitchFamily="34" charset="0"/>
              </a:rPr>
              <a:t>2.R System Backups</a:t>
            </a:r>
            <a:endParaRPr lang="en-US" sz="1200" b="0" i="0">
              <a:solidFill>
                <a:srgbClr val="000000"/>
              </a:solidFill>
              <a:effectLst/>
              <a:highlight>
                <a:srgbClr val="FFFFFF"/>
              </a:highlight>
              <a:latin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464BC10E-3B7A-4E38-880A-539F6052B56D}" type="slidenum">
              <a:rPr lang="en-US" smtClean="0"/>
              <a:t>7</a:t>
            </a:fld>
            <a:endParaRPr lang="en-US"/>
          </a:p>
        </p:txBody>
      </p:sp>
    </p:spTree>
    <p:extLst>
      <p:ext uri="{BB962C8B-B14F-4D97-AF65-F5344CB8AC3E}">
        <p14:creationId xmlns:p14="http://schemas.microsoft.com/office/powerpoint/2010/main" val="262540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ptos" panose="020B0004020202020204" pitchFamily="34" charset="0"/>
                <a:ea typeface="Aptos" panose="020B0004020202020204" pitchFamily="34" charset="0"/>
                <a:cs typeface="Arial" panose="020B0604020202020204" pitchFamily="34" charset="0"/>
              </a:rPr>
              <a:t>Does small business size matter? </a:t>
            </a:r>
            <a:r>
              <a:rPr lang="en-US" sz="3600" b="0" i="0">
                <a:solidFill>
                  <a:srgbClr val="000000"/>
                </a:solidFill>
                <a:effectLst/>
              </a:rPr>
              <a:t>(note to presenter - understand audience is small business with an average size of 5-10 people)</a:t>
            </a:r>
            <a:endParaRPr lang="en-US" sz="1800">
              <a:effectLst/>
              <a:latin typeface="Aptos" panose="020B0004020202020204" pitchFamily="34" charset="0"/>
              <a:ea typeface="Aptos" panose="020B0004020202020204" pitchFamily="34" charset="0"/>
              <a:cs typeface="Arial" panose="020B0604020202020204" pitchFamily="34" charset="0"/>
            </a:endParaRPr>
          </a:p>
          <a:p>
            <a:endParaRPr lang="en-US" sz="1800">
              <a:effectLst/>
              <a:latin typeface="Aptos" panose="020B0004020202020204" pitchFamily="34" charset="0"/>
              <a:ea typeface="Aptos" panose="020B0004020202020204" pitchFamily="34" charset="0"/>
              <a:cs typeface="Arial" panose="020B0604020202020204" pitchFamily="34" charset="0"/>
            </a:endParaRPr>
          </a:p>
          <a:p>
            <a:r>
              <a:rPr lang="en-US" sz="1800">
                <a:effectLst/>
                <a:latin typeface="Aptos" panose="020B0004020202020204" pitchFamily="34" charset="0"/>
                <a:ea typeface="Aptos" panose="020B0004020202020204" pitchFamily="34" charset="0"/>
                <a:cs typeface="Arial" panose="020B0604020202020204" pitchFamily="34" charset="0"/>
              </a:rPr>
              <a:t>Needs of small business varies – SBs will vary in their level of CS infrastructure maturity, and may need more, or additional supports/resources to raise their maturity level. </a:t>
            </a:r>
          </a:p>
          <a:p>
            <a:endParaRPr lang="en-US" sz="1800">
              <a:effectLst/>
              <a:latin typeface="Aptos" panose="020B0004020202020204" pitchFamily="34" charset="0"/>
              <a:ea typeface="Aptos" panose="020B0004020202020204" pitchFamily="34" charset="0"/>
              <a:cs typeface="Arial" panose="020B0604020202020204" pitchFamily="34" charset="0"/>
            </a:endParaRPr>
          </a:p>
          <a:p>
            <a:r>
              <a:rPr lang="en-US" sz="1800">
                <a:effectLst/>
                <a:latin typeface="Aptos" panose="020B0004020202020204" pitchFamily="34" charset="0"/>
                <a:ea typeface="Aptos" panose="020B0004020202020204" pitchFamily="34" charset="0"/>
                <a:cs typeface="Arial" panose="020B0604020202020204" pitchFamily="34" charset="0"/>
              </a:rPr>
              <a:t>The SBIR/STTR CS Due Diligence Program will utilize the Global Cyber Alliance (GCA) Toolkit which is sponsored by Public Internet Registry (PIR). The toolkit was recommended by NIST CS Framework (CSF) v2.0 Small Business Quick Start Guide. We’ll go into more detail of the GCA a bit later in the presentation.</a:t>
            </a:r>
          </a:p>
          <a:p>
            <a:endParaRPr lang="en-US" sz="1800">
              <a:solidFill>
                <a:srgbClr val="000000"/>
              </a:solidFill>
              <a:effectLst/>
              <a:latin typeface="Aptos" panose="020B0004020202020204" pitchFamily="34" charset="0"/>
              <a:ea typeface="Aptos" panose="020B0004020202020204" pitchFamily="34" charset="0"/>
              <a:cs typeface="Arial" panose="020B0604020202020204" pitchFamily="34" charset="0"/>
            </a:endParaRPr>
          </a:p>
          <a:p>
            <a:pPr marL="0" marR="0" lvl="0" indent="0">
              <a:spcBef>
                <a:spcPts val="0"/>
              </a:spcBef>
              <a:spcAft>
                <a:spcPts val="0"/>
              </a:spcAft>
              <a:buFont typeface="Courier New" panose="02070309020205020404" pitchFamily="49" charset="0"/>
              <a:buNone/>
            </a:pPr>
            <a:r>
              <a:rPr lang="en-US" sz="1800">
                <a:effectLst/>
                <a:latin typeface="Aptos" panose="020B0004020202020204" pitchFamily="34" charset="0"/>
                <a:ea typeface="Aptos" panose="020B0004020202020204" pitchFamily="34" charset="0"/>
                <a:cs typeface="Arial" panose="020B0604020202020204" pitchFamily="34" charset="0"/>
              </a:rPr>
              <a:t>The SBIR/STTR applicants/awardees are </a:t>
            </a:r>
            <a:r>
              <a:rPr lang="en-US" sz="1800" b="0">
                <a:effectLst/>
                <a:latin typeface="Aptos" panose="020B0004020202020204" pitchFamily="34" charset="0"/>
                <a:ea typeface="Aptos" panose="020B0004020202020204" pitchFamily="34" charset="0"/>
                <a:cs typeface="Arial" panose="020B0604020202020204" pitchFamily="34" charset="0"/>
              </a:rPr>
              <a:t>highly encouraged </a:t>
            </a:r>
            <a:r>
              <a:rPr lang="en-US" sz="1800">
                <a:effectLst/>
                <a:latin typeface="Aptos" panose="020B0004020202020204" pitchFamily="34" charset="0"/>
                <a:ea typeface="Aptos" panose="020B0004020202020204" pitchFamily="34" charset="0"/>
                <a:cs typeface="Arial" panose="020B0604020202020204" pitchFamily="34" charset="0"/>
              </a:rPr>
              <a:t>to sign up for a free account to review the documents, videos and training presentations found on the GCA Toolkit/Learning Portal to understand how to implement the required CPGs. </a:t>
            </a:r>
            <a:endParaRPr lang="en-US" sz="1800">
              <a:solidFill>
                <a:srgbClr val="000000"/>
              </a:solidFill>
              <a:effectLst/>
              <a:latin typeface="Calibri" panose="020F0502020204030204" pitchFamily="34" charset="0"/>
              <a:ea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fld id="{464BC10E-3B7A-4E38-880A-539F6052B56D}" type="slidenum">
              <a:rPr lang="en-US" smtClean="0"/>
              <a:t>8</a:t>
            </a:fld>
            <a:endParaRPr lang="en-US"/>
          </a:p>
        </p:txBody>
      </p:sp>
    </p:spTree>
    <p:extLst>
      <p:ext uri="{BB962C8B-B14F-4D97-AF65-F5344CB8AC3E}">
        <p14:creationId xmlns:p14="http://schemas.microsoft.com/office/powerpoint/2010/main" val="74520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1200"/>
              </a:spcBef>
              <a:spcAft>
                <a:spcPts val="0"/>
              </a:spcAft>
            </a:pPr>
            <a:r>
              <a:rPr lang="en-US" sz="1800" kern="100">
                <a:effectLst/>
                <a:latin typeface="Aptos" panose="020B0004020202020204" pitchFamily="34" charset="0"/>
                <a:ea typeface="Aptos" panose="020B0004020202020204" pitchFamily="34" charset="0"/>
                <a:cs typeface="Arial" panose="020B0604020202020204" pitchFamily="34" charset="0"/>
              </a:rPr>
              <a:t>Option 1 - The SBIR/STTR applicants and awardees may fully implement the 16 required CPGs by reviewing the </a:t>
            </a:r>
            <a:r>
              <a:rPr lang="en-US" sz="1800" b="0" kern="100">
                <a:effectLst/>
                <a:latin typeface="Aptos" panose="020B0004020202020204" pitchFamily="34" charset="0"/>
                <a:ea typeface="Aptos" panose="020B0004020202020204" pitchFamily="34" charset="0"/>
                <a:cs typeface="Arial" panose="020B0604020202020204" pitchFamily="34" charset="0"/>
              </a:rPr>
              <a:t>Implementation Guidance for the Required CPGs section</a:t>
            </a:r>
            <a:r>
              <a:rPr lang="en-US" sz="1800" kern="100">
                <a:effectLst/>
                <a:latin typeface="Aptos" panose="020B0004020202020204" pitchFamily="34" charset="0"/>
                <a:ea typeface="Aptos" panose="020B0004020202020204" pitchFamily="34" charset="0"/>
                <a:cs typeface="Arial" panose="020B0604020202020204" pitchFamily="34" charset="0"/>
              </a:rPr>
              <a:t> of the CS Due Diligence Program section of the DOE Office of Science SBIR/STTR Web site and following the recommended implementation guidance provided. It is also recommended that applicants and awardees review the GCA Toolkit before choosing the appropriate option for implementing the 16 required CPGs. Small businesses are responsible for understanding the requirements for each CPG and ensuring that each CPG is implemented.</a:t>
            </a:r>
          </a:p>
          <a:p>
            <a:pPr marL="457200" marR="0">
              <a:lnSpc>
                <a:spcPct val="107000"/>
              </a:lnSpc>
              <a:spcBef>
                <a:spcPts val="1200"/>
              </a:spcBef>
              <a:spcAft>
                <a:spcPts val="0"/>
              </a:spcAft>
            </a:pP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457200" marR="0" lvl="0" indent="0" algn="l" defTabSz="914400" rtl="0" eaLnBrk="1" fontAlgn="auto" latinLnBrk="0" hangingPunct="1">
              <a:lnSpc>
                <a:spcPct val="107000"/>
              </a:lnSpc>
              <a:spcBef>
                <a:spcPts val="120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Arial" panose="020B0604020202020204" pitchFamily="34" charset="0"/>
              </a:rPr>
              <a:t>Option 2 - </a:t>
            </a:r>
            <a:r>
              <a:rPr lang="en-US" sz="1800">
                <a:effectLst/>
                <a:latin typeface="Aptos" panose="020B0004020202020204" pitchFamily="34" charset="0"/>
                <a:ea typeface="Aptos" panose="020B0004020202020204" pitchFamily="34" charset="0"/>
                <a:cs typeface="Arial" panose="020B0604020202020204" pitchFamily="34" charset="0"/>
              </a:rPr>
              <a:t>Another way for SBIR/STTR applicants/awardees to address the full implementation of the required CPGs is to contact your Information Technology (IT) service providers and do some research on the services that are offered. Before contacting the IT service representative, the applicants and awardees should understand the SBIR/STTR CPG requirements in the </a:t>
            </a:r>
            <a:r>
              <a:rPr lang="en-US" sz="1800" b="0">
                <a:effectLst/>
                <a:latin typeface="Aptos" panose="020B0004020202020204" pitchFamily="34" charset="0"/>
                <a:ea typeface="Aptos" panose="020B0004020202020204" pitchFamily="34" charset="0"/>
                <a:cs typeface="Arial" panose="020B0604020202020204" pitchFamily="34" charset="0"/>
              </a:rPr>
              <a:t>Implementation Guidance for the Required CPGs section </a:t>
            </a:r>
            <a:r>
              <a:rPr lang="en-US" sz="1800" kern="100">
                <a:effectLst/>
                <a:latin typeface="Aptos" panose="020B0004020202020204" pitchFamily="34" charset="0"/>
                <a:ea typeface="Aptos" panose="020B0004020202020204" pitchFamily="34" charset="0"/>
                <a:cs typeface="Arial" panose="020B0604020202020204" pitchFamily="34" charset="0"/>
              </a:rPr>
              <a:t>of the CS Due Diligence Program section of the DOE Office of Science SBIR/STTR Web site and following the recommended implementation guidance provided. It is also recommended that applicants and awardees review the GCA Toolkit before choosing the appropriate option for implementing the 16 required CPGs.</a:t>
            </a:r>
          </a:p>
          <a:p>
            <a:pPr marL="457200" marR="0" lvl="0" indent="0" algn="l" defTabSz="914400" rtl="0" eaLnBrk="1" fontAlgn="auto" latinLnBrk="0" hangingPunct="1">
              <a:lnSpc>
                <a:spcPct val="107000"/>
              </a:lnSpc>
              <a:spcBef>
                <a:spcPts val="120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457200" marR="0" lvl="0" indent="0" algn="l" defTabSz="914400" rtl="0" eaLnBrk="1" fontAlgn="auto" latinLnBrk="0" hangingPunct="1">
              <a:lnSpc>
                <a:spcPct val="107000"/>
              </a:lnSpc>
              <a:spcBef>
                <a:spcPts val="120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Arial" panose="020B0604020202020204" pitchFamily="34" charset="0"/>
              </a:rPr>
              <a:t>Option 3 - </a:t>
            </a:r>
            <a:r>
              <a:rPr lang="en-US" sz="1800">
                <a:effectLst/>
                <a:latin typeface="Aptos" panose="020B0004020202020204" pitchFamily="34" charset="0"/>
                <a:ea typeface="Aptos" panose="020B0004020202020204" pitchFamily="34" charset="0"/>
                <a:cs typeface="Arial" panose="020B0604020202020204" pitchFamily="34" charset="0"/>
              </a:rPr>
              <a:t>A Managed Security Service Provider (MSSP) and/or Managed Service Provider (MSP) could also assist small businesses with full implementation of the required CPGs. The SBIR/STTR applicants and awardees should understand the SBIR/STTR CPG requirements in the </a:t>
            </a:r>
            <a:r>
              <a:rPr lang="en-US" sz="1800" b="0">
                <a:effectLst/>
                <a:latin typeface="Aptos" panose="020B0004020202020204" pitchFamily="34" charset="0"/>
                <a:ea typeface="Aptos" panose="020B0004020202020204" pitchFamily="34" charset="0"/>
                <a:cs typeface="Arial" panose="020B0604020202020204" pitchFamily="34" charset="0"/>
              </a:rPr>
              <a:t>Implementation Guidance for the Required CPGs section </a:t>
            </a:r>
            <a:r>
              <a:rPr lang="en-US" sz="1800" kern="100">
                <a:effectLst/>
                <a:latin typeface="Aptos" panose="020B0004020202020204" pitchFamily="34" charset="0"/>
                <a:ea typeface="Aptos" panose="020B0004020202020204" pitchFamily="34" charset="0"/>
                <a:cs typeface="Arial" panose="020B0604020202020204" pitchFamily="34" charset="0"/>
              </a:rPr>
              <a:t>of the CS Due Diligence Program section of the DOE Office of Science SBIR/STTR Web site </a:t>
            </a:r>
            <a:r>
              <a:rPr lang="en-US" sz="1800">
                <a:effectLst/>
                <a:latin typeface="Aptos" panose="020B0004020202020204" pitchFamily="34" charset="0"/>
                <a:ea typeface="Aptos" panose="020B0004020202020204" pitchFamily="34" charset="0"/>
                <a:cs typeface="Arial" panose="020B0604020202020204" pitchFamily="34" charset="0"/>
              </a:rPr>
              <a:t>before contacting a MSSP or MSP. </a:t>
            </a:r>
            <a:r>
              <a:rPr lang="en-US" sz="1800" kern="100">
                <a:effectLst/>
                <a:latin typeface="Aptos" panose="020B0004020202020204" pitchFamily="34" charset="0"/>
                <a:ea typeface="Aptos" panose="020B0004020202020204" pitchFamily="34" charset="0"/>
                <a:cs typeface="Arial" panose="020B0604020202020204" pitchFamily="34" charset="0"/>
              </a:rPr>
              <a:t>It is also recommended that applicants and awardees review the GCA Toolkit before choosing the appropriate option for implementing the 16 required CPGs. </a:t>
            </a:r>
            <a:r>
              <a:rPr lang="en-US" sz="1800">
                <a:effectLst/>
                <a:latin typeface="Aptos" panose="020B0004020202020204" pitchFamily="34" charset="0"/>
                <a:ea typeface="Aptos" panose="020B0004020202020204" pitchFamily="34" charset="0"/>
                <a:cs typeface="Arial" panose="020B0604020202020204" pitchFamily="34" charset="0"/>
              </a:rPr>
              <a:t>A MSSP is third party provider (outsourced) that manages and monitors a small business’ security systems and devices (i.e. firewalls, virus protection, and intrusion detection) and ensures access is only for authorized personnel).</a:t>
            </a:r>
          </a:p>
          <a:p>
            <a:pPr marL="457200" marR="0" lvl="0" indent="0" algn="l" defTabSz="914400" rtl="0" eaLnBrk="1" fontAlgn="auto" latinLnBrk="0" hangingPunct="1">
              <a:lnSpc>
                <a:spcPct val="107000"/>
              </a:lnSpc>
              <a:spcBef>
                <a:spcPts val="120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457200" marR="0" lvl="0" indent="0" algn="l" defTabSz="914400" rtl="0" eaLnBrk="1" fontAlgn="auto" latinLnBrk="0" hangingPunct="1">
              <a:lnSpc>
                <a:spcPct val="107000"/>
              </a:lnSpc>
              <a:spcBef>
                <a:spcPts val="120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Arial" panose="020B0604020202020204" pitchFamily="34" charset="0"/>
              </a:rPr>
              <a:t>Option 4 – Another way</a:t>
            </a:r>
            <a:r>
              <a:rPr lang="en-US" sz="1800">
                <a:effectLst/>
                <a:latin typeface="Aptos" panose="020B0004020202020204" pitchFamily="34" charset="0"/>
                <a:ea typeface="Aptos" panose="020B0004020202020204" pitchFamily="34" charset="0"/>
                <a:cs typeface="Arial" panose="020B0604020202020204" pitchFamily="34" charset="0"/>
              </a:rPr>
              <a:t> to address the full implementation of the SBIR/STTR CPGs is to employ a CS consultant, however, before contacting a CS consultant, applicants and awardees should understand the SBIR/STTR CPG requirements by reviewing </a:t>
            </a:r>
            <a:r>
              <a:rPr lang="en-US" sz="1800" b="0">
                <a:effectLst/>
                <a:latin typeface="Aptos" panose="020B0004020202020204" pitchFamily="34" charset="0"/>
                <a:ea typeface="Aptos" panose="020B0004020202020204" pitchFamily="34" charset="0"/>
                <a:cs typeface="Arial" panose="020B0604020202020204" pitchFamily="34" charset="0"/>
              </a:rPr>
              <a:t>the Implementation Guidance for the Required CPGs section </a:t>
            </a:r>
            <a:r>
              <a:rPr lang="en-US" sz="1800">
                <a:effectLst/>
                <a:latin typeface="Aptos" panose="020B0004020202020204" pitchFamily="34" charset="0"/>
                <a:ea typeface="Aptos" panose="020B0004020202020204" pitchFamily="34" charset="0"/>
                <a:cs typeface="Arial" panose="020B0604020202020204" pitchFamily="34" charset="0"/>
              </a:rPr>
              <a:t>of the </a:t>
            </a:r>
            <a:r>
              <a:rPr lang="en-US" sz="1800" kern="100">
                <a:effectLst/>
                <a:latin typeface="Aptos" panose="020B0004020202020204" pitchFamily="34" charset="0"/>
                <a:ea typeface="Aptos" panose="020B0004020202020204" pitchFamily="34" charset="0"/>
                <a:cs typeface="Arial" panose="020B0604020202020204" pitchFamily="34" charset="0"/>
              </a:rPr>
              <a:t>CS Due Diligence Program section of the DOE Office of Science SBIR/STTR Web site. It is also recommended that applicants and awardees review the GCA Toolkit before choosing the appropriate option for implementing the 16 required CPGs. </a:t>
            </a:r>
            <a:r>
              <a:rPr lang="en-US" sz="1800">
                <a:effectLst/>
                <a:latin typeface="Aptos" panose="020B0004020202020204" pitchFamily="34" charset="0"/>
                <a:ea typeface="Aptos" panose="020B0004020202020204" pitchFamily="34" charset="0"/>
                <a:cs typeface="Arial" panose="020B0604020202020204" pitchFamily="34" charset="0"/>
              </a:rPr>
              <a:t>CS consultants are subject matter experts on CS and should be able to assist the small business with identifying the threat environment and vulnerabilities associated with their current business operations.</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457200" marR="0" lvl="0" indent="0" algn="l" defTabSz="914400" rtl="0" eaLnBrk="1" fontAlgn="auto" latinLnBrk="0" hangingPunct="1">
              <a:lnSpc>
                <a:spcPct val="107000"/>
              </a:lnSpc>
              <a:spcBef>
                <a:spcPts val="120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464BC10E-3B7A-4E38-880A-539F6052B56D}" type="slidenum">
              <a:rPr lang="en-US" smtClean="0"/>
              <a:t>9</a:t>
            </a:fld>
            <a:endParaRPr lang="en-US"/>
          </a:p>
        </p:txBody>
      </p:sp>
    </p:spTree>
    <p:extLst>
      <p:ext uri="{BB962C8B-B14F-4D97-AF65-F5344CB8AC3E}">
        <p14:creationId xmlns:p14="http://schemas.microsoft.com/office/powerpoint/2010/main" val="2658624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5E747-9657-4DB4-B1B0-824A61E48864}" type="slidenum">
              <a:rPr lang="en-US" smtClean="0"/>
              <a:t>‹#›</a:t>
            </a:fld>
            <a:endParaRPr lang="en-US"/>
          </a:p>
        </p:txBody>
      </p:sp>
      <p:cxnSp>
        <p:nvCxnSpPr>
          <p:cNvPr id="9" name="Straight Connector 8"/>
          <p:cNvCxnSpPr/>
          <p:nvPr userDrawn="1"/>
        </p:nvCxnSpPr>
        <p:spPr>
          <a:xfrm>
            <a:off x="2471987" y="6207516"/>
            <a:ext cx="0" cy="5408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powerpedia.energy.gov/w/images/0/08/DOE_Logo_Color-Seal_White-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4"/>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Office of SBIR/STTR Programs</a:t>
            </a:r>
          </a:p>
        </p:txBody>
      </p:sp>
      <p:cxnSp>
        <p:nvCxnSpPr>
          <p:cNvPr id="15" name="Straight Connector 14"/>
          <p:cNvCxnSpPr/>
          <p:nvPr userDrawn="1"/>
        </p:nvCxnSpPr>
        <p:spPr>
          <a:xfrm>
            <a:off x="2434306"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19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6096000"/>
            <a:ext cx="12192000" cy="762000"/>
            <a:chOff x="0" y="6096000"/>
            <a:chExt cx="12192000" cy="762000"/>
          </a:xfrm>
        </p:grpSpPr>
        <p:sp>
          <p:nvSpPr>
            <p:cNvPr id="9" name="Rectangle 8"/>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s://powerpedia.energy.gov/w/images/0/08/DOE_Logo_Color-Seal_White-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4"/>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Office of SBIR/STTR Programs</a:t>
              </a:r>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978275"/>
          </a:xfrm>
        </p:spPr>
        <p:txBody>
          <a:bodyPr/>
          <a:lstStyle>
            <a:lvl1pPr>
              <a:defRPr sz="2400"/>
            </a:lvl1pPr>
            <a:lvl2pPr>
              <a:defRPr sz="2000" i="1"/>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095E747-9657-4DB4-B1B0-824A61E48864}" type="slidenum">
              <a:rPr lang="en-US" smtClean="0"/>
              <a:pPr/>
              <a:t>‹#›</a:t>
            </a:fld>
            <a:endParaRPr lang="en-US"/>
          </a:p>
        </p:txBody>
      </p:sp>
      <p:cxnSp>
        <p:nvCxnSpPr>
          <p:cNvPr id="12" name="Straight Connector 11"/>
          <p:cNvCxnSpPr/>
          <p:nvPr userDrawn="1"/>
        </p:nvCxnSpPr>
        <p:spPr>
          <a:xfrm>
            <a:off x="2434306"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61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p:cNvGrpSpPr/>
          <p:nvPr userDrawn="1"/>
        </p:nvGrpSpPr>
        <p:grpSpPr>
          <a:xfrm>
            <a:off x="0" y="6096000"/>
            <a:ext cx="12192000" cy="762000"/>
            <a:chOff x="0" y="6096000"/>
            <a:chExt cx="12192000" cy="762000"/>
          </a:xfrm>
        </p:grpSpPr>
        <p:sp>
          <p:nvSpPr>
            <p:cNvPr id="8" name="Rectangle 7"/>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s://powerpedia.energy.gov/w/images/0/08/DOE_Logo_Color-Seal_White-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Office of SBIR/STTR Programs</a:t>
              </a:r>
            </a:p>
          </p:txBody>
        </p:sp>
      </p:gr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9858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095E747-9657-4DB4-B1B0-824A61E48864}" type="slidenum">
              <a:rPr lang="en-US" smtClean="0"/>
              <a:pPr/>
              <a:t>‹#›</a:t>
            </a:fld>
            <a:endParaRPr lang="en-US"/>
          </a:p>
        </p:txBody>
      </p:sp>
      <p:cxnSp>
        <p:nvCxnSpPr>
          <p:cNvPr id="11" name="Straight Connector 10"/>
          <p:cNvCxnSpPr/>
          <p:nvPr userDrawn="1"/>
        </p:nvCxnSpPr>
        <p:spPr>
          <a:xfrm>
            <a:off x="2434306"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986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userDrawn="1"/>
        </p:nvGrpSpPr>
        <p:grpSpPr>
          <a:xfrm>
            <a:off x="0" y="6096000"/>
            <a:ext cx="12192000" cy="762000"/>
            <a:chOff x="0" y="6096000"/>
            <a:chExt cx="12192000" cy="762000"/>
          </a:xfrm>
        </p:grpSpPr>
        <p:sp>
          <p:nvSpPr>
            <p:cNvPr id="9" name="Rectangle 8"/>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s://powerpedia.energy.gov/w/images/0/08/DOE_Logo_Color-Seal_White-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4"/>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Office of SBIR/STTR Programs</a:t>
              </a:r>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952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952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095E747-9657-4DB4-B1B0-824A61E48864}" type="slidenum">
              <a:rPr lang="en-US" smtClean="0"/>
              <a:pPr/>
              <a:t>‹#›</a:t>
            </a:fld>
            <a:endParaRPr lang="en-US"/>
          </a:p>
        </p:txBody>
      </p:sp>
      <p:cxnSp>
        <p:nvCxnSpPr>
          <p:cNvPr id="12" name="Straight Connector 11"/>
          <p:cNvCxnSpPr/>
          <p:nvPr userDrawn="1"/>
        </p:nvCxnSpPr>
        <p:spPr>
          <a:xfrm>
            <a:off x="2434306"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86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Footer Placeholder 7"/>
          <p:cNvSpPr>
            <a:spLocks noGrp="1"/>
          </p:cNvSpPr>
          <p:nvPr>
            <p:ph type="ftr" sz="quarter" idx="11"/>
          </p:nvPr>
        </p:nvSpPr>
        <p:spPr/>
        <p:txBody>
          <a:bodyPr/>
          <a:lstStyle/>
          <a:p>
            <a:endParaRPr lang="en-US"/>
          </a:p>
        </p:txBody>
      </p:sp>
      <p:cxnSp>
        <p:nvCxnSpPr>
          <p:cNvPr id="10" name="Straight Connector 9"/>
          <p:cNvCxnSpPr/>
          <p:nvPr userDrawn="1"/>
        </p:nvCxnSpPr>
        <p:spPr>
          <a:xfrm>
            <a:off x="2434306"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87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userDrawn="1"/>
        </p:nvGrpSpPr>
        <p:grpSpPr>
          <a:xfrm>
            <a:off x="0" y="6096000"/>
            <a:ext cx="12192000" cy="762000"/>
            <a:chOff x="0" y="6096000"/>
            <a:chExt cx="12192000" cy="762000"/>
          </a:xfrm>
        </p:grpSpPr>
        <p:sp>
          <p:nvSpPr>
            <p:cNvPr id="7" name="Rectangle 6"/>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s://powerpedia.energy.gov/w/images/0/08/DOE_Logo_Color-Seal_White-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Office of SBIR/STTR Programs</a:t>
              </a:r>
            </a:p>
          </p:txBody>
        </p:sp>
      </p:gr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7095E747-9657-4DB4-B1B0-824A61E48864}" type="slidenum">
              <a:rPr lang="en-US" smtClean="0"/>
              <a:pPr/>
              <a:t>‹#›</a:t>
            </a:fld>
            <a:endParaRPr lang="en-US"/>
          </a:p>
        </p:txBody>
      </p:sp>
      <p:cxnSp>
        <p:nvCxnSpPr>
          <p:cNvPr id="10" name="Straight Connector 9"/>
          <p:cNvCxnSpPr/>
          <p:nvPr userDrawn="1"/>
        </p:nvCxnSpPr>
        <p:spPr>
          <a:xfrm>
            <a:off x="2434306"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90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6096000"/>
            <a:ext cx="12192000" cy="762000"/>
            <a:chOff x="0" y="6096000"/>
            <a:chExt cx="12192000" cy="762000"/>
          </a:xfrm>
        </p:grpSpPr>
        <p:sp>
          <p:nvSpPr>
            <p:cNvPr id="6" name="Rectangle 5"/>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s://powerpedia.energy.gov/w/images/0/08/DOE_Logo_Color-Seal_White-Tex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Office of SBIR/STTR Programs</a:t>
              </a:r>
            </a:p>
          </p:txBody>
        </p:sp>
      </p:gr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095E747-9657-4DB4-B1B0-824A61E48864}" type="slidenum">
              <a:rPr lang="en-US" smtClean="0"/>
              <a:pPr/>
              <a:t>‹#›</a:t>
            </a:fld>
            <a:endParaRPr lang="en-US"/>
          </a:p>
        </p:txBody>
      </p:sp>
    </p:spTree>
    <p:extLst>
      <p:ext uri="{BB962C8B-B14F-4D97-AF65-F5344CB8AC3E}">
        <p14:creationId xmlns:p14="http://schemas.microsoft.com/office/powerpoint/2010/main" val="269349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095E747-9657-4DB4-B1B0-824A61E48864}" type="slidenum">
              <a:rPr lang="en-US" smtClean="0"/>
              <a:pPr/>
              <a:t>‹#›</a:t>
            </a:fld>
            <a:endParaRPr lang="en-US"/>
          </a:p>
        </p:txBody>
      </p:sp>
    </p:spTree>
    <p:extLst>
      <p:ext uri="{BB962C8B-B14F-4D97-AF65-F5344CB8AC3E}">
        <p14:creationId xmlns:p14="http://schemas.microsoft.com/office/powerpoint/2010/main" val="1091753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27D8E1-46C8-488A-9F8E-E97836C2DAA9}" type="datetime1">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7095E747-9657-4DB4-B1B0-824A61E48864}" type="slidenum">
              <a:rPr lang="en-US" smtClean="0"/>
              <a:pPr/>
              <a:t>‹#›</a:t>
            </a:fld>
            <a:endParaRPr lang="en-US"/>
          </a:p>
        </p:txBody>
      </p:sp>
    </p:spTree>
    <p:extLst>
      <p:ext uri="{BB962C8B-B14F-4D97-AF65-F5344CB8AC3E}">
        <p14:creationId xmlns:p14="http://schemas.microsoft.com/office/powerpoint/2010/main" val="91646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927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61DFC-4D0A-4D7D-8C64-175502F024A0}" type="datetime1">
              <a:rPr lang="en-US" smtClean="0"/>
              <a:t>10/17/2024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5E747-9657-4DB4-B1B0-824A61E48864}" type="slidenum">
              <a:rPr lang="en-US" smtClean="0"/>
              <a:t>‹#›</a:t>
            </a:fld>
            <a:endParaRPr lang="en-US"/>
          </a:p>
        </p:txBody>
      </p:sp>
      <p:grpSp>
        <p:nvGrpSpPr>
          <p:cNvPr id="7" name="Group 6"/>
          <p:cNvGrpSpPr/>
          <p:nvPr userDrawn="1"/>
        </p:nvGrpSpPr>
        <p:grpSpPr>
          <a:xfrm>
            <a:off x="0" y="6096000"/>
            <a:ext cx="12192000" cy="762000"/>
            <a:chOff x="0" y="6096000"/>
            <a:chExt cx="12192000" cy="762000"/>
          </a:xfrm>
        </p:grpSpPr>
        <p:sp>
          <p:nvSpPr>
            <p:cNvPr id="8" name="Rectangle 7"/>
            <p:cNvSpPr/>
            <p:nvPr userDrawn="1"/>
          </p:nvSpPr>
          <p:spPr>
            <a:xfrm>
              <a:off x="0" y="6096000"/>
              <a:ext cx="12192000" cy="762000"/>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s://powerpedia.energy.gov/w/images/0/08/DOE_Logo_Color-Seal_White-Text.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47887" y="6207516"/>
              <a:ext cx="2176213" cy="540856"/>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4"/>
            <p:cNvSpPr txBox="1">
              <a:spLocks/>
            </p:cNvSpPr>
            <p:nvPr userDrawn="1"/>
          </p:nvSpPr>
          <p:spPr>
            <a:xfrm>
              <a:off x="2497806" y="6179332"/>
              <a:ext cx="1930400" cy="477837"/>
            </a:xfrm>
            <a:prstGeom prst="rect">
              <a:avLst/>
            </a:prstGeom>
            <a:no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pitchFamily="34" charset="0"/>
                  <a:ea typeface="+mn-ea"/>
                  <a:cs typeface="Arial" pitchFamily="34" charset="0"/>
                </a:rPr>
                <a:t>Office of SBIR/STTR Programs</a:t>
              </a:r>
            </a:p>
          </p:txBody>
        </p:sp>
      </p:grpSp>
      <p:cxnSp>
        <p:nvCxnSpPr>
          <p:cNvPr id="12" name="Straight Connector 11"/>
          <p:cNvCxnSpPr/>
          <p:nvPr userDrawn="1"/>
        </p:nvCxnSpPr>
        <p:spPr>
          <a:xfrm>
            <a:off x="2434306" y="6207516"/>
            <a:ext cx="0" cy="5408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078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dbi.srl/Sicurezza-Informatica-Soluzioni.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du.globalcyberalliance.or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fedvte.usalearning.gov/publiccourses/IMR_cloud/index01.htm?track=trackingon" TargetMode="External"/><Relationship Id="rId5" Type="http://schemas.openxmlformats.org/officeDocument/2006/relationships/hyperlink" Target="https://fedvte.usalearning.gov/publiccourses/cyberessentials/index.htm?track=trackingon" TargetMode="External"/><Relationship Id="rId4" Type="http://schemas.openxmlformats.org/officeDocument/2006/relationships/hyperlink" Target="https://fedvte.usalearning.gov/publiccourses/fcsm/fcsmframe.ph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creativecommons.org/licenses/by/3.0/" TargetMode="External"/><Relationship Id="rId4" Type="http://schemas.openxmlformats.org/officeDocument/2006/relationships/hyperlink" Target="http://scherlund.blogspot.com/2017/04/help-students-stay-current-and-build.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du.globalcyberalliance.or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youtube.com/watch?v=Wk2yk3XQKAQ&amp;list=PLl3fbTetNAAFbT3AFAYmi4Zdq64CeVV_k" TargetMode="External"/><Relationship Id="rId5" Type="http://schemas.openxmlformats.org/officeDocument/2006/relationships/hyperlink" Target="https://fedvte.usalearning.gov/publiccourses/cyberessentials/index.htm?track=trackingon" TargetMode="External"/><Relationship Id="rId4" Type="http://schemas.openxmlformats.org/officeDocument/2006/relationships/hyperlink" Target="https://www.nist.gov/itl/applied-cybersecurity/nice/resources/online-learning-conten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inventorymanagement.wikidot.com/overstoc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JQOuRVGV7Ag&amp;list=PL-BF3N9rHBLJaSbTRPyWYj56f0m2uDQD7&amp;index=9&amp;t=8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edu.globalcyberalliance.org/" TargetMode="External"/><Relationship Id="rId5" Type="http://schemas.openxmlformats.org/officeDocument/2006/relationships/hyperlink" Target="https://www.cisa.gov/resources-tools/services/network-mapper" TargetMode="External"/><Relationship Id="rId4" Type="http://schemas.openxmlformats.org/officeDocument/2006/relationships/hyperlink" Target="https://fedvte.usalearning.gov/publiccourses/fcrmframe.ph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artikel-cctv.blogspot.com/2021/05/daftar-password-default-ip-camera.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isa.gov/cyber-hygiene-services" TargetMode="External"/><Relationship Id="rId7" Type="http://schemas.openxmlformats.org/officeDocument/2006/relationships/hyperlink" Target="https://edu.globalcyberalliance.or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www.cisa.gov/news-events/alerts/2013/06/24/risks-default-passwords-internet" TargetMode="External"/><Relationship Id="rId5" Type="http://schemas.openxmlformats.org/officeDocument/2006/relationships/hyperlink" Target="https://www.cisa.gov/resources-tools/training/cyb3rsmrt-use-password-manager-create-and-remember-strong-passwords" TargetMode="External"/><Relationship Id="rId4" Type="http://schemas.openxmlformats.org/officeDocument/2006/relationships/hyperlink" Target="https://www.cisa.gov/MF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digital.report/zakonodatelstvo-kazahstana-komercheskaya-tajn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cisa.gov/resources-tools/training/protect-physical-security-your-digital-devices" TargetMode="External"/><Relationship Id="rId2" Type="http://schemas.openxmlformats.org/officeDocument/2006/relationships/hyperlink" Target="https://fedvte.usalearning.gov/publiccourses/IMR_RANS/index01.htm?track=trackingon" TargetMode="External"/><Relationship Id="rId1" Type="http://schemas.openxmlformats.org/officeDocument/2006/relationships/slideLayout" Target="../slideLayouts/slideLayout6.xml"/><Relationship Id="rId5" Type="http://schemas.openxmlformats.org/officeDocument/2006/relationships/hyperlink" Target="https://gcatoolkit.org/smallbusiness/tools/?tb_r&amp;_tk_difficulty=2" TargetMode="External"/><Relationship Id="rId4" Type="http://schemas.openxmlformats.org/officeDocument/2006/relationships/hyperlink" Target="https://www.cisa.gov/resources-tools/training/how-protect-data-stored-your-devic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ecampusontario.pressbooks.pub/infosysbus/chapter/chapter-6-information-systems-securit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isa.gov/sites/default/files/2023-12/ESF%20IDENTITY%20AND%20ACCESS%20MANAGEMENT%20RECOMMENDED%20BEST%20PRACTICES%20FOR%20ADMINISTRATORS%20PP-23-0248_508C.pdf" TargetMode="External"/><Relationship Id="rId2" Type="http://schemas.openxmlformats.org/officeDocument/2006/relationships/hyperlink" Target="https://www.cisa.gov/news-events/news/securing-network-infrastructure-devices" TargetMode="External"/><Relationship Id="rId1" Type="http://schemas.openxmlformats.org/officeDocument/2006/relationships/slideLayout" Target="../slideLayouts/slideLayout6.xml"/><Relationship Id="rId4" Type="http://schemas.openxmlformats.org/officeDocument/2006/relationships/hyperlink" Target="https://gcatoolkit.org/smallbusiness/tools/?tb_r&amp;_tk_difficulty=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www.ihire.com/resourcecenter/jobseeker/pages/how-to-leave-a-job-on-good-term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s://www.navigaweb.net/2014/05/gli-8-strumenti-di-backup-di-windows-8.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isa.gov/resources-tools/training/how-protect-data-stored-your-devices" TargetMode="External"/><Relationship Id="rId2" Type="http://schemas.openxmlformats.org/officeDocument/2006/relationships/hyperlink" Target="https://www.cisa.gov/sites/default/files/publications/data_backup_options.pdf" TargetMode="External"/><Relationship Id="rId1" Type="http://schemas.openxmlformats.org/officeDocument/2006/relationships/slideLayout" Target="../slideLayouts/slideLayout6.xml"/><Relationship Id="rId5" Type="http://schemas.openxmlformats.org/officeDocument/2006/relationships/hyperlink" Target="https://edu.globalcyberalliance.org/" TargetMode="External"/><Relationship Id="rId4" Type="http://schemas.openxmlformats.org/officeDocument/2006/relationships/hyperlink" Target="https://www.cisa.gov/resources-tools/training/get-most-out-cloud-storage-and-services-while-minimizing-ris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askleo.com/view-your-saved-passwords-in-google-chrome/?article=viewsavedpasswords&amp;ad_id=506301&amp;share-ad-id=1"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isa.gov/MFA" TargetMode="External"/><Relationship Id="rId2" Type="http://schemas.openxmlformats.org/officeDocument/2006/relationships/hyperlink" Target="https://www.youtube.com/watch?v=FZoB7yUGh7Y&amp;list=PL-BF3N9rHBLJjjiMk-sjhfoRZObMhBNYr&amp;index=4" TargetMode="External"/><Relationship Id="rId1" Type="http://schemas.openxmlformats.org/officeDocument/2006/relationships/slideLayout" Target="../slideLayouts/slideLayout6.xml"/><Relationship Id="rId6" Type="http://schemas.openxmlformats.org/officeDocument/2006/relationships/hyperlink" Target="https://gcatoolkit.org/smallbusiness/beyond-simple-passwords/?_tk=strong-passwords" TargetMode="External"/><Relationship Id="rId5" Type="http://schemas.openxmlformats.org/officeDocument/2006/relationships/hyperlink" Target="https://gcatoolkit.org/creating-strong-passwords-and-two-factor-authentication/" TargetMode="External"/><Relationship Id="rId4" Type="http://schemas.openxmlformats.org/officeDocument/2006/relationships/hyperlink" Target="https://www.nist.gov/itl/smallbusinesscyber/guidance-topic/multi-factor-authentic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www.security-insider.de/was-ist-multi-faktor-authentifizierung-mfa-a-631486/"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JlQovysQBn0&amp;list=PL-BF3N9rHBLJjjiMk-sjhfoRZObMhBNYr&amp;index=7" TargetMode="External"/><Relationship Id="rId2" Type="http://schemas.openxmlformats.org/officeDocument/2006/relationships/hyperlink" Target="https://www.youtube.com/watch?v=XIlF2qkav5c&amp;list=PL-BF3N9rHBLJjjiMk-sjhfoRZObMhBNYr&amp;index=5" TargetMode="External"/><Relationship Id="rId1" Type="http://schemas.openxmlformats.org/officeDocument/2006/relationships/slideLayout" Target="../slideLayouts/slideLayout6.xml"/><Relationship Id="rId4" Type="http://schemas.openxmlformats.org/officeDocument/2006/relationships/hyperlink" Target="https://gcatoolkit.org/smallbusiness/beyond-simple-passwords/?_tk=tools-for-2f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technofaq.org/posts/2019/06/six-web-security-vulnerabilities-you-can-and-should-preven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edvte.usalearning.gov/publiccourses/IMR4/index01.htm?track=trackingon" TargetMode="External"/><Relationship Id="rId2" Type="http://schemas.openxmlformats.org/officeDocument/2006/relationships/hyperlink" Target="https://www.youtube.com/watch?v=3R2zVHuyp74&amp;list=PL-BF3N9rHBLJaSbTRPyWYj56f0m2uDQD7&amp;index=1" TargetMode="External"/><Relationship Id="rId1" Type="http://schemas.openxmlformats.org/officeDocument/2006/relationships/slideLayout" Target="../slideLayouts/slideLayout6.xml"/><Relationship Id="rId5" Type="http://schemas.openxmlformats.org/officeDocument/2006/relationships/hyperlink" Target="https://gcatoolkit.org/smallbusiness/tools/?tb_r&amp;_tk_difficulty=1" TargetMode="External"/><Relationship Id="rId4" Type="http://schemas.openxmlformats.org/officeDocument/2006/relationships/hyperlink" Target="https://gcatoolkit.org/smallbusiness/prevent-phishing-and-malware/?_tk=anti-viru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toxifier.blogspot.com/2014/01/guidelines-for-securing-operating.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gcatoolkit.org/smallbusiness/prevent-phishing-and-malware/?_tk=anti-virus" TargetMode="External"/><Relationship Id="rId2" Type="http://schemas.openxmlformats.org/officeDocument/2006/relationships/hyperlink" Target="https://www.youtube.com/watch?v=jhKMfrfA16M" TargetMode="External"/><Relationship Id="rId1" Type="http://schemas.openxmlformats.org/officeDocument/2006/relationships/slideLayout" Target="../slideLayouts/slideLayout6.xml"/><Relationship Id="rId4" Type="http://schemas.openxmlformats.org/officeDocument/2006/relationships/hyperlink" Target="https://gcatoolkit.org/smallbusiness/tools/?tb_r&amp;_tk_difficulty=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jpralves.net/post/2018/02/14/energy-efficient-encryption-for-the-internet-of-things.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cisa.gov/known-exploited-vulnerabilities-catalog?utm_campaign=Oktopost-Employee%20Spotlight%3A%20Inside%20Tanium&amp;utm_content=Oktopost-linkedin&amp;utm_medium=social&amp;utm_source=linkedin&amp;%3F%3F%3F%3F%3F%3F%3F%3F%3F%3F%3F%3F%3F%3F%3Futm_source=https%3A//www.zoost.ai/&amp;%3F%3F%3F%3F%3Futm_source=https%3A//www.zoost.ai/&amp;page=10" TargetMode="External"/><Relationship Id="rId7" Type="http://schemas.openxmlformats.org/officeDocument/2006/relationships/hyperlink" Target="https://www.cisa.gov/resources-tools/training/how-protect-data-stored-your-devices" TargetMode="External"/><Relationship Id="rId2" Type="http://schemas.openxmlformats.org/officeDocument/2006/relationships/hyperlink" Target="https://www.cisa.gov/resources-tools/resources/encryption" TargetMode="External"/><Relationship Id="rId1" Type="http://schemas.openxmlformats.org/officeDocument/2006/relationships/slideLayout" Target="../slideLayouts/slideLayout6.xml"/><Relationship Id="rId6" Type="http://schemas.openxmlformats.org/officeDocument/2006/relationships/hyperlink" Target="https://gcatoolkit.org/smallbusiness/update-your-defenses/?_tk=encrypt-your-data#toolkit" TargetMode="External"/><Relationship Id="rId5" Type="http://schemas.openxmlformats.org/officeDocument/2006/relationships/hyperlink" Target="https://www.cisa.gov/sites/default/files/2023-12/ESF%20IDENTITY%20AND%20ACCESS%20MANAGEMENT%20RECOMMENDED%20BEST%20PRACTICES%20FOR%20ADMINISTRATORS%20PP-23-0248_508C.pdf" TargetMode="External"/><Relationship Id="rId4" Type="http://schemas.openxmlformats.org/officeDocument/2006/relationships/hyperlink" Target="https://www.cisa.gov/news-events/news/securing-network-infrastructure-devic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www.i-tecnico.pt/phishing-o-que-e-tenha-cuidado/"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gcatoolkit.org/smallbusiness/tools/?tb_r&amp;_tk_difficulty=3" TargetMode="External"/><Relationship Id="rId3" Type="http://schemas.openxmlformats.org/officeDocument/2006/relationships/hyperlink" Target="https://www.youtube.com/watch?v=3qkJmzbVGCY&amp;list=PL-BF3N9rHBLJaSbTRPyWYj56f0m2uDQD7&amp;index=4&amp;t=481s" TargetMode="External"/><Relationship Id="rId7" Type="http://schemas.openxmlformats.org/officeDocument/2006/relationships/hyperlink" Target="https://gcatoolkit.org/tool/gca-dmarc-setup-guide/"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s://gcatoolkit.org/tool/valimail-monitor/" TargetMode="External"/><Relationship Id="rId5" Type="http://schemas.openxmlformats.org/officeDocument/2006/relationships/hyperlink" Target="https://edu.globalcyberalliance.org/" TargetMode="External"/><Relationship Id="rId4" Type="http://schemas.openxmlformats.org/officeDocument/2006/relationships/hyperlink" Target="https://fedvte.usalearning.gov/publiccourses/IMR_105/index01.htm?track=trackingo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isc.sans.edu/forums/diary/Cyber+Security+Awareness+Month+-+Day+18+-+What+you+should+tell+your+boss+when+theres+a+crisis/9760"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youtube.com/watch?v=56uy9xJ0jqQ&amp;list=PLjlGL4cu_NaOvqG0_xkDxtjcuJakxv7W-&amp;index=6" TargetMode="External"/><Relationship Id="rId13" Type="http://schemas.openxmlformats.org/officeDocument/2006/relationships/hyperlink" Target="https://www.ic3.gov/" TargetMode="External"/><Relationship Id="rId3" Type="http://schemas.openxmlformats.org/officeDocument/2006/relationships/hyperlink" Target="https://www.youtube.com/watch?v=gWXgChC9ANg&amp;list=PLjlGL4cu_NaOvqG0_xkDxtjcuJakxv7W-" TargetMode="External"/><Relationship Id="rId7" Type="http://schemas.openxmlformats.org/officeDocument/2006/relationships/hyperlink" Target="https://www.youtube.com/watch?v=P7_8UGlrPU8&amp;list=PLjlGL4cu_NaOvqG0_xkDxtjcuJakxv7W-&amp;index=5" TargetMode="External"/><Relationship Id="rId12" Type="http://schemas.openxmlformats.org/officeDocument/2006/relationships/hyperlink" Target="https://www.cisa.gov/topics/cyber-threats-and-advisories/information-sharing/cyber-incident-reporting-critical-infrastructure-act-2022-circia/voluntary-cyber-incident-reporting"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hyperlink" Target="https://www.youtube.com/watch?v=MNu4QhM3LJI&amp;list=PLjlGL4cu_NaOvqG0_xkDxtjcuJakxv7W-&amp;index=4" TargetMode="External"/><Relationship Id="rId11" Type="http://schemas.openxmlformats.org/officeDocument/2006/relationships/hyperlink" Target="https://myservices.cisa.gov/irf" TargetMode="External"/><Relationship Id="rId5" Type="http://schemas.openxmlformats.org/officeDocument/2006/relationships/hyperlink" Target="https://www.youtube.com/watch?v=5v0aimdXsDY&amp;list=PLjlGL4cu_NaOvqG0_xkDxtjcuJakxv7W-&amp;index=3" TargetMode="External"/><Relationship Id="rId10" Type="http://schemas.openxmlformats.org/officeDocument/2006/relationships/hyperlink" Target="https://www.youtube.com/watch?v=_79wp7QJ4IE&amp;list=PLjlGL4cu_NaOvqG0_xkDxtjcuJakxv7W-&amp;index=8" TargetMode="External"/><Relationship Id="rId4" Type="http://schemas.openxmlformats.org/officeDocument/2006/relationships/hyperlink" Target="https://www.youtube.com/watch?v=b_uoTZzeprw&amp;list=PLjlGL4cu_NaOvqG0_xkDxtjcuJakxv7W-&amp;index=2" TargetMode="External"/><Relationship Id="rId9" Type="http://schemas.openxmlformats.org/officeDocument/2006/relationships/hyperlink" Target="https://www.youtube.com/watch?v=nI0pRf3_n0k&amp;list=PLjlGL4cu_NaOvqG0_xkDxtjcuJakxv7W-&amp;index=7"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sc-cms.osti.gov/sbir/Foreign-Risk-Management/Cybersecurity-Due-Diligence-Program" TargetMode="External"/><Relationship Id="rId3" Type="http://schemas.openxmlformats.org/officeDocument/2006/relationships/hyperlink" Target="mailto:florence.carr@science.doe.gov" TargetMode="External"/><Relationship Id="rId7" Type="http://schemas.openxmlformats.org/officeDocument/2006/relationships/hyperlink" Target="mailto:jonathan.jack@science.doe.gov"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hyperlink" Target="mailto:richard.rosenblatt@science.doe.gov" TargetMode="External"/><Relationship Id="rId5" Type="http://schemas.openxmlformats.org/officeDocument/2006/relationships/hyperlink" Target="mailto:richard.Rosenblatt@science.doe.gov" TargetMode="External"/><Relationship Id="rId4" Type="http://schemas.openxmlformats.org/officeDocument/2006/relationships/hyperlink" Target="mailto:Florence.carr@science.doe.gov" TargetMode="External"/></Relationships>
</file>

<file path=ppt/slides/_rels/slide5.xml.rels><?xml version="1.0" encoding="UTF-8" standalone="yes"?>
<Relationships xmlns="http://schemas.openxmlformats.org/package/2006/relationships"><Relationship Id="rId3" Type="http://schemas.microsoft.com/office/2018/10/relationships/comments" Target="../comments/modernComment_13D_A2542B7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cience.osti.gov/sbir/Foreign-Risk-Management/Cybersecurity-Due-Diligence-Program" TargetMode="External"/><Relationship Id="rId5" Type="http://schemas.openxmlformats.org/officeDocument/2006/relationships/hyperlink" Target="https://science.osti.gov/sbir/Funding-Opportunities" TargetMode="External"/><Relationship Id="rId4" Type="http://schemas.openxmlformats.org/officeDocument/2006/relationships/hyperlink" Target="https://science.osti.gov/sbir/Applicant-Resource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sourcewatch.org/index.php?title=Amnesty_International"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openclipart.org/detail/16155" TargetMode="External"/><Relationship Id="rId5" Type="http://schemas.openxmlformats.org/officeDocument/2006/relationships/image" Target="../media/image6.png"/><Relationship Id="rId4" Type="http://schemas.openxmlformats.org/officeDocument/2006/relationships/hyperlink" Target="https://pixabay.com/en/quality-hook-check-mark-ticked-off-50095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unaerredueti.it/festival-fundraiser/multi-tasking-over-worked-1024x1024-14911bp/" TargetMode="External"/><Relationship Id="rId3" Type="http://schemas.openxmlformats.org/officeDocument/2006/relationships/hyperlink" Target="https://edu.globalcyberalliance.org/users/sign_in" TargetMode="External"/><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science.osti.gov/sbir/Foreign-Risk-Management/Cybersecurity-Due-Diligence-Program/Learning-and-Education-Resources/Implementation-Guidance" TargetMode="External"/><Relationship Id="rId11" Type="http://schemas.openxmlformats.org/officeDocument/2006/relationships/hyperlink" Target="https://www.new-educ.com/author/sarasaadedtech" TargetMode="External"/><Relationship Id="rId5" Type="http://schemas.openxmlformats.org/officeDocument/2006/relationships/hyperlink" Target="https://www.cisa.gov/" TargetMode="External"/><Relationship Id="rId10" Type="http://schemas.openxmlformats.org/officeDocument/2006/relationships/image" Target="../media/image9.jpeg"/><Relationship Id="rId4" Type="http://schemas.openxmlformats.org/officeDocument/2006/relationships/hyperlink" Target="https://www.nist.gov/itl/smallbusinesscyber" TargetMode="External"/><Relationship Id="rId9"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0.jpeg"/><Relationship Id="rId7" Type="http://schemas.openxmlformats.org/officeDocument/2006/relationships/hyperlink" Target="https://electriceducator.blogspot.com/2016/10/google-admin-console-configuration.html" TargetMode="External"/><Relationship Id="rId12" Type="http://schemas.openxmlformats.org/officeDocument/2006/relationships/hyperlink" Target="https://technofaq.org/posts/2021/06/5-ways-to-choose-the-best-it-support-company-for-your-busine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3.jpeg"/><Relationship Id="rId5" Type="http://schemas.openxmlformats.org/officeDocument/2006/relationships/hyperlink" Target="https://creativecommons.org/licenses/by-nc-nd/3.0/" TargetMode="External"/><Relationship Id="rId10" Type="http://schemas.openxmlformats.org/officeDocument/2006/relationships/hyperlink" Target="https://creativecommons.org/licenses/by-sa/3.0/" TargetMode="External"/><Relationship Id="rId4" Type="http://schemas.openxmlformats.org/officeDocument/2006/relationships/hyperlink" Target="https://www.nonviolent-conflict.org/blog_post/practitioners-civil-resistance-assess-cybersecurity-threat-modeling/" TargetMode="External"/><Relationship Id="rId9" Type="http://schemas.openxmlformats.org/officeDocument/2006/relationships/hyperlink" Target="https://www.picpedia.org/highway-signs/c/consultan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7"/>
            <a:ext cx="9144000" cy="2387599"/>
          </a:xfrm>
        </p:spPr>
        <p:txBody>
          <a:bodyPr vert="horz" lIns="91440" tIns="45720" rIns="91440" bIns="45720" rtlCol="0" anchor="t">
            <a:normAutofit/>
          </a:bodyPr>
          <a:lstStyle/>
          <a:p>
            <a:r>
              <a:rPr lang="en-US"/>
              <a:t> </a:t>
            </a:r>
          </a:p>
          <a:p>
            <a:r>
              <a:rPr lang="en-US" sz="2400" b="1"/>
              <a:t>Q&amp;A Webinar</a:t>
            </a:r>
          </a:p>
          <a:p>
            <a:r>
              <a:rPr lang="en-US" b="1"/>
              <a:t>September 19</a:t>
            </a:r>
            <a:r>
              <a:rPr lang="en-US" b="1" baseline="30000"/>
              <a:t>th</a:t>
            </a:r>
            <a:r>
              <a:rPr lang="en-US" b="1"/>
              <a:t>, 2024</a:t>
            </a:r>
            <a:endParaRPr lang="en-US" sz="2400" b="1">
              <a:cs typeface="Calibri"/>
            </a:endParaRPr>
          </a:p>
        </p:txBody>
      </p:sp>
      <p:sp>
        <p:nvSpPr>
          <p:cNvPr id="4" name="Title 3"/>
          <p:cNvSpPr>
            <a:spLocks noGrp="1"/>
          </p:cNvSpPr>
          <p:nvPr>
            <p:ph type="ctrTitle"/>
          </p:nvPr>
        </p:nvSpPr>
        <p:spPr/>
        <p:txBody>
          <a:bodyPr>
            <a:normAutofit/>
          </a:bodyPr>
          <a:lstStyle/>
          <a:p>
            <a:r>
              <a:rPr lang="en-US" b="0" i="0" dirty="0">
                <a:solidFill>
                  <a:srgbClr val="000000"/>
                </a:solidFill>
                <a:effectLst/>
                <a:latin typeface="WordVisi_MSFontService"/>
              </a:rPr>
              <a:t>SBIR/STTR Cybersecurity Due Diligence Program</a:t>
            </a:r>
            <a:endParaRPr lang="en-US" dirty="0"/>
          </a:p>
        </p:txBody>
      </p:sp>
    </p:spTree>
    <p:extLst>
      <p:ext uri="{BB962C8B-B14F-4D97-AF65-F5344CB8AC3E}">
        <p14:creationId xmlns:p14="http://schemas.microsoft.com/office/powerpoint/2010/main" val="1403178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BC88-53F7-3AA1-EEBE-1A963C0A9D5F}"/>
              </a:ext>
            </a:extLst>
          </p:cNvPr>
          <p:cNvSpPr>
            <a:spLocks noGrp="1"/>
          </p:cNvSpPr>
          <p:nvPr>
            <p:ph type="title"/>
          </p:nvPr>
        </p:nvSpPr>
        <p:spPr>
          <a:xfrm>
            <a:off x="424543" y="365125"/>
            <a:ext cx="11527971" cy="1325563"/>
          </a:xfrm>
        </p:spPr>
        <p:txBody>
          <a:bodyPr/>
          <a:lstStyle/>
          <a:p>
            <a:r>
              <a:rPr lang="en-US"/>
              <a:t>Introduction to the CPG Implementation Guidance </a:t>
            </a:r>
          </a:p>
        </p:txBody>
      </p:sp>
      <p:sp>
        <p:nvSpPr>
          <p:cNvPr id="3" name="Content Placeholder 2">
            <a:extLst>
              <a:ext uri="{FF2B5EF4-FFF2-40B4-BE49-F238E27FC236}">
                <a16:creationId xmlns:a16="http://schemas.microsoft.com/office/drawing/2014/main" id="{607FC795-4C4B-757D-C4FD-B3160D54DE04}"/>
              </a:ext>
            </a:extLst>
          </p:cNvPr>
          <p:cNvSpPr>
            <a:spLocks noGrp="1"/>
          </p:cNvSpPr>
          <p:nvPr>
            <p:ph idx="1"/>
          </p:nvPr>
        </p:nvSpPr>
        <p:spPr/>
        <p:txBody>
          <a:bodyPr>
            <a:normAutofit/>
          </a:bodyPr>
          <a:lstStyle/>
          <a:p>
            <a:pPr algn="l" rtl="0" fontAlgn="base">
              <a:buFont typeface="Arial" panose="020B0604020202020204" pitchFamily="34" charset="0"/>
              <a:buChar char="•"/>
            </a:pPr>
            <a:r>
              <a:rPr lang="en-US" sz="3000" b="1" i="0">
                <a:solidFill>
                  <a:schemeClr val="tx1"/>
                </a:solidFill>
                <a:effectLst/>
                <a:highlight>
                  <a:srgbClr val="FFFFFF"/>
                </a:highlight>
              </a:rPr>
              <a:t>Overview </a:t>
            </a:r>
          </a:p>
          <a:p>
            <a:pPr algn="l" rtl="0" fontAlgn="base">
              <a:buFont typeface="Arial" panose="020B0604020202020204" pitchFamily="34" charset="0"/>
              <a:buChar char="•"/>
            </a:pPr>
            <a:r>
              <a:rPr lang="en-US" sz="3000" b="1" i="0">
                <a:solidFill>
                  <a:schemeClr val="tx1"/>
                </a:solidFill>
                <a:effectLst/>
                <a:highlight>
                  <a:srgbClr val="FFFFFF"/>
                </a:highlight>
              </a:rPr>
              <a:t>Factors to consider </a:t>
            </a:r>
          </a:p>
          <a:p>
            <a:pPr algn="l" rtl="0" fontAlgn="base">
              <a:buFont typeface="Arial" panose="020B0604020202020204" pitchFamily="34" charset="0"/>
              <a:buChar char="•"/>
            </a:pPr>
            <a:r>
              <a:rPr lang="en-US" sz="3000" b="1" i="0">
                <a:solidFill>
                  <a:schemeClr val="tx1"/>
                </a:solidFill>
                <a:effectLst/>
                <a:highlight>
                  <a:srgbClr val="FFFFFF"/>
                </a:highlight>
              </a:rPr>
              <a:t>GCA Toolkit (Free!) </a:t>
            </a:r>
          </a:p>
          <a:p>
            <a:pPr lvl="1" fontAlgn="base"/>
            <a:r>
              <a:rPr lang="en-US" sz="2400" b="0" i="0">
                <a:solidFill>
                  <a:srgbClr val="000000"/>
                </a:solidFill>
                <a:effectLst/>
                <a:highlight>
                  <a:srgbClr val="FFFFFF"/>
                </a:highlight>
              </a:rPr>
              <a:t>Overview </a:t>
            </a:r>
          </a:p>
          <a:p>
            <a:pPr lvl="1" fontAlgn="base"/>
            <a:r>
              <a:rPr lang="en-US" sz="2400" b="0" i="0">
                <a:solidFill>
                  <a:srgbClr val="000000"/>
                </a:solidFill>
                <a:effectLst/>
                <a:highlight>
                  <a:srgbClr val="FFFFFF"/>
                </a:highlight>
              </a:rPr>
              <a:t>Account signup </a:t>
            </a:r>
          </a:p>
          <a:p>
            <a:pPr lvl="1" fontAlgn="base"/>
            <a:r>
              <a:rPr lang="en-US" sz="2400" b="0" i="0">
                <a:solidFill>
                  <a:srgbClr val="000000"/>
                </a:solidFill>
                <a:effectLst/>
                <a:highlight>
                  <a:srgbClr val="FFFFFF"/>
                </a:highlight>
              </a:rPr>
              <a:t>Navigation </a:t>
            </a:r>
          </a:p>
          <a:p>
            <a:pPr lvl="1" fontAlgn="base"/>
            <a:r>
              <a:rPr lang="en-US" sz="2400" b="0" i="0">
                <a:solidFill>
                  <a:srgbClr val="000000"/>
                </a:solidFill>
                <a:effectLst/>
                <a:highlight>
                  <a:srgbClr val="FFFFFF"/>
                </a:highlight>
              </a:rPr>
              <a:t>Training </a:t>
            </a:r>
          </a:p>
          <a:p>
            <a:pPr lvl="1" fontAlgn="base"/>
            <a:r>
              <a:rPr lang="en-US" sz="2400" b="0" i="0">
                <a:solidFill>
                  <a:srgbClr val="000000"/>
                </a:solidFill>
                <a:effectLst/>
                <a:highlight>
                  <a:srgbClr val="FFFFFF"/>
                </a:highlight>
              </a:rPr>
              <a:t>Resources </a:t>
            </a:r>
          </a:p>
          <a:p>
            <a:pPr marL="0" indent="0" algn="l" rtl="0" fontAlgn="base">
              <a:buNone/>
            </a:pPr>
            <a:endParaRPr lang="en-US" b="0" i="0">
              <a:solidFill>
                <a:srgbClr val="000000"/>
              </a:solidFill>
              <a:effectLst/>
              <a:highlight>
                <a:srgbClr val="FFFFFF"/>
              </a:highlight>
              <a:latin typeface="Segoe UI" panose="020B0502040204020203" pitchFamily="34" charset="0"/>
            </a:endParaRPr>
          </a:p>
          <a:p>
            <a:endParaRPr lang="en-US"/>
          </a:p>
          <a:p>
            <a:pPr lvl="1"/>
            <a:endParaRPr lang="en-US"/>
          </a:p>
          <a:p>
            <a:endParaRPr lang="en-US"/>
          </a:p>
        </p:txBody>
      </p:sp>
      <p:sp>
        <p:nvSpPr>
          <p:cNvPr id="4" name="Slide Number Placeholder 3">
            <a:extLst>
              <a:ext uri="{FF2B5EF4-FFF2-40B4-BE49-F238E27FC236}">
                <a16:creationId xmlns:a16="http://schemas.microsoft.com/office/drawing/2014/main" id="{FD1C6E2D-5A62-4955-6E08-1DC561AC2461}"/>
              </a:ext>
            </a:extLst>
          </p:cNvPr>
          <p:cNvSpPr>
            <a:spLocks noGrp="1"/>
          </p:cNvSpPr>
          <p:nvPr>
            <p:ph type="sldNum" sz="quarter" idx="12"/>
          </p:nvPr>
        </p:nvSpPr>
        <p:spPr/>
        <p:txBody>
          <a:bodyPr/>
          <a:lstStyle/>
          <a:p>
            <a:fld id="{7095E747-9657-4DB4-B1B0-824A61E48864}" type="slidenum">
              <a:rPr lang="en-US" smtClean="0"/>
              <a:pPr/>
              <a:t>10</a:t>
            </a:fld>
            <a:endParaRPr lang="en-US"/>
          </a:p>
        </p:txBody>
      </p:sp>
      <p:pic>
        <p:nvPicPr>
          <p:cNvPr id="6" name="Picture 5">
            <a:extLst>
              <a:ext uri="{FF2B5EF4-FFF2-40B4-BE49-F238E27FC236}">
                <a16:creationId xmlns:a16="http://schemas.microsoft.com/office/drawing/2014/main" id="{63AA4C5E-0A1C-FBA0-CD68-D6435B2B3185}"/>
              </a:ext>
            </a:extLst>
          </p:cNvPr>
          <p:cNvPicPr>
            <a:picLocks noChangeAspect="1"/>
          </p:cNvPicPr>
          <p:nvPr/>
        </p:nvPicPr>
        <p:blipFill>
          <a:blip r:embed="rId3"/>
          <a:stretch>
            <a:fillRect/>
          </a:stretch>
        </p:blipFill>
        <p:spPr>
          <a:xfrm>
            <a:off x="4819972" y="1590563"/>
            <a:ext cx="5015144" cy="2109572"/>
          </a:xfrm>
          <a:prstGeom prst="rect">
            <a:avLst/>
          </a:prstGeom>
        </p:spPr>
      </p:pic>
      <p:pic>
        <p:nvPicPr>
          <p:cNvPr id="10" name="Picture 9">
            <a:extLst>
              <a:ext uri="{FF2B5EF4-FFF2-40B4-BE49-F238E27FC236}">
                <a16:creationId xmlns:a16="http://schemas.microsoft.com/office/drawing/2014/main" id="{2A2DD349-D30A-A291-BE2C-5688351D814D}"/>
              </a:ext>
            </a:extLst>
          </p:cNvPr>
          <p:cNvPicPr>
            <a:picLocks noChangeAspect="1"/>
          </p:cNvPicPr>
          <p:nvPr/>
        </p:nvPicPr>
        <p:blipFill>
          <a:blip r:embed="rId4"/>
          <a:stretch>
            <a:fillRect/>
          </a:stretch>
        </p:blipFill>
        <p:spPr>
          <a:xfrm>
            <a:off x="4842703" y="3952036"/>
            <a:ext cx="4992413" cy="2011360"/>
          </a:xfrm>
          <a:prstGeom prst="rect">
            <a:avLst/>
          </a:prstGeom>
        </p:spPr>
      </p:pic>
      <p:sp>
        <p:nvSpPr>
          <p:cNvPr id="11" name="Title 1">
            <a:extLst>
              <a:ext uri="{FF2B5EF4-FFF2-40B4-BE49-F238E27FC236}">
                <a16:creationId xmlns:a16="http://schemas.microsoft.com/office/drawing/2014/main" id="{463288EA-20AD-E5D7-61D3-2F2B78F590ED}"/>
              </a:ext>
            </a:extLst>
          </p:cNvPr>
          <p:cNvSpPr txBox="1">
            <a:spLocks/>
          </p:cNvSpPr>
          <p:nvPr/>
        </p:nvSpPr>
        <p:spPr>
          <a:xfrm>
            <a:off x="6605949" y="1340477"/>
            <a:ext cx="1318852" cy="350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sz="1600" b="1">
                <a:highlight>
                  <a:srgbClr val="FFFF00"/>
                </a:highlight>
              </a:rPr>
              <a:t>GCA Signup:</a:t>
            </a:r>
          </a:p>
        </p:txBody>
      </p:sp>
      <p:sp>
        <p:nvSpPr>
          <p:cNvPr id="12" name="Title 1">
            <a:extLst>
              <a:ext uri="{FF2B5EF4-FFF2-40B4-BE49-F238E27FC236}">
                <a16:creationId xmlns:a16="http://schemas.microsoft.com/office/drawing/2014/main" id="{B82FD026-4763-44FC-8288-10E824620F3E}"/>
              </a:ext>
            </a:extLst>
          </p:cNvPr>
          <p:cNvSpPr txBox="1">
            <a:spLocks/>
          </p:cNvSpPr>
          <p:nvPr/>
        </p:nvSpPr>
        <p:spPr>
          <a:xfrm>
            <a:off x="6630935" y="3731321"/>
            <a:ext cx="1213651" cy="26702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sz="1600" b="1">
                <a:highlight>
                  <a:srgbClr val="FFFF00"/>
                </a:highlight>
              </a:rPr>
              <a:t>GCA Training:</a:t>
            </a:r>
          </a:p>
        </p:txBody>
      </p:sp>
    </p:spTree>
    <p:extLst>
      <p:ext uri="{BB962C8B-B14F-4D97-AF65-F5344CB8AC3E}">
        <p14:creationId xmlns:p14="http://schemas.microsoft.com/office/powerpoint/2010/main" val="279173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11</a:t>
            </a:fld>
            <a:endParaRPr lang="en-US"/>
          </a:p>
        </p:txBody>
      </p:sp>
      <p:sp>
        <p:nvSpPr>
          <p:cNvPr id="7" name="Title 1">
            <a:extLst>
              <a:ext uri="{FF2B5EF4-FFF2-40B4-BE49-F238E27FC236}">
                <a16:creationId xmlns:a16="http://schemas.microsoft.com/office/drawing/2014/main" id="{62B4BAA5-47AF-186F-53B2-2DB0E8AA7D29}"/>
              </a:ext>
            </a:extLst>
          </p:cNvPr>
          <p:cNvSpPr>
            <a:spLocks noGrp="1"/>
          </p:cNvSpPr>
          <p:nvPr>
            <p:ph type="title"/>
          </p:nvPr>
        </p:nvSpPr>
        <p:spPr>
          <a:xfrm>
            <a:off x="838200" y="365125"/>
            <a:ext cx="10515600" cy="1325563"/>
          </a:xfrm>
        </p:spPr>
        <p:txBody>
          <a:bodyPr/>
          <a:lstStyle/>
          <a:p>
            <a:r>
              <a:rPr lang="en-US" sz="4400"/>
              <a:t>1B:  </a:t>
            </a:r>
            <a:r>
              <a:rPr lang="en-US" sz="4000"/>
              <a:t>Organizational</a:t>
            </a:r>
            <a:r>
              <a:rPr lang="en-US" sz="4400"/>
              <a:t> Cybersecurity Leadership</a:t>
            </a:r>
            <a:endParaRPr lang="en-US"/>
          </a:p>
        </p:txBody>
      </p:sp>
      <p:sp>
        <p:nvSpPr>
          <p:cNvPr id="8" name="Content Placeholder 2">
            <a:extLst>
              <a:ext uri="{FF2B5EF4-FFF2-40B4-BE49-F238E27FC236}">
                <a16:creationId xmlns:a16="http://schemas.microsoft.com/office/drawing/2014/main" id="{196D715E-883C-94C5-3915-45B1EC752655}"/>
              </a:ext>
            </a:extLst>
          </p:cNvPr>
          <p:cNvSpPr txBox="1">
            <a:spLocks/>
          </p:cNvSpPr>
          <p:nvPr/>
        </p:nvSpPr>
        <p:spPr>
          <a:xfrm>
            <a:off x="838200" y="1457865"/>
            <a:ext cx="10515600" cy="4346036"/>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kern="100">
                <a:solidFill>
                  <a:schemeClr val="tx1"/>
                </a:solidFill>
                <a:latin typeface="Calibri" panose="020F0502020204030204" pitchFamily="34" charset="0"/>
                <a:ea typeface="Calibri" panose="020F0502020204030204" pitchFamily="34" charset="0"/>
                <a:cs typeface="Calibri" panose="020F0502020204030204" pitchFamily="34" charset="0"/>
              </a:rPr>
              <a:t>Requirement</a:t>
            </a:r>
            <a:r>
              <a:rPr lang="en-US" sz="2400" b="1" kern="1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r>
              <a:rPr lang="en-US" sz="2400">
                <a:solidFill>
                  <a:schemeClr val="tx1"/>
                </a:solidFill>
                <a:effectLst/>
                <a:latin typeface="Calibri" panose="020F0502020204030204" pitchFamily="34" charset="0"/>
                <a:ea typeface="Calibri" panose="020F0502020204030204" pitchFamily="34" charset="0"/>
                <a:cs typeface="Calibri" panose="020F0502020204030204" pitchFamily="34" charset="0"/>
              </a:rPr>
              <a:t>The small business should identify a leader who is responsible and accountable for cybersecurity within an organization. </a:t>
            </a:r>
          </a:p>
          <a:p>
            <a:pPr marL="0" indent="0">
              <a:buNone/>
            </a:pPr>
            <a:r>
              <a:rPr lang="en-US" sz="2400" b="1">
                <a:solidFill>
                  <a:schemeClr val="tx1"/>
                </a:solidFill>
                <a:cs typeface="Times New Roman" panose="02020603050405020304" pitchFamily="18" charset="0"/>
              </a:rPr>
              <a:t>How does the CPG relate to small businesses and why is it important?</a:t>
            </a:r>
          </a:p>
          <a:p>
            <a:r>
              <a:rPr lang="en-US" sz="2400">
                <a:solidFill>
                  <a:schemeClr val="tx1"/>
                </a:solidFill>
                <a:latin typeface="Calibri" panose="020F0502020204030204" pitchFamily="34" charset="0"/>
                <a:ea typeface="Calibri" panose="020F0502020204030204" pitchFamily="34" charset="0"/>
                <a:cs typeface="Calibri" panose="020F0502020204030204" pitchFamily="34" charset="0"/>
              </a:rPr>
              <a:t>Centralized responsibility</a:t>
            </a:r>
          </a:p>
          <a:p>
            <a:r>
              <a:rPr lang="en-US" sz="2400">
                <a:solidFill>
                  <a:schemeClr val="tx1"/>
                </a:solidFill>
                <a:latin typeface="Calibri" panose="020F0502020204030204" pitchFamily="34" charset="0"/>
                <a:ea typeface="Calibri" panose="020F0502020204030204" pitchFamily="34" charset="0"/>
                <a:cs typeface="Calibri" panose="020F0502020204030204" pitchFamily="34" charset="0"/>
              </a:rPr>
              <a:t>Risk management</a:t>
            </a:r>
          </a:p>
          <a:p>
            <a:r>
              <a:rPr lang="en-US" sz="2400">
                <a:solidFill>
                  <a:schemeClr val="tx1"/>
                </a:solidFill>
                <a:latin typeface="Calibri" panose="020F0502020204030204" pitchFamily="34" charset="0"/>
                <a:ea typeface="Calibri" panose="020F0502020204030204" pitchFamily="34" charset="0"/>
                <a:cs typeface="Calibri" panose="020F0502020204030204" pitchFamily="34" charset="0"/>
              </a:rPr>
              <a:t>Resource allocation </a:t>
            </a:r>
          </a:p>
          <a:p>
            <a:r>
              <a:rPr lang="en-US" sz="2400">
                <a:solidFill>
                  <a:schemeClr val="tx1"/>
                </a:solidFill>
                <a:latin typeface="Calibri" panose="020F0502020204030204" pitchFamily="34" charset="0"/>
                <a:ea typeface="Calibri" panose="020F0502020204030204" pitchFamily="34" charset="0"/>
                <a:cs typeface="Calibri" panose="020F0502020204030204" pitchFamily="34" charset="0"/>
              </a:rPr>
              <a:t>Security culture </a:t>
            </a:r>
            <a:endParaRPr lang="en-US" sz="2400" b="1">
              <a:solidFill>
                <a:schemeClr val="tx1"/>
              </a:solidFill>
              <a:cs typeface="Times New Roman"/>
            </a:endParaRPr>
          </a:p>
          <a:p>
            <a:pPr marL="0" indent="0">
              <a:buNone/>
            </a:pPr>
            <a:r>
              <a:rPr lang="en-US" sz="2400" b="1">
                <a:solidFill>
                  <a:schemeClr val="tx1"/>
                </a:solidFill>
                <a:cs typeface="Times New Roman"/>
              </a:rPr>
              <a:t>How do small businesses implement the CPG?</a:t>
            </a:r>
          </a:p>
          <a:p>
            <a:r>
              <a:rPr lang="en-US" sz="2400">
                <a:solidFill>
                  <a:schemeClr val="tx1"/>
                </a:solidFill>
                <a:cs typeface="Times New Roman" panose="02020603050405020304" pitchFamily="18" charset="0"/>
              </a:rPr>
              <a:t>Develop CS strategy</a:t>
            </a:r>
          </a:p>
          <a:p>
            <a:r>
              <a:rPr lang="en-US" sz="2400">
                <a:solidFill>
                  <a:schemeClr val="tx1"/>
                </a:solidFill>
                <a:cs typeface="Times New Roman" panose="02020603050405020304" pitchFamily="18" charset="0"/>
              </a:rPr>
              <a:t>Develop a risk management strategy</a:t>
            </a:r>
          </a:p>
          <a:p>
            <a:endParaRPr lang="en-US" sz="1800"/>
          </a:p>
          <a:p>
            <a:pPr lvl="1"/>
            <a:endParaRPr lang="en-US"/>
          </a:p>
          <a:p>
            <a:endParaRPr lang="en-US"/>
          </a:p>
        </p:txBody>
      </p:sp>
      <p:pic>
        <p:nvPicPr>
          <p:cNvPr id="3" name="Picture 2" descr="A person touching a screen&#10;&#10;Description automatically generated">
            <a:extLst>
              <a:ext uri="{FF2B5EF4-FFF2-40B4-BE49-F238E27FC236}">
                <a16:creationId xmlns:a16="http://schemas.microsoft.com/office/drawing/2014/main" id="{0EA0269A-50CA-9713-A292-9AB650BFF8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16882" y="2910290"/>
            <a:ext cx="5063688" cy="3377480"/>
          </a:xfrm>
          <a:prstGeom prst="rect">
            <a:avLst/>
          </a:prstGeom>
        </p:spPr>
      </p:pic>
    </p:spTree>
    <p:extLst>
      <p:ext uri="{BB962C8B-B14F-4D97-AF65-F5344CB8AC3E}">
        <p14:creationId xmlns:p14="http://schemas.microsoft.com/office/powerpoint/2010/main" val="25780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12</a:t>
            </a:fld>
            <a:endParaRPr lang="en-US"/>
          </a:p>
        </p:txBody>
      </p:sp>
      <p:sp>
        <p:nvSpPr>
          <p:cNvPr id="5" name="Title 1">
            <a:extLst>
              <a:ext uri="{FF2B5EF4-FFF2-40B4-BE49-F238E27FC236}">
                <a16:creationId xmlns:a16="http://schemas.microsoft.com/office/drawing/2014/main" id="{217EB049-3D39-6A15-6994-64312072A7CA}"/>
              </a:ext>
            </a:extLst>
          </p:cNvPr>
          <p:cNvSpPr>
            <a:spLocks noGrp="1"/>
          </p:cNvSpPr>
          <p:nvPr>
            <p:ph type="title"/>
          </p:nvPr>
        </p:nvSpPr>
        <p:spPr>
          <a:xfrm>
            <a:off x="838200" y="365125"/>
            <a:ext cx="10515600" cy="1325563"/>
          </a:xfrm>
        </p:spPr>
        <p:txBody>
          <a:bodyPr/>
          <a:lstStyle/>
          <a:p>
            <a:r>
              <a:rPr lang="en-US"/>
              <a:t>1B: Organizational Cybersecurity Leadership</a:t>
            </a:r>
          </a:p>
        </p:txBody>
      </p:sp>
      <p:sp>
        <p:nvSpPr>
          <p:cNvPr id="7" name="Content Placeholder 2">
            <a:extLst>
              <a:ext uri="{FF2B5EF4-FFF2-40B4-BE49-F238E27FC236}">
                <a16:creationId xmlns:a16="http://schemas.microsoft.com/office/drawing/2014/main" id="{8812EF87-ACEB-C203-FF30-CDCB3940727B}"/>
              </a:ext>
            </a:extLst>
          </p:cNvPr>
          <p:cNvSpPr txBox="1">
            <a:spLocks/>
          </p:cNvSpPr>
          <p:nvPr/>
        </p:nvSpPr>
        <p:spPr>
          <a:xfrm>
            <a:off x="629855" y="1690688"/>
            <a:ext cx="10515600" cy="4113213"/>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200" b="1">
                <a:solidFill>
                  <a:schemeClr val="tx1"/>
                </a:solidFill>
              </a:rPr>
              <a:t>Training and Resources</a:t>
            </a:r>
          </a:p>
          <a:p>
            <a:pPr marL="457200" lvl="1" indent="0">
              <a:buNone/>
            </a:pPr>
            <a:endParaRPr lang="en-US" sz="2200" b="1" kern="100">
              <a:effectLst/>
              <a:ea typeface="Aptos" panose="020B0004020202020204" pitchFamily="34" charset="0"/>
              <a:cs typeface="Arial" panose="020B0604020202020204" pitchFamily="34" charset="0"/>
            </a:endParaRPr>
          </a:p>
          <a:p>
            <a:pPr marL="457200" lvl="2" indent="0">
              <a:buNone/>
            </a:pPr>
            <a:r>
              <a:rPr lang="en-US" sz="2200" kern="100">
                <a:solidFill>
                  <a:schemeClr val="tx1"/>
                </a:solidFill>
                <a:effectLst/>
                <a:ea typeface="Aptos" panose="020B0004020202020204" pitchFamily="34" charset="0"/>
                <a:cs typeface="Arial" panose="020B0604020202020204" pitchFamily="34" charset="0"/>
              </a:rPr>
              <a:t>Please reference the </a:t>
            </a:r>
            <a:r>
              <a:rPr lang="en-US" sz="2200" kern="100">
                <a:solidFill>
                  <a:srgbClr val="0070C0"/>
                </a:solidFill>
                <a:effectLst/>
                <a:ea typeface="Aptos" panose="020B0004020202020204" pitchFamily="34" charset="0"/>
                <a:cs typeface="Arial" panose="020B0604020202020204" pitchFamily="34" charset="0"/>
              </a:rPr>
              <a:t>NIST CSF v.2 Small Business Quick Start Guide </a:t>
            </a:r>
            <a:r>
              <a:rPr lang="en-US" sz="2200" kern="100">
                <a:solidFill>
                  <a:schemeClr val="tx1"/>
                </a:solidFill>
                <a:effectLst/>
                <a:ea typeface="Aptos" panose="020B0004020202020204" pitchFamily="34" charset="0"/>
                <a:cs typeface="Arial" panose="020B0604020202020204" pitchFamily="34" charset="0"/>
              </a:rPr>
              <a:t>for more details on how to establish CS governance. Also, for a free basic CS training </a:t>
            </a:r>
            <a:r>
              <a:rPr lang="en-US" sz="2200" kern="100">
                <a:solidFill>
                  <a:schemeClr val="tx1"/>
                </a:solidFill>
                <a:ea typeface="Aptos" panose="020B0004020202020204" pitchFamily="34" charset="0"/>
                <a:cs typeface="Arial" panose="020B0604020202020204" pitchFamily="34" charset="0"/>
              </a:rPr>
              <a:t>v</a:t>
            </a:r>
            <a:r>
              <a:rPr lang="en-US" sz="2200" kern="100">
                <a:solidFill>
                  <a:schemeClr val="tx1"/>
                </a:solidFill>
                <a:effectLst/>
                <a:ea typeface="Aptos" panose="020B0004020202020204" pitchFamily="34" charset="0"/>
                <a:cs typeface="Arial" panose="020B0604020202020204" pitchFamily="34" charset="0"/>
              </a:rPr>
              <a:t>ideo that can be used at your small </a:t>
            </a:r>
            <a:r>
              <a:rPr lang="en-US" sz="2200" kern="100">
                <a:solidFill>
                  <a:schemeClr val="tx1"/>
                </a:solidFill>
                <a:ea typeface="Aptos" panose="020B0004020202020204" pitchFamily="34" charset="0"/>
                <a:cs typeface="Arial" panose="020B0604020202020204" pitchFamily="34" charset="0"/>
              </a:rPr>
              <a:t>b</a:t>
            </a:r>
            <a:r>
              <a:rPr lang="en-US" sz="2200" kern="100">
                <a:solidFill>
                  <a:schemeClr val="tx1"/>
                </a:solidFill>
                <a:effectLst/>
                <a:ea typeface="Aptos" panose="020B0004020202020204" pitchFamily="34" charset="0"/>
                <a:cs typeface="Arial" panose="020B0604020202020204" pitchFamily="34" charset="0"/>
              </a:rPr>
              <a:t>usiness, log into the Global Cyber Alliance Learning Portal: </a:t>
            </a:r>
            <a:r>
              <a:rPr lang="en-US" sz="2200" u="sng" kern="100">
                <a:solidFill>
                  <a:srgbClr val="0563C1"/>
                </a:solidFill>
                <a:effectLst/>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https://edu.globalcyberalliance.</a:t>
            </a:r>
            <a:r>
              <a:rPr lang="en-US" sz="2200" u="sng" kern="100">
                <a:solidFill>
                  <a:schemeClr val="tx1"/>
                </a:solidFill>
                <a:effectLst/>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org</a:t>
            </a:r>
            <a:r>
              <a:rPr lang="en-US" sz="2200" kern="100">
                <a:solidFill>
                  <a:schemeClr val="tx1"/>
                </a:solidFill>
                <a:effectLst/>
                <a:ea typeface="Aptos" panose="020B0004020202020204" pitchFamily="34" charset="0"/>
                <a:cs typeface="Arial" panose="020B0604020202020204" pitchFamily="34" charset="0"/>
              </a:rPr>
              <a:t> and review the training called “Understand Cyber Risk for Small Business” to learn more about managing cyber risks for small business.</a:t>
            </a:r>
          </a:p>
          <a:p>
            <a:pPr marL="457200" lvl="1" indent="0">
              <a:buNone/>
            </a:pPr>
            <a:endParaRPr lang="en-US" sz="2200">
              <a:cs typeface="Calibri" panose="020F0502020204030204"/>
            </a:endParaRPr>
          </a:p>
          <a:p>
            <a:pPr marL="457200" lvl="1" indent="0">
              <a:buNone/>
            </a:pPr>
            <a:r>
              <a:rPr lang="en-US" sz="2200">
                <a:solidFill>
                  <a:schemeClr val="tx1"/>
                </a:solidFill>
              </a:rPr>
              <a:t>Additional Training:</a:t>
            </a:r>
            <a:endParaRPr lang="en-US" sz="2200">
              <a:solidFill>
                <a:schemeClr val="tx1"/>
              </a:solidFill>
              <a:cs typeface="Calibri" panose="020F0502020204030204"/>
            </a:endParaRPr>
          </a:p>
          <a:p>
            <a:pPr marL="571500" lvl="1" indent="-342900">
              <a:lnSpc>
                <a:spcPct val="115000"/>
              </a:lnSpc>
              <a:spcBef>
                <a:spcPts val="0"/>
              </a:spcBef>
              <a:spcAft>
                <a:spcPts val="800"/>
              </a:spcAft>
            </a:pPr>
            <a:r>
              <a:rPr lang="en-US" sz="2200" u="sng" kern="100">
                <a:solidFill>
                  <a:srgbClr val="467886"/>
                </a:solidFill>
                <a:effectLst/>
                <a:ea typeface="Aptos" panose="020B0004020202020204" pitchFamily="34" charset="0"/>
                <a:cs typeface="Aptos" panose="020B0004020202020204" pitchFamily="34" charset="0"/>
                <a:hlinkClick r:id="rId4"/>
              </a:rPr>
              <a:t>Foundations of Cybersecurity for Managers (usalearning.gov)</a:t>
            </a:r>
            <a:endParaRPr lang="en-US" sz="2200" u="sng" kern="100">
              <a:solidFill>
                <a:srgbClr val="467886"/>
              </a:solidFill>
              <a:effectLst/>
              <a:ea typeface="Aptos" panose="020B0004020202020204" pitchFamily="34" charset="0"/>
              <a:cs typeface="Aptos" panose="020B0004020202020204" pitchFamily="34" charset="0"/>
            </a:endParaRPr>
          </a:p>
          <a:p>
            <a:pPr marL="571500" lvl="1" indent="-342900">
              <a:lnSpc>
                <a:spcPct val="115000"/>
              </a:lnSpc>
              <a:spcBef>
                <a:spcPts val="0"/>
              </a:spcBef>
              <a:spcAft>
                <a:spcPts val="800"/>
              </a:spcAft>
            </a:pPr>
            <a:r>
              <a:rPr lang="en-US" sz="2200">
                <a:hlinkClick r:id="rId5"/>
              </a:rPr>
              <a:t>CS Essentials: fedvte.usalearning.gov/</a:t>
            </a:r>
            <a:r>
              <a:rPr lang="en-US" sz="2200" err="1">
                <a:hlinkClick r:id="rId5"/>
              </a:rPr>
              <a:t>publiccourses</a:t>
            </a:r>
            <a:r>
              <a:rPr lang="en-US" sz="2200">
                <a:hlinkClick r:id="rId5"/>
              </a:rPr>
              <a:t>/</a:t>
            </a:r>
            <a:r>
              <a:rPr lang="en-US" sz="2200" err="1">
                <a:hlinkClick r:id="rId5"/>
              </a:rPr>
              <a:t>cyberessentials</a:t>
            </a:r>
            <a:r>
              <a:rPr lang="en-US" sz="2200">
                <a:hlinkClick r:id="rId5"/>
              </a:rPr>
              <a:t>/</a:t>
            </a:r>
            <a:r>
              <a:rPr lang="en-US" sz="2200" err="1">
                <a:hlinkClick r:id="rId5"/>
              </a:rPr>
              <a:t>index.htm?track</a:t>
            </a:r>
            <a:r>
              <a:rPr lang="en-US" sz="2200">
                <a:hlinkClick r:id="rId5"/>
              </a:rPr>
              <a:t>=</a:t>
            </a:r>
            <a:r>
              <a:rPr lang="en-US" sz="2200" err="1">
                <a:hlinkClick r:id="rId5"/>
              </a:rPr>
              <a:t>trackingon</a:t>
            </a:r>
            <a:endParaRPr lang="en-US" sz="2200" kern="100">
              <a:ea typeface="Aptos" panose="020B0004020202020204" pitchFamily="34" charset="0"/>
              <a:cs typeface="Arial" panose="020B0604020202020204" pitchFamily="34" charset="0"/>
            </a:endParaRPr>
          </a:p>
          <a:p>
            <a:pPr marL="571500" lvl="1" indent="-342900">
              <a:lnSpc>
                <a:spcPct val="115000"/>
              </a:lnSpc>
              <a:spcBef>
                <a:spcPts val="0"/>
              </a:spcBef>
              <a:spcAft>
                <a:spcPts val="800"/>
              </a:spcAft>
            </a:pPr>
            <a:r>
              <a:rPr lang="en-US" sz="2200" u="sng">
                <a:solidFill>
                  <a:srgbClr val="467886"/>
                </a:solidFill>
                <a:effectLst/>
                <a:ea typeface="Aptos" panose="020B0004020202020204" pitchFamily="34" charset="0"/>
                <a:cs typeface="Aptos" panose="020B0004020202020204" pitchFamily="34" charset="0"/>
                <a:hlinkClick r:id="rId6"/>
              </a:rPr>
              <a:t>Cloud Security – What Leaders Need to Know (usalearning.gov)</a:t>
            </a:r>
            <a:endParaRPr lang="en-US" sz="2200" u="sng">
              <a:solidFill>
                <a:srgbClr val="467886"/>
              </a:solidFill>
              <a:effectLst/>
              <a:ea typeface="Aptos" panose="020B0004020202020204" pitchFamily="34" charset="0"/>
              <a:cs typeface="Aptos" panose="020B0004020202020204" pitchFamily="34" charset="0"/>
            </a:endParaRPr>
          </a:p>
          <a:p>
            <a:endParaRPr lang="en-US" sz="1800" u="sng">
              <a:solidFill>
                <a:srgbClr val="467886"/>
              </a:solidFill>
              <a:latin typeface="Aptos" panose="020B0004020202020204" pitchFamily="34" charset="0"/>
              <a:cs typeface="Calibri" panose="020F0502020204030204"/>
            </a:endParaRPr>
          </a:p>
          <a:p>
            <a:pPr marL="0" indent="0">
              <a:buNone/>
            </a:pPr>
            <a:endParaRPr lang="en-US" sz="1800" u="sng">
              <a:solidFill>
                <a:srgbClr val="467886"/>
              </a:solidFill>
              <a:latin typeface="Aptos" panose="020B0004020202020204" pitchFamily="34" charset="0"/>
              <a:cs typeface="Calibri" panose="020F0502020204030204"/>
            </a:endParaRPr>
          </a:p>
          <a:p>
            <a:pPr marL="0" indent="0">
              <a:buNone/>
            </a:pPr>
            <a:endParaRPr lang="en-US" sz="1800">
              <a:cs typeface="Calibri" panose="020F0502020204030204"/>
            </a:endParaRPr>
          </a:p>
          <a:p>
            <a:pPr marL="457200" lvl="1" indent="0">
              <a:buNone/>
            </a:pPr>
            <a:endParaRPr lang="en-US" sz="1800"/>
          </a:p>
          <a:p>
            <a:pPr marL="457200" lvl="1" indent="0">
              <a:buNone/>
            </a:pPr>
            <a:endParaRPr lang="en-US"/>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421154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13</a:t>
            </a:fld>
            <a:endParaRPr lang="en-US"/>
          </a:p>
        </p:txBody>
      </p:sp>
      <p:sp>
        <p:nvSpPr>
          <p:cNvPr id="3" name="Title 1">
            <a:extLst>
              <a:ext uri="{FF2B5EF4-FFF2-40B4-BE49-F238E27FC236}">
                <a16:creationId xmlns:a16="http://schemas.microsoft.com/office/drawing/2014/main" id="{0C8D5E79-2575-4325-9B98-65737DBE6D8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solidFill>
                  <a:schemeClr val="tx1"/>
                </a:solidFill>
              </a:rPr>
              <a:t>2I: Basic Cybersecurity Training</a:t>
            </a:r>
          </a:p>
        </p:txBody>
      </p:sp>
      <p:sp>
        <p:nvSpPr>
          <p:cNvPr id="8" name="Content Placeholder 2">
            <a:extLst>
              <a:ext uri="{FF2B5EF4-FFF2-40B4-BE49-F238E27FC236}">
                <a16:creationId xmlns:a16="http://schemas.microsoft.com/office/drawing/2014/main" id="{A370AB7C-8B21-82A7-4A3A-AEF8B470B938}"/>
              </a:ext>
            </a:extLst>
          </p:cNvPr>
          <p:cNvSpPr txBox="1">
            <a:spLocks/>
          </p:cNvSpPr>
          <p:nvPr/>
        </p:nvSpPr>
        <p:spPr>
          <a:xfrm>
            <a:off x="838200" y="1234440"/>
            <a:ext cx="10515600" cy="467868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kern="100">
                <a:solidFill>
                  <a:schemeClr val="tx1"/>
                </a:solidFill>
                <a:ea typeface="Aptos" panose="020B0004020202020204" pitchFamily="34" charset="0"/>
                <a:cs typeface="Times New Roman"/>
              </a:rPr>
              <a:t>Requirement</a:t>
            </a:r>
            <a:endParaRPr lang="en-US" sz="2400" b="1" kern="100">
              <a:solidFill>
                <a:schemeClr val="tx1"/>
              </a:solidFill>
              <a:effectLst/>
              <a:ea typeface="Aptos" panose="020B0004020202020204" pitchFamily="34" charset="0"/>
              <a:cs typeface="Times New Roman"/>
            </a:endParaRPr>
          </a:p>
          <a:p>
            <a:pPr marL="0" marR="0">
              <a:lnSpc>
                <a:spcPct val="115000"/>
              </a:lnSpc>
              <a:spcBef>
                <a:spcPts val="0"/>
              </a:spcBef>
              <a:spcAft>
                <a:spcPts val="800"/>
              </a:spcAft>
            </a:pPr>
            <a:r>
              <a:rPr lang="en-US" sz="2200" kern="100">
                <a:solidFill>
                  <a:schemeClr val="tx1"/>
                </a:solidFill>
                <a:effectLst/>
                <a:ea typeface="Aptos" panose="020B0004020202020204" pitchFamily="34" charset="0"/>
                <a:cs typeface="Aptos" panose="020B0004020202020204" pitchFamily="34" charset="0"/>
              </a:rPr>
              <a:t>The small business’ workforce should be trained in cybersecurity and be able to support CS best practices.</a:t>
            </a:r>
            <a:endParaRPr lang="en-US" sz="2200" kern="100">
              <a:solidFill>
                <a:schemeClr val="tx1"/>
              </a:solidFill>
              <a:effectLst/>
              <a:ea typeface="Aptos" panose="020B0004020202020204" pitchFamily="34" charset="0"/>
              <a:cs typeface="Arial" panose="020B0604020202020204" pitchFamily="34" charset="0"/>
            </a:endParaRPr>
          </a:p>
          <a:p>
            <a:pPr marL="0" indent="0">
              <a:buNone/>
            </a:pPr>
            <a:r>
              <a:rPr lang="en-US" sz="2400" b="1">
                <a:solidFill>
                  <a:schemeClr val="tx1"/>
                </a:solidFill>
                <a:cs typeface="Times New Roman" panose="02020603050405020304" pitchFamily="18" charset="0"/>
              </a:rPr>
              <a:t>How does the CPG relate to small businesses and why is it important?</a:t>
            </a:r>
          </a:p>
          <a:p>
            <a:r>
              <a:rPr lang="en-US" sz="2200" kern="100">
                <a:solidFill>
                  <a:schemeClr val="tx1"/>
                </a:solidFill>
                <a:cs typeface="Times New Roman"/>
              </a:rPr>
              <a:t>Empowered Workforce</a:t>
            </a:r>
          </a:p>
          <a:p>
            <a:r>
              <a:rPr lang="en-US" sz="2200" kern="100">
                <a:solidFill>
                  <a:schemeClr val="tx1"/>
                </a:solidFill>
                <a:cs typeface="Times New Roman"/>
              </a:rPr>
              <a:t>Collective Responsibility</a:t>
            </a:r>
          </a:p>
          <a:p>
            <a:r>
              <a:rPr lang="en-US" sz="2200" kern="100">
                <a:solidFill>
                  <a:schemeClr val="tx1"/>
                </a:solidFill>
                <a:cs typeface="Times New Roman"/>
              </a:rPr>
              <a:t>Safe Practices</a:t>
            </a:r>
            <a:endParaRPr lang="en-US" sz="2200" b="1">
              <a:solidFill>
                <a:schemeClr val="tx1"/>
              </a:solidFill>
              <a:cs typeface="Times New Roman"/>
            </a:endParaRPr>
          </a:p>
          <a:p>
            <a:pPr marL="0" indent="0">
              <a:buNone/>
            </a:pPr>
            <a:r>
              <a:rPr lang="en-US" sz="2400" b="1">
                <a:solidFill>
                  <a:schemeClr val="tx1"/>
                </a:solidFill>
                <a:cs typeface="Times New Roman"/>
              </a:rPr>
              <a:t>How do small businesses implement the CPG?</a:t>
            </a:r>
          </a:p>
          <a:p>
            <a:r>
              <a:rPr lang="en-US" sz="2200">
                <a:solidFill>
                  <a:schemeClr val="tx1"/>
                </a:solidFill>
              </a:rPr>
              <a:t>Cybersecurity awareness </a:t>
            </a:r>
          </a:p>
          <a:p>
            <a:endParaRPr lang="en-US">
              <a:solidFill>
                <a:schemeClr val="tx1"/>
              </a:solidFill>
            </a:endParaRPr>
          </a:p>
          <a:p>
            <a:endParaRPr lang="en-US">
              <a:solidFill>
                <a:schemeClr val="tx1"/>
              </a:solidFill>
            </a:endParaRPr>
          </a:p>
          <a:p>
            <a:endParaRPr lang="en-US">
              <a:solidFill>
                <a:schemeClr val="tx1"/>
              </a:solidFill>
            </a:endParaRPr>
          </a:p>
        </p:txBody>
      </p:sp>
      <p:pic>
        <p:nvPicPr>
          <p:cNvPr id="9" name="Picture 8" descr="A person holding a paper in front of a computer&#10;&#10;Description automatically generated">
            <a:extLst>
              <a:ext uri="{FF2B5EF4-FFF2-40B4-BE49-F238E27FC236}">
                <a16:creationId xmlns:a16="http://schemas.microsoft.com/office/drawing/2014/main" id="{A70DD84A-41AA-7872-6B59-B96BACAA0FB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88497" y="3258958"/>
            <a:ext cx="4699435" cy="2825927"/>
          </a:xfrm>
          <a:prstGeom prst="rect">
            <a:avLst/>
          </a:prstGeom>
        </p:spPr>
      </p:pic>
      <p:sp>
        <p:nvSpPr>
          <p:cNvPr id="10" name="TextBox 9">
            <a:extLst>
              <a:ext uri="{FF2B5EF4-FFF2-40B4-BE49-F238E27FC236}">
                <a16:creationId xmlns:a16="http://schemas.microsoft.com/office/drawing/2014/main" id="{24EB2E5E-7C9C-0148-291F-6D6DFFEA500C}"/>
              </a:ext>
            </a:extLst>
          </p:cNvPr>
          <p:cNvSpPr txBox="1"/>
          <p:nvPr/>
        </p:nvSpPr>
        <p:spPr>
          <a:xfrm>
            <a:off x="6663808" y="6782978"/>
            <a:ext cx="4107572" cy="230832"/>
          </a:xfrm>
          <a:prstGeom prst="rect">
            <a:avLst/>
          </a:prstGeom>
          <a:noFill/>
        </p:spPr>
        <p:txBody>
          <a:bodyPr wrap="square" rtlCol="0">
            <a:spAutoFit/>
          </a:bodyPr>
          <a:lstStyle/>
          <a:p>
            <a:r>
              <a:rPr lang="en-US" sz="900">
                <a:hlinkClick r:id="rId4" tooltip="http://scherlund.blogspot.com/2017/04/help-students-stay-current-and-build.html"/>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1920644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14</a:t>
            </a:fld>
            <a:endParaRPr lang="en-US"/>
          </a:p>
        </p:txBody>
      </p:sp>
      <p:sp>
        <p:nvSpPr>
          <p:cNvPr id="3" name="Title 1">
            <a:extLst>
              <a:ext uri="{FF2B5EF4-FFF2-40B4-BE49-F238E27FC236}">
                <a16:creationId xmlns:a16="http://schemas.microsoft.com/office/drawing/2014/main" id="{0C8D5E79-2575-4325-9B98-65737DBE6D8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solidFill>
                  <a:schemeClr val="tx1"/>
                </a:solidFill>
              </a:rPr>
              <a:t>2I: Basic Cybersecurity Training</a:t>
            </a:r>
          </a:p>
        </p:txBody>
      </p:sp>
      <p:sp>
        <p:nvSpPr>
          <p:cNvPr id="2" name="Content Placeholder 2">
            <a:extLst>
              <a:ext uri="{FF2B5EF4-FFF2-40B4-BE49-F238E27FC236}">
                <a16:creationId xmlns:a16="http://schemas.microsoft.com/office/drawing/2014/main" id="{760EFCF0-F499-9373-F1EA-532DF85BA179}"/>
              </a:ext>
            </a:extLst>
          </p:cNvPr>
          <p:cNvSpPr txBox="1">
            <a:spLocks/>
          </p:cNvSpPr>
          <p:nvPr/>
        </p:nvSpPr>
        <p:spPr>
          <a:xfrm>
            <a:off x="838200" y="1593669"/>
            <a:ext cx="10515600" cy="4432300"/>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b="1">
                <a:solidFill>
                  <a:schemeClr val="tx1"/>
                </a:solidFill>
              </a:rPr>
              <a:t>Training and Resources</a:t>
            </a:r>
          </a:p>
          <a:p>
            <a:pPr marL="457200" lvl="1" indent="0">
              <a:buNone/>
            </a:pPr>
            <a:endParaRPr lang="en-US" b="1">
              <a:solidFill>
                <a:schemeClr val="tx1"/>
              </a:solidFill>
            </a:endParaRPr>
          </a:p>
          <a:p>
            <a:pPr marL="457200" lvl="1" indent="0">
              <a:buNone/>
            </a:pPr>
            <a:r>
              <a:rPr lang="en-US" kern="100">
                <a:solidFill>
                  <a:schemeClr val="tx1"/>
                </a:solidFill>
                <a:effectLst/>
                <a:ea typeface="Aptos" panose="020B0004020202020204" pitchFamily="34" charset="0"/>
                <a:cs typeface="Arial" panose="020B0604020202020204" pitchFamily="34" charset="0"/>
              </a:rPr>
              <a:t>Free Basic CS Training Video that can be used at your Small Business: Log into the Global Cyber Alliance Learning Portal: </a:t>
            </a:r>
            <a:r>
              <a:rPr lang="en-US" u="sng" kern="100">
                <a:solidFill>
                  <a:srgbClr val="467886"/>
                </a:solidFill>
                <a:effectLst/>
                <a:ea typeface="Aptos" panose="020B0004020202020204" pitchFamily="34" charset="0"/>
                <a:cs typeface="Arial" panose="020B0604020202020204" pitchFamily="34" charset="0"/>
                <a:hlinkClick r:id="rId3"/>
              </a:rPr>
              <a:t>https://edu.globalcyberalliance.org</a:t>
            </a:r>
            <a:r>
              <a:rPr lang="en-US" kern="100">
                <a:effectLst/>
                <a:ea typeface="Aptos" panose="020B0004020202020204" pitchFamily="34" charset="0"/>
                <a:cs typeface="Arial" panose="020B0604020202020204" pitchFamily="34" charset="0"/>
              </a:rPr>
              <a:t> </a:t>
            </a:r>
            <a:r>
              <a:rPr lang="en-US" kern="100">
                <a:solidFill>
                  <a:schemeClr val="tx1"/>
                </a:solidFill>
                <a:effectLst/>
                <a:ea typeface="Aptos" panose="020B0004020202020204" pitchFamily="34" charset="0"/>
                <a:cs typeface="Arial" panose="020B0604020202020204" pitchFamily="34" charset="0"/>
              </a:rPr>
              <a:t>and review the training called, ‘Protect Against Email Spoofs &amp; Phishing’ to learn more about Phishing and Spoofing. </a:t>
            </a:r>
          </a:p>
          <a:p>
            <a:pPr marL="457200" lvl="1" indent="0">
              <a:buNone/>
            </a:pPr>
            <a:endParaRPr lang="en-US" b="1"/>
          </a:p>
          <a:p>
            <a:pPr marL="457200" lvl="1" indent="0">
              <a:buNone/>
            </a:pPr>
            <a:r>
              <a:rPr lang="en-US">
                <a:solidFill>
                  <a:schemeClr val="tx1"/>
                </a:solidFill>
              </a:rPr>
              <a:t>Additional Training:</a:t>
            </a:r>
          </a:p>
          <a:p>
            <a:pPr lvl="1"/>
            <a:r>
              <a:rPr lang="en-US" kern="100">
                <a:effectLst/>
                <a:ea typeface="Aptos" panose="020B0004020202020204" pitchFamily="34" charset="0"/>
                <a:cs typeface="Arial" panose="020B0604020202020204" pitchFamily="34" charset="0"/>
              </a:rPr>
              <a:t> </a:t>
            </a:r>
            <a:r>
              <a:rPr lang="en-US" kern="100">
                <a:solidFill>
                  <a:schemeClr val="tx1"/>
                </a:solidFill>
                <a:effectLst/>
                <a:ea typeface="Aptos" panose="020B0004020202020204" pitchFamily="34" charset="0"/>
                <a:cs typeface="Arial" panose="020B0604020202020204" pitchFamily="34" charset="0"/>
              </a:rPr>
              <a:t>NIST Free Training: </a:t>
            </a:r>
            <a:r>
              <a:rPr lang="en-US" u="sng" kern="100">
                <a:solidFill>
                  <a:srgbClr val="467886"/>
                </a:solidFill>
                <a:effectLst/>
                <a:ea typeface="Aptos" panose="020B0004020202020204" pitchFamily="34" charset="0"/>
                <a:cs typeface="Arial" panose="020B0604020202020204" pitchFamily="34" charset="0"/>
                <a:hlinkClick r:id="rId4"/>
              </a:rPr>
              <a:t>Free and Low Cost Online Cybersecurity Learning Content | NIST</a:t>
            </a:r>
            <a:endParaRPr lang="en-US" u="sng" kern="100">
              <a:solidFill>
                <a:schemeClr val="tx1"/>
              </a:solidFill>
              <a:effectLst/>
              <a:ea typeface="Aptos" panose="020B0004020202020204" pitchFamily="34" charset="0"/>
              <a:cs typeface="Arial" panose="020B0604020202020204" pitchFamily="34" charset="0"/>
            </a:endParaRPr>
          </a:p>
          <a:p>
            <a:pPr lvl="1"/>
            <a:r>
              <a:rPr lang="en-US" u="sng" kern="100">
                <a:solidFill>
                  <a:schemeClr val="tx1"/>
                </a:solidFill>
                <a:effectLst/>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 </a:t>
            </a:r>
            <a:r>
              <a:rPr lang="en-US" u="sng" kern="100">
                <a:solidFill>
                  <a:srgbClr val="0563C1"/>
                </a:solidFill>
                <a:effectLst/>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Cybersecurity Essentials fedvte.usalearning.gov</a:t>
            </a:r>
            <a:endParaRPr lang="en-US" kern="100">
              <a:solidFill>
                <a:schemeClr val="tx1"/>
              </a:solidFill>
              <a:effectLst/>
              <a:ea typeface="Aptos" panose="020B0004020202020204" pitchFamily="34" charset="0"/>
              <a:cs typeface="Arial" panose="020B0604020202020204" pitchFamily="34" charset="0"/>
            </a:endParaRPr>
          </a:p>
          <a:p>
            <a:pPr lvl="1"/>
            <a:r>
              <a:rPr lang="en-US" u="sng" kern="100">
                <a:solidFill>
                  <a:schemeClr val="tx1"/>
                </a:solidFill>
                <a:ea typeface="Aptos" panose="020B0004020202020204" pitchFamily="34" charset="0"/>
                <a:cs typeface="Aptos" panose="020B0004020202020204" pitchFamily="34" charset="0"/>
              </a:rPr>
              <a:t> </a:t>
            </a:r>
            <a:r>
              <a:rPr lang="en-US" u="sng" kern="100">
                <a:solidFill>
                  <a:srgbClr val="0563C1"/>
                </a:solidFill>
                <a:effectLst/>
                <a:ea typeface="Aptos" panose="020B000402020202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Free Security Awareness Chapter 1 - Here is How I will Hack You! - YouTube</a:t>
            </a:r>
            <a:r>
              <a:rPr lang="en-US" kern="100">
                <a:effectLst/>
                <a:ea typeface="Aptos" panose="020B0004020202020204" pitchFamily="34" charset="0"/>
                <a:cs typeface="Aptos" panose="020B0004020202020204" pitchFamily="34" charset="0"/>
              </a:rPr>
              <a:t> </a:t>
            </a:r>
            <a:endParaRPr lang="en-US" kern="100">
              <a:effectLst/>
              <a:ea typeface="Aptos" panose="020B0004020202020204" pitchFamily="34" charset="0"/>
              <a:cs typeface="Arial" panose="020B0604020202020204" pitchFamily="34" charset="0"/>
            </a:endParaRPr>
          </a:p>
          <a:p>
            <a:pPr marL="457200" lvl="1" indent="0">
              <a:buNone/>
            </a:pPr>
            <a:endParaRPr lang="en-US" b="1"/>
          </a:p>
          <a:p>
            <a:pPr marL="457200" lvl="1" indent="0">
              <a:buNone/>
            </a:pPr>
            <a:r>
              <a:rPr lang="en-US" b="1">
                <a:solidFill>
                  <a:schemeClr val="tx1"/>
                </a:solidFill>
              </a:rPr>
              <a:t>GCA Toolkit</a:t>
            </a:r>
          </a:p>
          <a:p>
            <a:pPr lvl="1"/>
            <a:r>
              <a:rPr lang="en-US">
                <a:solidFill>
                  <a:schemeClr val="tx1"/>
                </a:solidFill>
                <a:cs typeface="Calibri" panose="020F0502020204030204"/>
              </a:rPr>
              <a:t>GCA Toolkit References</a:t>
            </a:r>
          </a:p>
          <a:p>
            <a:pPr marL="457200" lvl="1" indent="0">
              <a:buNone/>
            </a:pPr>
            <a:endParaRPr lang="en-US" sz="1800"/>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2431480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15</a:t>
            </a:fld>
            <a:endParaRPr lang="en-US"/>
          </a:p>
        </p:txBody>
      </p:sp>
      <p:sp>
        <p:nvSpPr>
          <p:cNvPr id="5" name="Title 1">
            <a:extLst>
              <a:ext uri="{FF2B5EF4-FFF2-40B4-BE49-F238E27FC236}">
                <a16:creationId xmlns:a16="http://schemas.microsoft.com/office/drawing/2014/main" id="{217EB049-3D39-6A15-6994-64312072A7CA}"/>
              </a:ext>
            </a:extLst>
          </p:cNvPr>
          <p:cNvSpPr>
            <a:spLocks noGrp="1"/>
          </p:cNvSpPr>
          <p:nvPr>
            <p:ph type="title"/>
          </p:nvPr>
        </p:nvSpPr>
        <p:spPr>
          <a:xfrm>
            <a:off x="838200" y="365125"/>
            <a:ext cx="10515600" cy="1325563"/>
          </a:xfrm>
        </p:spPr>
        <p:txBody>
          <a:bodyPr/>
          <a:lstStyle/>
          <a:p>
            <a:r>
              <a:rPr lang="en-US"/>
              <a:t>1A: Asset Inventory</a:t>
            </a:r>
          </a:p>
        </p:txBody>
      </p:sp>
      <p:sp>
        <p:nvSpPr>
          <p:cNvPr id="7" name="Content Placeholder 2">
            <a:extLst>
              <a:ext uri="{FF2B5EF4-FFF2-40B4-BE49-F238E27FC236}">
                <a16:creationId xmlns:a16="http://schemas.microsoft.com/office/drawing/2014/main" id="{8812EF87-ACEB-C203-FF30-CDCB3940727B}"/>
              </a:ext>
            </a:extLst>
          </p:cNvPr>
          <p:cNvSpPr txBox="1">
            <a:spLocks/>
          </p:cNvSpPr>
          <p:nvPr/>
        </p:nvSpPr>
        <p:spPr>
          <a:xfrm>
            <a:off x="838200" y="1366424"/>
            <a:ext cx="10515600" cy="4616364"/>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kern="100">
                <a:solidFill>
                  <a:schemeClr val="tx1"/>
                </a:solidFill>
                <a:ea typeface="Aptos" panose="020B0004020202020204" pitchFamily="34" charset="0"/>
                <a:cs typeface="Times New Roman"/>
              </a:rPr>
              <a:t>Requirement</a:t>
            </a:r>
            <a:endParaRPr lang="en-US" sz="2200" b="1" kern="100">
              <a:solidFill>
                <a:schemeClr val="tx1"/>
              </a:solidFill>
              <a:effectLst/>
              <a:ea typeface="Aptos" panose="020B0004020202020204" pitchFamily="34" charset="0"/>
              <a:cs typeface="Times New Roman"/>
            </a:endParaRPr>
          </a:p>
          <a:p>
            <a:r>
              <a:rPr lang="en-US" sz="2200">
                <a:solidFill>
                  <a:schemeClr val="tx1"/>
                </a:solidFill>
                <a:effectLst/>
                <a:ea typeface="Aptos" panose="020B0004020202020204" pitchFamily="34" charset="0"/>
                <a:cs typeface="Aptos" panose="020B0004020202020204" pitchFamily="34" charset="0"/>
              </a:rPr>
              <a:t>The small business should create an asset inventory to identify authorized/unauthorized use of any digital service or device and unmanaged/managed assets that are not formally approved and supported by the IT department, and rapidly detect and respond to new vulnerabilities. </a:t>
            </a:r>
          </a:p>
          <a:p>
            <a:pPr marL="0" indent="0">
              <a:buNone/>
            </a:pPr>
            <a:r>
              <a:rPr lang="en-US" sz="2200" b="1">
                <a:solidFill>
                  <a:schemeClr val="tx1"/>
                </a:solidFill>
                <a:cs typeface="Times New Roman" panose="02020603050405020304" pitchFamily="18" charset="0"/>
              </a:rPr>
              <a:t>How does the CPG relate to small businesses and why is it important?</a:t>
            </a:r>
          </a:p>
          <a:p>
            <a:r>
              <a:rPr lang="en-US" sz="2200" kern="100">
                <a:solidFill>
                  <a:schemeClr val="tx1"/>
                </a:solidFill>
                <a:ea typeface="Aptos" panose="020B0004020202020204" pitchFamily="34" charset="0"/>
                <a:cs typeface="Times New Roman"/>
              </a:rPr>
              <a:t>Visibility and Control</a:t>
            </a:r>
          </a:p>
          <a:p>
            <a:r>
              <a:rPr lang="en-US" sz="2200" kern="100">
                <a:solidFill>
                  <a:schemeClr val="tx1"/>
                </a:solidFill>
                <a:ea typeface="Aptos" panose="020B0004020202020204" pitchFamily="34" charset="0"/>
                <a:cs typeface="Times New Roman"/>
              </a:rPr>
              <a:t>Risk management</a:t>
            </a:r>
          </a:p>
          <a:p>
            <a:r>
              <a:rPr lang="en-US" sz="2200">
                <a:solidFill>
                  <a:schemeClr val="tx1"/>
                </a:solidFill>
                <a:ea typeface="Aptos" panose="020B0004020202020204" pitchFamily="34" charset="0"/>
                <a:cs typeface="Times New Roman"/>
              </a:rPr>
              <a:t>Recovery planning</a:t>
            </a:r>
          </a:p>
          <a:p>
            <a:r>
              <a:rPr lang="en-US" sz="2200">
                <a:solidFill>
                  <a:schemeClr val="tx1"/>
                </a:solidFill>
                <a:ea typeface="Aptos" panose="020B0004020202020204" pitchFamily="34" charset="0"/>
                <a:cs typeface="Times New Roman"/>
              </a:rPr>
              <a:t>Audit Readiness</a:t>
            </a:r>
            <a:endParaRPr lang="en-US" sz="2200">
              <a:solidFill>
                <a:schemeClr val="tx1"/>
              </a:solidFill>
              <a:cs typeface="Times New Roman" panose="02020603050405020304" pitchFamily="18" charset="0"/>
            </a:endParaRPr>
          </a:p>
          <a:p>
            <a:pPr marL="0" indent="0">
              <a:buNone/>
            </a:pPr>
            <a:r>
              <a:rPr lang="en-US" sz="2200" b="1">
                <a:solidFill>
                  <a:schemeClr val="tx1"/>
                </a:solidFill>
                <a:cs typeface="Times New Roman"/>
              </a:rPr>
              <a:t>How do small businesses implement the CPG?</a:t>
            </a:r>
          </a:p>
          <a:p>
            <a:r>
              <a:rPr lang="en-US" sz="2200">
                <a:solidFill>
                  <a:schemeClr val="tx1"/>
                </a:solidFill>
                <a:cs typeface="Times New Roman" panose="02020603050405020304" pitchFamily="18" charset="0"/>
              </a:rPr>
              <a:t>Develop, document and maintain an asset inventory</a:t>
            </a:r>
          </a:p>
          <a:p>
            <a:r>
              <a:rPr lang="en-US" sz="2200">
                <a:solidFill>
                  <a:schemeClr val="tx1"/>
                </a:solidFill>
                <a:cs typeface="Times New Roman" panose="02020603050405020304" pitchFamily="18" charset="0"/>
              </a:rPr>
              <a:t>Actively manage and vulnerability scan</a:t>
            </a:r>
          </a:p>
          <a:p>
            <a:pPr marL="0" indent="0">
              <a:buNone/>
            </a:pPr>
            <a:endParaRPr lang="en-US" sz="2200"/>
          </a:p>
          <a:p>
            <a:pPr lvl="1"/>
            <a:endParaRPr lang="en-US"/>
          </a:p>
          <a:p>
            <a:endParaRPr lang="en-US"/>
          </a:p>
        </p:txBody>
      </p:sp>
      <p:pic>
        <p:nvPicPr>
          <p:cNvPr id="3" name="Picture 2" descr="A computer with a keyboard and a writing on it&#10;&#10;Description automatically generated">
            <a:extLst>
              <a:ext uri="{FF2B5EF4-FFF2-40B4-BE49-F238E27FC236}">
                <a16:creationId xmlns:a16="http://schemas.microsoft.com/office/drawing/2014/main" id="{5ED76895-A8A7-6B7B-47B2-BF750FF1A66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37746" y="3493559"/>
            <a:ext cx="5531394" cy="2571613"/>
          </a:xfrm>
          <a:prstGeom prst="rect">
            <a:avLst/>
          </a:prstGeom>
        </p:spPr>
      </p:pic>
    </p:spTree>
    <p:extLst>
      <p:ext uri="{BB962C8B-B14F-4D97-AF65-F5344CB8AC3E}">
        <p14:creationId xmlns:p14="http://schemas.microsoft.com/office/powerpoint/2010/main" val="408141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16</a:t>
            </a:fld>
            <a:endParaRPr lang="en-US"/>
          </a:p>
        </p:txBody>
      </p:sp>
      <p:sp>
        <p:nvSpPr>
          <p:cNvPr id="5" name="Title 1">
            <a:extLst>
              <a:ext uri="{FF2B5EF4-FFF2-40B4-BE49-F238E27FC236}">
                <a16:creationId xmlns:a16="http://schemas.microsoft.com/office/drawing/2014/main" id="{217EB049-3D39-6A15-6994-64312072A7CA}"/>
              </a:ext>
            </a:extLst>
          </p:cNvPr>
          <p:cNvSpPr>
            <a:spLocks noGrp="1"/>
          </p:cNvSpPr>
          <p:nvPr>
            <p:ph type="title"/>
          </p:nvPr>
        </p:nvSpPr>
        <p:spPr>
          <a:xfrm>
            <a:off x="838200" y="365125"/>
            <a:ext cx="10515600" cy="1325563"/>
          </a:xfrm>
        </p:spPr>
        <p:txBody>
          <a:bodyPr/>
          <a:lstStyle/>
          <a:p>
            <a:r>
              <a:rPr lang="en-US"/>
              <a:t>1A : Asset Inventory</a:t>
            </a:r>
          </a:p>
        </p:txBody>
      </p:sp>
      <p:sp>
        <p:nvSpPr>
          <p:cNvPr id="7" name="Content Placeholder 2">
            <a:extLst>
              <a:ext uri="{FF2B5EF4-FFF2-40B4-BE49-F238E27FC236}">
                <a16:creationId xmlns:a16="http://schemas.microsoft.com/office/drawing/2014/main" id="{8812EF87-ACEB-C203-FF30-CDCB3940727B}"/>
              </a:ext>
            </a:extLst>
          </p:cNvPr>
          <p:cNvSpPr txBox="1">
            <a:spLocks/>
          </p:cNvSpPr>
          <p:nvPr/>
        </p:nvSpPr>
        <p:spPr>
          <a:xfrm>
            <a:off x="838200" y="1457865"/>
            <a:ext cx="10515600" cy="434603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200" b="1">
                <a:solidFill>
                  <a:schemeClr val="tx1"/>
                </a:solidFill>
              </a:rPr>
              <a:t>Training and Resources</a:t>
            </a:r>
          </a:p>
          <a:p>
            <a:pPr marL="457200" lvl="1" indent="0">
              <a:buNone/>
            </a:pPr>
            <a:endParaRPr lang="en-US" sz="2200" b="1"/>
          </a:p>
          <a:p>
            <a:pPr marL="457200" lvl="1">
              <a:lnSpc>
                <a:spcPct val="115000"/>
              </a:lnSpc>
              <a:spcBef>
                <a:spcPts val="0"/>
              </a:spcBef>
              <a:spcAft>
                <a:spcPts val="800"/>
              </a:spcAft>
            </a:pPr>
            <a:r>
              <a:rPr lang="en-US" sz="2200" u="sng" kern="100">
                <a:solidFill>
                  <a:srgbClr val="467886"/>
                </a:solidFill>
                <a:effectLst/>
                <a:ea typeface="Aptos" panose="020B0004020202020204" pitchFamily="34" charset="0"/>
                <a:cs typeface="Aptos" panose="020B0004020202020204" pitchFamily="34" charset="0"/>
                <a:hlinkClick r:id="rId3"/>
              </a:rPr>
              <a:t>Cover Your Assets! – Securing Critical and High-Value Assets (HVAs) (youtube.com)</a:t>
            </a:r>
            <a:endParaRPr lang="en-US" sz="2200" kern="100">
              <a:effectLst/>
              <a:ea typeface="Aptos" panose="020B0004020202020204" pitchFamily="34" charset="0"/>
              <a:cs typeface="Arial" panose="020B0604020202020204" pitchFamily="34" charset="0"/>
            </a:endParaRPr>
          </a:p>
          <a:p>
            <a:pPr marL="457200" lvl="1">
              <a:lnSpc>
                <a:spcPct val="115000"/>
              </a:lnSpc>
              <a:spcBef>
                <a:spcPts val="0"/>
              </a:spcBef>
              <a:spcAft>
                <a:spcPts val="800"/>
              </a:spcAft>
            </a:pPr>
            <a:r>
              <a:rPr lang="en-US" sz="2200" u="sng" kern="100">
                <a:solidFill>
                  <a:srgbClr val="467886"/>
                </a:solidFill>
                <a:effectLst/>
                <a:ea typeface="Aptos" panose="020B0004020202020204" pitchFamily="34" charset="0"/>
                <a:cs typeface="Aptos" panose="020B0004020202020204" pitchFamily="34" charset="0"/>
                <a:hlinkClick r:id="rId4"/>
              </a:rPr>
              <a:t>Critical Assets and Operations (usalearning.gov)</a:t>
            </a:r>
            <a:endParaRPr lang="en-US" sz="2200" kern="100">
              <a:effectLst/>
              <a:ea typeface="Aptos" panose="020B0004020202020204" pitchFamily="34" charset="0"/>
              <a:cs typeface="Arial" panose="020B0604020202020204" pitchFamily="34" charset="0"/>
            </a:endParaRPr>
          </a:p>
          <a:p>
            <a:pPr marL="457200" lvl="1">
              <a:lnSpc>
                <a:spcPct val="115000"/>
              </a:lnSpc>
              <a:spcBef>
                <a:spcPts val="0"/>
              </a:spcBef>
              <a:spcAft>
                <a:spcPts val="800"/>
              </a:spcAft>
            </a:pPr>
            <a:r>
              <a:rPr lang="en-US" sz="2200" u="sng" kern="100">
                <a:solidFill>
                  <a:srgbClr val="467886"/>
                </a:solidFill>
                <a:effectLst/>
                <a:ea typeface="Aptos" panose="020B0004020202020204" pitchFamily="34" charset="0"/>
                <a:cs typeface="Aptos" panose="020B0004020202020204" pitchFamily="34" charset="0"/>
                <a:hlinkClick r:id="rId5"/>
              </a:rPr>
              <a:t>Network Mapper | CISA</a:t>
            </a:r>
            <a:endParaRPr lang="en-US" sz="2200" kern="100">
              <a:effectLst/>
              <a:ea typeface="Aptos" panose="020B0004020202020204" pitchFamily="34" charset="0"/>
              <a:cs typeface="Arial" panose="020B0604020202020204" pitchFamily="34" charset="0"/>
            </a:endParaRPr>
          </a:p>
          <a:p>
            <a:pPr marL="457200" lvl="1" indent="0">
              <a:buNone/>
            </a:pPr>
            <a:endParaRPr lang="en-US" sz="2200" b="1"/>
          </a:p>
          <a:p>
            <a:pPr marL="457200" lvl="1" indent="0">
              <a:buNone/>
            </a:pPr>
            <a:r>
              <a:rPr lang="en-US" sz="2200" b="1">
                <a:solidFill>
                  <a:schemeClr val="tx1"/>
                </a:solidFill>
              </a:rPr>
              <a:t>GCA Toolkit</a:t>
            </a:r>
          </a:p>
          <a:p>
            <a:pPr lvl="1"/>
            <a:r>
              <a:rPr lang="en-US" sz="2200">
                <a:solidFill>
                  <a:schemeClr val="tx1"/>
                </a:solidFill>
                <a:cs typeface="Calibri" panose="020F0502020204030204"/>
              </a:rPr>
              <a:t>GCA Toolkit References </a:t>
            </a:r>
            <a:r>
              <a:rPr lang="en-US" sz="2200">
                <a:solidFill>
                  <a:schemeClr val="tx1"/>
                </a:solidFill>
                <a:effectLst/>
                <a:ea typeface="Aptos" panose="020B0004020202020204" pitchFamily="34" charset="0"/>
                <a:cs typeface="Arial" panose="020B0604020202020204" pitchFamily="34" charset="0"/>
              </a:rPr>
              <a:t>: </a:t>
            </a:r>
            <a:r>
              <a:rPr lang="en-US" sz="2200" u="sng">
                <a:solidFill>
                  <a:srgbClr val="467886"/>
                </a:solidFill>
                <a:effectLst/>
                <a:ea typeface="Aptos" panose="020B0004020202020204" pitchFamily="34" charset="0"/>
                <a:cs typeface="Arial" panose="020B0604020202020204" pitchFamily="34" charset="0"/>
                <a:hlinkClick r:id="rId6"/>
              </a:rPr>
              <a:t>https://edu.globalcyberalliance.org/</a:t>
            </a:r>
            <a:endParaRPr lang="en-US" sz="2200">
              <a:cs typeface="Calibri" panose="020F0502020204030204"/>
            </a:endParaRPr>
          </a:p>
          <a:p>
            <a:pPr marL="457200" lvl="1" indent="0">
              <a:buNone/>
            </a:pPr>
            <a:r>
              <a:rPr lang="en-US" sz="2200">
                <a:solidFill>
                  <a:schemeClr val="tx1"/>
                </a:solidFill>
                <a:effectLst/>
                <a:ea typeface="Aptos" panose="020B0004020202020204" pitchFamily="34" charset="0"/>
                <a:cs typeface="Arial" panose="020B0604020202020204" pitchFamily="34" charset="0"/>
              </a:rPr>
              <a:t>GCA Asset Inventory &amp; Device Management Policy   </a:t>
            </a:r>
            <a:r>
              <a:rPr lang="en-US" sz="2200" kern="100">
                <a:solidFill>
                  <a:schemeClr val="tx1"/>
                </a:solidFill>
                <a:effectLst/>
                <a:ea typeface="Aptos" panose="020B0004020202020204" pitchFamily="34" charset="0"/>
                <a:cs typeface="Arial" panose="020B0604020202020204" pitchFamily="34" charset="0"/>
              </a:rPr>
              <a:t> </a:t>
            </a:r>
            <a:endParaRPr lang="en-US" sz="2200">
              <a:solidFill>
                <a:schemeClr val="tx1"/>
              </a:solidFill>
              <a:effectLst/>
              <a:ea typeface="Aptos" panose="020B0004020202020204" pitchFamily="34" charset="0"/>
              <a:cs typeface="Arial" panose="020B0604020202020204" pitchFamily="34" charset="0"/>
            </a:endParaRPr>
          </a:p>
          <a:p>
            <a:pPr marL="457200" lvl="1" indent="0">
              <a:buNone/>
            </a:pPr>
            <a:r>
              <a:rPr lang="en-US" sz="2200">
                <a:solidFill>
                  <a:schemeClr val="tx1"/>
                </a:solidFill>
                <a:effectLst/>
                <a:ea typeface="Aptos" panose="020B0004020202020204" pitchFamily="34" charset="0"/>
                <a:cs typeface="Arial" panose="020B0604020202020204" pitchFamily="34" charset="0"/>
              </a:rPr>
              <a:t>‘How Devices, Application and Accounts Impact Security’ on the GCA Learning Portal</a:t>
            </a:r>
            <a:endParaRPr lang="en-US" sz="2200">
              <a:solidFill>
                <a:schemeClr val="tx1"/>
              </a:solidFill>
            </a:endParaRPr>
          </a:p>
          <a:p>
            <a:pPr marL="457200" lvl="1" indent="0">
              <a:buNone/>
            </a:pPr>
            <a:endParaRPr lang="en-US">
              <a:solidFill>
                <a:schemeClr val="tx1"/>
              </a:solidFill>
            </a:endParaRPr>
          </a:p>
          <a:p>
            <a:pPr marL="457200" lvl="1" indent="0">
              <a:buNone/>
            </a:pPr>
            <a:endParaRPr lang="en-US"/>
          </a:p>
        </p:txBody>
      </p:sp>
    </p:spTree>
    <p:extLst>
      <p:ext uri="{BB962C8B-B14F-4D97-AF65-F5344CB8AC3E}">
        <p14:creationId xmlns:p14="http://schemas.microsoft.com/office/powerpoint/2010/main" val="763444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17</a:t>
            </a:fld>
            <a:endParaRPr lang="en-US"/>
          </a:p>
        </p:txBody>
      </p:sp>
      <p:sp>
        <p:nvSpPr>
          <p:cNvPr id="5" name="Title 4">
            <a:extLst>
              <a:ext uri="{FF2B5EF4-FFF2-40B4-BE49-F238E27FC236}">
                <a16:creationId xmlns:a16="http://schemas.microsoft.com/office/drawing/2014/main" id="{50D8BB29-0AC8-B7C9-F40D-A21ED651F0DC}"/>
              </a:ext>
            </a:extLst>
          </p:cNvPr>
          <p:cNvSpPr>
            <a:spLocks noGrp="1"/>
          </p:cNvSpPr>
          <p:nvPr>
            <p:ph type="title"/>
          </p:nvPr>
        </p:nvSpPr>
        <p:spPr/>
        <p:txBody>
          <a:bodyPr/>
          <a:lstStyle/>
          <a:p>
            <a:r>
              <a:rPr lang="en-US" sz="4400"/>
              <a:t>2A:  Changing Default Passwords</a:t>
            </a:r>
            <a:endParaRPr lang="en-US"/>
          </a:p>
        </p:txBody>
      </p:sp>
      <p:sp>
        <p:nvSpPr>
          <p:cNvPr id="7" name="Content Placeholder 2">
            <a:extLst>
              <a:ext uri="{FF2B5EF4-FFF2-40B4-BE49-F238E27FC236}">
                <a16:creationId xmlns:a16="http://schemas.microsoft.com/office/drawing/2014/main" id="{5F29B02D-7094-B458-1D0E-BDA2A573EC7A}"/>
              </a:ext>
            </a:extLst>
          </p:cNvPr>
          <p:cNvSpPr txBox="1">
            <a:spLocks/>
          </p:cNvSpPr>
          <p:nvPr/>
        </p:nvSpPr>
        <p:spPr>
          <a:xfrm>
            <a:off x="838200" y="1457865"/>
            <a:ext cx="10515600" cy="4346036"/>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kern="100">
                <a:solidFill>
                  <a:schemeClr val="tx1"/>
                </a:solidFill>
                <a:ea typeface="Aptos" panose="020B0004020202020204" pitchFamily="34" charset="0"/>
                <a:cs typeface="Times New Roman"/>
              </a:rPr>
              <a:t>Requirement </a:t>
            </a:r>
            <a:r>
              <a:rPr lang="en-US" sz="2400" b="1" kern="100">
                <a:solidFill>
                  <a:schemeClr val="tx1"/>
                </a:solidFill>
                <a:effectLst/>
                <a:ea typeface="Aptos" panose="020B0004020202020204" pitchFamily="34" charset="0"/>
                <a:cs typeface="Times New Roman"/>
              </a:rPr>
              <a:t> </a:t>
            </a:r>
          </a:p>
          <a:p>
            <a:r>
              <a:rPr lang="en-US" sz="2200">
                <a:solidFill>
                  <a:schemeClr val="tx1"/>
                </a:solidFill>
                <a:effectLst/>
                <a:ea typeface="Aptos" panose="020B0004020202020204" pitchFamily="34" charset="0"/>
                <a:cs typeface="Aptos" panose="020B0004020202020204" pitchFamily="34" charset="0"/>
              </a:rPr>
              <a:t>The small business should prevent threat actors from using default passwords to achieve initial access or to move laterally in a network.</a:t>
            </a:r>
            <a:endParaRPr lang="en-US" sz="2200" b="1">
              <a:solidFill>
                <a:schemeClr val="tx1"/>
              </a:solidFill>
              <a:cs typeface="Times New Roman"/>
            </a:endParaRPr>
          </a:p>
          <a:p>
            <a:pPr marL="0" indent="0">
              <a:buNone/>
            </a:pPr>
            <a:r>
              <a:rPr lang="en-US" sz="2200" b="1">
                <a:solidFill>
                  <a:schemeClr val="tx1"/>
                </a:solidFill>
                <a:cs typeface="Times New Roman" panose="02020603050405020304" pitchFamily="18" charset="0"/>
              </a:rPr>
              <a:t>How does the CPG relate to small businesses and why is it important?</a:t>
            </a:r>
          </a:p>
          <a:p>
            <a:r>
              <a:rPr lang="en-US" sz="2200">
                <a:solidFill>
                  <a:schemeClr val="tx1"/>
                </a:solidFill>
                <a:cs typeface="Times New Roman"/>
              </a:rPr>
              <a:t>Reducing vulnerability </a:t>
            </a:r>
          </a:p>
          <a:p>
            <a:r>
              <a:rPr lang="en-US" sz="2200">
                <a:solidFill>
                  <a:schemeClr val="tx1"/>
                </a:solidFill>
                <a:cs typeface="Times New Roman"/>
              </a:rPr>
              <a:t>Limiting attacking surface</a:t>
            </a:r>
          </a:p>
          <a:p>
            <a:r>
              <a:rPr lang="en-US" sz="2200">
                <a:solidFill>
                  <a:schemeClr val="tx1"/>
                </a:solidFill>
                <a:cs typeface="Times New Roman"/>
              </a:rPr>
              <a:t>Immediate protections</a:t>
            </a:r>
            <a:endParaRPr lang="en-US" sz="2200" b="1">
              <a:solidFill>
                <a:schemeClr val="tx1"/>
              </a:solidFill>
              <a:cs typeface="Times New Roman"/>
            </a:endParaRPr>
          </a:p>
          <a:p>
            <a:pPr marL="0" indent="0">
              <a:buNone/>
            </a:pPr>
            <a:r>
              <a:rPr lang="en-US" sz="2200" b="1">
                <a:solidFill>
                  <a:schemeClr val="tx1"/>
                </a:solidFill>
                <a:cs typeface="Times New Roman"/>
              </a:rPr>
              <a:t>How do small businesses implement the CPG?</a:t>
            </a:r>
          </a:p>
          <a:p>
            <a:r>
              <a:rPr lang="en-US" sz="2200">
                <a:solidFill>
                  <a:schemeClr val="tx1"/>
                </a:solidFill>
                <a:effectLst/>
                <a:ea typeface="Aptos" panose="020B0004020202020204" pitchFamily="34" charset="0"/>
                <a:cs typeface="Arial" panose="020B0604020202020204" pitchFamily="34" charset="0"/>
              </a:rPr>
              <a:t>Process to change default passwords</a:t>
            </a:r>
          </a:p>
          <a:p>
            <a:r>
              <a:rPr lang="en-US" sz="2200">
                <a:solidFill>
                  <a:schemeClr val="tx1"/>
                </a:solidFill>
                <a:ea typeface="Aptos" panose="020B0004020202020204" pitchFamily="34" charset="0"/>
                <a:cs typeface="Arial" panose="020B0604020202020204" pitchFamily="34" charset="0"/>
              </a:rPr>
              <a:t>Establish a default password policy</a:t>
            </a:r>
          </a:p>
          <a:p>
            <a:r>
              <a:rPr lang="en-US" sz="2200">
                <a:solidFill>
                  <a:schemeClr val="tx1"/>
                </a:solidFill>
                <a:effectLst/>
                <a:ea typeface="Aptos" panose="020B0004020202020204" pitchFamily="34" charset="0"/>
                <a:cs typeface="Arial" panose="020B0604020202020204" pitchFamily="34" charset="0"/>
              </a:rPr>
              <a:t>Conduc</a:t>
            </a:r>
            <a:r>
              <a:rPr lang="en-US" sz="2200">
                <a:solidFill>
                  <a:schemeClr val="tx1"/>
                </a:solidFill>
                <a:ea typeface="Aptos" panose="020B0004020202020204" pitchFamily="34" charset="0"/>
                <a:cs typeface="Arial" panose="020B0604020202020204" pitchFamily="34" charset="0"/>
              </a:rPr>
              <a:t>t vulnerability scanning</a:t>
            </a:r>
            <a:endParaRPr lang="en-US" sz="2200">
              <a:solidFill>
                <a:schemeClr val="tx1"/>
              </a:solidFill>
              <a:effectLst/>
              <a:ea typeface="Aptos" panose="020B0004020202020204" pitchFamily="34" charset="0"/>
              <a:cs typeface="Arial" panose="020B0604020202020204" pitchFamily="34" charset="0"/>
            </a:endParaRPr>
          </a:p>
          <a:p>
            <a:endParaRPr lang="en-US"/>
          </a:p>
        </p:txBody>
      </p:sp>
      <p:pic>
        <p:nvPicPr>
          <p:cNvPr id="9" name="Picture 8" descr="A screenshot of a computer screen&#10;&#10;Description automatically generated">
            <a:extLst>
              <a:ext uri="{FF2B5EF4-FFF2-40B4-BE49-F238E27FC236}">
                <a16:creationId xmlns:a16="http://schemas.microsoft.com/office/drawing/2014/main" id="{CC844FC2-BBD1-AC48-6B86-94F77750720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92630" y="3256843"/>
            <a:ext cx="4876510" cy="2817436"/>
          </a:xfrm>
          <a:prstGeom prst="rect">
            <a:avLst/>
          </a:prstGeom>
        </p:spPr>
      </p:pic>
    </p:spTree>
    <p:extLst>
      <p:ext uri="{BB962C8B-B14F-4D97-AF65-F5344CB8AC3E}">
        <p14:creationId xmlns:p14="http://schemas.microsoft.com/office/powerpoint/2010/main" val="1374962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18</a:t>
            </a:fld>
            <a:endParaRPr lang="en-US"/>
          </a:p>
        </p:txBody>
      </p:sp>
      <p:sp>
        <p:nvSpPr>
          <p:cNvPr id="5" name="Title 1">
            <a:extLst>
              <a:ext uri="{FF2B5EF4-FFF2-40B4-BE49-F238E27FC236}">
                <a16:creationId xmlns:a16="http://schemas.microsoft.com/office/drawing/2014/main" id="{217EB049-3D39-6A15-6994-64312072A7CA}"/>
              </a:ext>
            </a:extLst>
          </p:cNvPr>
          <p:cNvSpPr>
            <a:spLocks noGrp="1"/>
          </p:cNvSpPr>
          <p:nvPr>
            <p:ph type="title"/>
          </p:nvPr>
        </p:nvSpPr>
        <p:spPr>
          <a:xfrm>
            <a:off x="838200" y="365125"/>
            <a:ext cx="10515600" cy="1325563"/>
          </a:xfrm>
        </p:spPr>
        <p:txBody>
          <a:bodyPr/>
          <a:lstStyle/>
          <a:p>
            <a:r>
              <a:rPr lang="en-US" sz="4400"/>
              <a:t>2A:  Changing Default Passwords</a:t>
            </a:r>
            <a:endParaRPr lang="en-US"/>
          </a:p>
        </p:txBody>
      </p:sp>
      <p:sp>
        <p:nvSpPr>
          <p:cNvPr id="7" name="Content Placeholder 2">
            <a:extLst>
              <a:ext uri="{FF2B5EF4-FFF2-40B4-BE49-F238E27FC236}">
                <a16:creationId xmlns:a16="http://schemas.microsoft.com/office/drawing/2014/main" id="{8812EF87-ACEB-C203-FF30-CDCB3940727B}"/>
              </a:ext>
            </a:extLst>
          </p:cNvPr>
          <p:cNvSpPr txBox="1">
            <a:spLocks/>
          </p:cNvSpPr>
          <p:nvPr/>
        </p:nvSpPr>
        <p:spPr>
          <a:xfrm>
            <a:off x="838200" y="1457865"/>
            <a:ext cx="10515600" cy="4346036"/>
          </a:xfrm>
          <a:prstGeom prst="rect">
            <a:avLst/>
          </a:prstGeom>
        </p:spPr>
        <p:txBody>
          <a:bodyPr lIns="91440" tIns="45720" rIns="91440" bIns="4572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1"/>
                </a:solidFill>
              </a:rPr>
              <a:t>Training and Resources</a:t>
            </a:r>
          </a:p>
          <a:p>
            <a:pPr marL="0" lvl="1" indent="0">
              <a:lnSpc>
                <a:spcPct val="150000"/>
              </a:lnSpc>
              <a:spcBef>
                <a:spcPts val="0"/>
              </a:spcBef>
            </a:pPr>
            <a:r>
              <a:rPr lang="en-US" sz="2600" u="sng">
                <a:solidFill>
                  <a:srgbClr val="467886"/>
                </a:solidFill>
                <a:effectLst/>
                <a:ea typeface="Aptos" panose="020B0004020202020204" pitchFamily="34" charset="0"/>
                <a:cs typeface="Arial" panose="020B0604020202020204" pitchFamily="34" charset="0"/>
                <a:hlinkClick r:id="rId3"/>
              </a:rPr>
              <a:t>Cyber Hygiene Services | CISA</a:t>
            </a:r>
            <a:endParaRPr lang="en-US" sz="2600" b="1"/>
          </a:p>
          <a:p>
            <a:pPr marL="0" indent="0">
              <a:lnSpc>
                <a:spcPct val="150000"/>
              </a:lnSpc>
              <a:spcBef>
                <a:spcPts val="0"/>
              </a:spcBef>
            </a:pPr>
            <a:r>
              <a:rPr lang="en-US" sz="2600" u="sng" kern="100">
                <a:solidFill>
                  <a:srgbClr val="467886"/>
                </a:solidFill>
                <a:effectLst/>
                <a:ea typeface="Aptos" panose="020B0004020202020204" pitchFamily="34" charset="0"/>
                <a:cs typeface="Aptos" panose="020B0004020202020204" pitchFamily="34" charset="0"/>
                <a:hlinkClick r:id="rId4"/>
              </a:rPr>
              <a:t>More than a Password | CISA</a:t>
            </a:r>
            <a:endParaRPr lang="en-US" sz="2600" kern="100">
              <a:effectLst/>
              <a:ea typeface="Aptos" panose="020B0004020202020204" pitchFamily="34" charset="0"/>
              <a:cs typeface="Arial" panose="020B0604020202020204" pitchFamily="34" charset="0"/>
            </a:endParaRPr>
          </a:p>
          <a:p>
            <a:pPr marL="0" indent="0">
              <a:lnSpc>
                <a:spcPct val="150000"/>
              </a:lnSpc>
              <a:spcBef>
                <a:spcPts val="0"/>
              </a:spcBef>
            </a:pPr>
            <a:r>
              <a:rPr lang="en-US" sz="2600" u="sng" kern="100">
                <a:solidFill>
                  <a:srgbClr val="467886"/>
                </a:solidFill>
                <a:effectLst/>
                <a:ea typeface="Aptos" panose="020B0004020202020204" pitchFamily="34" charset="0"/>
                <a:cs typeface="Aptos" panose="020B0004020202020204" pitchFamily="34" charset="0"/>
                <a:hlinkClick r:id="rId5"/>
              </a:rPr>
              <a:t>Cyb3R_Sm@rT!: Use a Password Manager to Create and “Remember” Strong Passwords | CISA</a:t>
            </a:r>
            <a:endParaRPr lang="en-US" sz="2600" kern="100">
              <a:effectLst/>
              <a:ea typeface="Aptos" panose="020B0004020202020204" pitchFamily="34" charset="0"/>
              <a:cs typeface="Arial" panose="020B0604020202020204" pitchFamily="34" charset="0"/>
            </a:endParaRPr>
          </a:p>
          <a:p>
            <a:pPr marL="0" lvl="1" indent="0">
              <a:lnSpc>
                <a:spcPct val="100000"/>
              </a:lnSpc>
            </a:pPr>
            <a:r>
              <a:rPr lang="en-US" sz="2600">
                <a:solidFill>
                  <a:schemeClr val="tx1"/>
                </a:solidFill>
                <a:effectLst/>
                <a:ea typeface="Aptos" panose="020B0004020202020204" pitchFamily="34" charset="0"/>
                <a:cs typeface="Arial" panose="020B0604020202020204" pitchFamily="34" charset="0"/>
              </a:rPr>
              <a:t>CISA Alert Code: TA13-175A Risks of Default Passwords on the Internet at this link: </a:t>
            </a:r>
            <a:r>
              <a:rPr lang="en-US" sz="2600" u="sng">
                <a:solidFill>
                  <a:srgbClr val="467886"/>
                </a:solidFill>
                <a:effectLst/>
                <a:ea typeface="Aptos" panose="020B0004020202020204" pitchFamily="34" charset="0"/>
                <a:cs typeface="Arial" panose="020B0604020202020204" pitchFamily="34" charset="0"/>
                <a:hlinkClick r:id="rId6"/>
              </a:rPr>
              <a:t>https://www.cisa.gov/news-events/alerts/2013/06/24/risks-default-passwords-internet</a:t>
            </a:r>
            <a:r>
              <a:rPr lang="en-US" sz="2600" u="sng">
                <a:solidFill>
                  <a:srgbClr val="467886"/>
                </a:solidFill>
                <a:effectLst/>
                <a:ea typeface="Aptos" panose="020B0004020202020204" pitchFamily="34" charset="0"/>
                <a:cs typeface="Arial" panose="020B0604020202020204" pitchFamily="34" charset="0"/>
              </a:rPr>
              <a:t> </a:t>
            </a:r>
            <a:r>
              <a:rPr lang="en-US" sz="2600">
                <a:solidFill>
                  <a:schemeClr val="tx1"/>
                </a:solidFill>
                <a:effectLst/>
                <a:ea typeface="Aptos" panose="020B0004020202020204" pitchFamily="34" charset="0"/>
                <a:cs typeface="Arial" panose="020B0604020202020204" pitchFamily="34" charset="0"/>
              </a:rPr>
              <a:t>and implement unique, strong passwords</a:t>
            </a:r>
            <a:endParaRPr lang="en-US" sz="2600" b="1">
              <a:solidFill>
                <a:schemeClr val="tx1"/>
              </a:solidFill>
              <a:effectLst/>
              <a:ea typeface="Aptos" panose="020B0004020202020204" pitchFamily="34" charset="0"/>
              <a:cs typeface="Arial" panose="020B0604020202020204" pitchFamily="34" charset="0"/>
            </a:endParaRPr>
          </a:p>
          <a:p>
            <a:pPr marL="0" lvl="1" indent="0">
              <a:lnSpc>
                <a:spcPct val="100000"/>
              </a:lnSpc>
              <a:buNone/>
            </a:pPr>
            <a:endParaRPr lang="en-US" sz="2600" b="1"/>
          </a:p>
          <a:p>
            <a:pPr marL="0" lvl="1" indent="0">
              <a:lnSpc>
                <a:spcPct val="100000"/>
              </a:lnSpc>
              <a:buNone/>
            </a:pPr>
            <a:r>
              <a:rPr lang="en-US" sz="2800" b="1">
                <a:solidFill>
                  <a:schemeClr val="tx1"/>
                </a:solidFill>
              </a:rPr>
              <a:t>GCA Toolkit</a:t>
            </a:r>
          </a:p>
          <a:p>
            <a:pPr marL="342900" marR="0" lvl="0" indent="-342900">
              <a:lnSpc>
                <a:spcPct val="107000"/>
              </a:lnSpc>
              <a:spcBef>
                <a:spcPts val="0"/>
              </a:spcBef>
              <a:spcAft>
                <a:spcPts val="0"/>
              </a:spcAft>
              <a:buFont typeface="+mj-lt"/>
              <a:buAutoNum type="arabicPeriod"/>
            </a:pPr>
            <a:r>
              <a:rPr lang="en-US" sz="2600" kern="100">
                <a:solidFill>
                  <a:schemeClr val="tx1"/>
                </a:solidFill>
                <a:effectLst/>
                <a:ea typeface="Calibri" panose="020F0502020204030204" pitchFamily="34" charset="0"/>
                <a:cs typeface="Calibri" panose="020F0502020204030204" pitchFamily="34" charset="0"/>
              </a:rPr>
              <a:t>the GCA Learning Portal</a:t>
            </a:r>
            <a:r>
              <a:rPr lang="en-US" sz="2600" kern="100">
                <a:effectLst/>
                <a:ea typeface="Calibri" panose="020F0502020204030204" pitchFamily="34" charset="0"/>
                <a:cs typeface="Calibri" panose="020F0502020204030204" pitchFamily="34" charset="0"/>
              </a:rPr>
              <a:t>: </a:t>
            </a:r>
            <a:r>
              <a:rPr lang="en-US" sz="2600" u="sng" kern="100">
                <a:solidFill>
                  <a:srgbClr val="0563C1"/>
                </a:solidFill>
                <a:effectLst/>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https://edu.globalcyberalliance.org</a:t>
            </a:r>
            <a:r>
              <a:rPr lang="en-US" sz="2600" u="sng" kern="100">
                <a:solidFill>
                  <a:schemeClr val="tx1"/>
                </a:solidFill>
                <a:effectLst/>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a:t>
            </a:r>
            <a:r>
              <a:rPr lang="en-US" sz="2600" kern="100">
                <a:solidFill>
                  <a:schemeClr val="tx1"/>
                </a:solidFill>
                <a:effectLst/>
                <a:ea typeface="Calibri" panose="020F0502020204030204" pitchFamily="34" charset="0"/>
                <a:cs typeface="Calibri" panose="020F0502020204030204" pitchFamily="34" charset="0"/>
              </a:rPr>
              <a:t> to review the training video called, ‘Software Updates &amp; Business Security’   </a:t>
            </a:r>
          </a:p>
          <a:p>
            <a:pPr marL="742950" marR="0" lvl="1" indent="-285750">
              <a:lnSpc>
                <a:spcPct val="107000"/>
              </a:lnSpc>
              <a:spcBef>
                <a:spcPts val="0"/>
              </a:spcBef>
              <a:spcAft>
                <a:spcPts val="0"/>
              </a:spcAft>
              <a:buFont typeface="+mj-lt"/>
              <a:buAutoNum type="alphaLcPeriod"/>
            </a:pPr>
            <a:r>
              <a:rPr lang="en-US" sz="2600" kern="100">
                <a:solidFill>
                  <a:schemeClr val="tx1"/>
                </a:solidFill>
                <a:effectLst/>
                <a:ea typeface="Calibri" panose="020F0502020204030204" pitchFamily="34" charset="0"/>
                <a:cs typeface="Calibri" panose="020F0502020204030204" pitchFamily="34" charset="0"/>
              </a:rPr>
              <a:t>Download and complete the ‘Update Your Defenses Checklist’ document and use the tools on the GCA CS Toolkit</a:t>
            </a:r>
            <a:endParaRPr lang="en-US" sz="2600">
              <a:solidFill>
                <a:schemeClr val="tx1"/>
              </a:solidFill>
              <a:cs typeface="Calibri" panose="020F0502020204030204"/>
            </a:endParaRPr>
          </a:p>
          <a:p>
            <a:pPr marL="457200" lvl="1" indent="0">
              <a:buNone/>
            </a:pPr>
            <a:endParaRPr lang="en-US" sz="1800"/>
          </a:p>
          <a:p>
            <a:pPr marL="457200" lvl="1" indent="0">
              <a:buNone/>
            </a:pPr>
            <a:endParaRPr lang="en-US"/>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302512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19</a:t>
            </a:fld>
            <a:endParaRPr lang="en-US"/>
          </a:p>
        </p:txBody>
      </p:sp>
      <p:sp>
        <p:nvSpPr>
          <p:cNvPr id="3" name="Title 1">
            <a:extLst>
              <a:ext uri="{FF2B5EF4-FFF2-40B4-BE49-F238E27FC236}">
                <a16:creationId xmlns:a16="http://schemas.microsoft.com/office/drawing/2014/main" id="{53B2F446-C1AF-EECA-3BCA-F29F6ADE8B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solidFill>
                  <a:schemeClr val="tx1"/>
                </a:solidFill>
              </a:rPr>
              <a:t>2L: Secure Sensitive Data</a:t>
            </a:r>
          </a:p>
        </p:txBody>
      </p:sp>
      <p:sp>
        <p:nvSpPr>
          <p:cNvPr id="8" name="Content Placeholder 2">
            <a:extLst>
              <a:ext uri="{FF2B5EF4-FFF2-40B4-BE49-F238E27FC236}">
                <a16:creationId xmlns:a16="http://schemas.microsoft.com/office/drawing/2014/main" id="{69D9885E-DE46-35F3-0175-0841D6AB370E}"/>
              </a:ext>
            </a:extLst>
          </p:cNvPr>
          <p:cNvSpPr txBox="1">
            <a:spLocks/>
          </p:cNvSpPr>
          <p:nvPr/>
        </p:nvSpPr>
        <p:spPr>
          <a:xfrm>
            <a:off x="838200" y="1457864"/>
            <a:ext cx="10524564" cy="4557827"/>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kern="100">
                <a:solidFill>
                  <a:schemeClr val="tx1"/>
                </a:solidFill>
                <a:ea typeface="Aptos" panose="020B0004020202020204" pitchFamily="34" charset="0"/>
                <a:cs typeface="Times New Roman"/>
              </a:rPr>
              <a:t>Requirement</a:t>
            </a:r>
            <a:endParaRPr lang="en-US" sz="2400" b="1" kern="100">
              <a:solidFill>
                <a:schemeClr val="tx1"/>
              </a:solidFill>
              <a:effectLst/>
              <a:ea typeface="Aptos" panose="020B0004020202020204" pitchFamily="34" charset="0"/>
              <a:cs typeface="Times New Roman"/>
            </a:endParaRPr>
          </a:p>
          <a:p>
            <a:pPr marL="0" marR="0">
              <a:lnSpc>
                <a:spcPct val="115000"/>
              </a:lnSpc>
              <a:spcBef>
                <a:spcPts val="0"/>
              </a:spcBef>
              <a:spcAft>
                <a:spcPts val="800"/>
              </a:spcAft>
            </a:pPr>
            <a:r>
              <a:rPr lang="en-US" sz="2200">
                <a:solidFill>
                  <a:schemeClr val="tx1"/>
                </a:solidFill>
                <a:effectLst/>
                <a:ea typeface="Aptos" panose="020B0004020202020204" pitchFamily="34" charset="0"/>
                <a:cs typeface="Aptos" panose="020B0004020202020204" pitchFamily="34" charset="0"/>
              </a:rPr>
              <a:t>The small business should protect sensitive information from unauthorized access.</a:t>
            </a:r>
          </a:p>
          <a:p>
            <a:pPr marL="0" indent="0">
              <a:buNone/>
            </a:pPr>
            <a:r>
              <a:rPr lang="en-US" sz="2400" b="1">
                <a:solidFill>
                  <a:schemeClr val="tx1"/>
                </a:solidFill>
                <a:cs typeface="Times New Roman" panose="02020603050405020304" pitchFamily="18" charset="0"/>
              </a:rPr>
              <a:t>How does the CPG relate to small businesses and why is it important?</a:t>
            </a:r>
          </a:p>
          <a:p>
            <a:pPr marL="0">
              <a:lnSpc>
                <a:spcPct val="115000"/>
              </a:lnSpc>
              <a:spcBef>
                <a:spcPts val="0"/>
              </a:spcBef>
              <a:spcAft>
                <a:spcPts val="800"/>
              </a:spcAft>
            </a:pPr>
            <a:r>
              <a:rPr lang="en-US" sz="2200">
                <a:solidFill>
                  <a:schemeClr val="tx1"/>
                </a:solidFill>
                <a:ea typeface="Aptos" panose="020B0004020202020204" pitchFamily="34" charset="0"/>
                <a:cs typeface="Times New Roman"/>
              </a:rPr>
              <a:t>Protects business integrity</a:t>
            </a:r>
          </a:p>
          <a:p>
            <a:pPr marL="0">
              <a:lnSpc>
                <a:spcPct val="115000"/>
              </a:lnSpc>
              <a:spcBef>
                <a:spcPts val="0"/>
              </a:spcBef>
              <a:spcAft>
                <a:spcPts val="800"/>
              </a:spcAft>
            </a:pPr>
            <a:r>
              <a:rPr lang="en-US" sz="2200">
                <a:solidFill>
                  <a:schemeClr val="tx1"/>
                </a:solidFill>
                <a:ea typeface="Aptos" panose="020B0004020202020204" pitchFamily="34" charset="0"/>
                <a:cs typeface="Times New Roman"/>
              </a:rPr>
              <a:t>Reputation management</a:t>
            </a:r>
          </a:p>
          <a:p>
            <a:pPr marL="0">
              <a:lnSpc>
                <a:spcPct val="115000"/>
              </a:lnSpc>
              <a:spcBef>
                <a:spcPts val="0"/>
              </a:spcBef>
              <a:spcAft>
                <a:spcPts val="800"/>
              </a:spcAft>
            </a:pPr>
            <a:r>
              <a:rPr lang="en-US" sz="2200">
                <a:solidFill>
                  <a:schemeClr val="tx1"/>
                </a:solidFill>
                <a:cs typeface="Times New Roman"/>
              </a:rPr>
              <a:t>Preventing financial loss</a:t>
            </a:r>
          </a:p>
          <a:p>
            <a:pPr marL="0" indent="0">
              <a:buNone/>
            </a:pPr>
            <a:r>
              <a:rPr lang="en-US" sz="2400" b="1">
                <a:solidFill>
                  <a:schemeClr val="tx1"/>
                </a:solidFill>
                <a:cs typeface="Times New Roman"/>
              </a:rPr>
              <a:t>How do small businesses implement the CPG?</a:t>
            </a:r>
          </a:p>
          <a:p>
            <a:pPr>
              <a:lnSpc>
                <a:spcPct val="115000"/>
              </a:lnSpc>
              <a:spcBef>
                <a:spcPts val="0"/>
              </a:spcBef>
              <a:spcAft>
                <a:spcPts val="800"/>
              </a:spcAft>
            </a:pPr>
            <a:r>
              <a:rPr lang="en-US" sz="2200" kern="100">
                <a:solidFill>
                  <a:schemeClr val="tx1"/>
                </a:solidFill>
                <a:ea typeface="Aptos" panose="020B0004020202020204" pitchFamily="34" charset="0"/>
                <a:cs typeface="Arial" panose="020B0604020202020204" pitchFamily="34" charset="0"/>
              </a:rPr>
              <a:t>Access management</a:t>
            </a:r>
          </a:p>
          <a:p>
            <a:pPr>
              <a:lnSpc>
                <a:spcPct val="115000"/>
              </a:lnSpc>
              <a:spcBef>
                <a:spcPts val="0"/>
              </a:spcBef>
              <a:spcAft>
                <a:spcPts val="800"/>
              </a:spcAft>
            </a:pPr>
            <a:r>
              <a:rPr lang="en-US" sz="2200" kern="100">
                <a:solidFill>
                  <a:schemeClr val="tx1"/>
                </a:solidFill>
                <a:ea typeface="Aptos" panose="020B0004020202020204" pitchFamily="34" charset="0"/>
                <a:cs typeface="Arial" panose="020B0604020202020204" pitchFamily="34" charset="0"/>
              </a:rPr>
              <a:t>Protect sensitive data</a:t>
            </a:r>
          </a:p>
          <a:p>
            <a:pPr>
              <a:lnSpc>
                <a:spcPct val="115000"/>
              </a:lnSpc>
              <a:spcBef>
                <a:spcPts val="0"/>
              </a:spcBef>
              <a:spcAft>
                <a:spcPts val="800"/>
              </a:spcAft>
            </a:pPr>
            <a:r>
              <a:rPr lang="en-US" sz="2200" kern="100">
                <a:solidFill>
                  <a:schemeClr val="tx1"/>
                </a:solidFill>
                <a:ea typeface="Aptos" panose="020B0004020202020204" pitchFamily="34" charset="0"/>
                <a:cs typeface="Arial" panose="020B0604020202020204" pitchFamily="34" charset="0"/>
              </a:rPr>
              <a:t>Encryption methods</a:t>
            </a:r>
            <a:endParaRPr lang="en-US" sz="2200" kern="100">
              <a:solidFill>
                <a:schemeClr val="tx1"/>
              </a:solidFill>
              <a:effectLst/>
              <a:ea typeface="Aptos" panose="020B0004020202020204" pitchFamily="34" charset="0"/>
              <a:cs typeface="Arial" panose="020B0604020202020204" pitchFamily="34" charset="0"/>
            </a:endParaRPr>
          </a:p>
        </p:txBody>
      </p:sp>
      <p:pic>
        <p:nvPicPr>
          <p:cNvPr id="5" name="Picture 4" descr="Close-up of a file folder with a lock&#10;&#10;Description automatically generated">
            <a:extLst>
              <a:ext uri="{FF2B5EF4-FFF2-40B4-BE49-F238E27FC236}">
                <a16:creationId xmlns:a16="http://schemas.microsoft.com/office/drawing/2014/main" id="{00867D03-6F0D-A25B-16D9-62812851103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90923" y="3198320"/>
            <a:ext cx="5289647" cy="2877962"/>
          </a:xfrm>
          <a:prstGeom prst="rect">
            <a:avLst/>
          </a:prstGeom>
        </p:spPr>
      </p:pic>
    </p:spTree>
    <p:extLst>
      <p:ext uri="{BB962C8B-B14F-4D97-AF65-F5344CB8AC3E}">
        <p14:creationId xmlns:p14="http://schemas.microsoft.com/office/powerpoint/2010/main" val="176049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331B3C-E6EB-734F-E51F-EAB23A82A050}"/>
              </a:ext>
            </a:extLst>
          </p:cNvPr>
          <p:cNvSpPr>
            <a:spLocks noGrp="1"/>
          </p:cNvSpPr>
          <p:nvPr>
            <p:ph idx="1"/>
          </p:nvPr>
        </p:nvSpPr>
        <p:spPr>
          <a:xfrm>
            <a:off x="0" y="0"/>
            <a:ext cx="12192000" cy="6137329"/>
          </a:xfrm>
        </p:spPr>
        <p:txBody>
          <a:bodyPr>
            <a:normAutofit/>
          </a:bodyPr>
          <a:lstStyle/>
          <a:p>
            <a:pPr marL="0" indent="0" algn="l" rtl="0" fontAlgn="base">
              <a:buNone/>
            </a:pPr>
            <a:r>
              <a:rPr lang="en-US" sz="3200" b="1" i="0">
                <a:solidFill>
                  <a:srgbClr val="000000"/>
                </a:solidFill>
                <a:effectLst/>
                <a:highlight>
                  <a:srgbClr val="FFFFFF"/>
                </a:highlight>
              </a:rPr>
              <a:t>Why is there a Cyberse</a:t>
            </a:r>
            <a:r>
              <a:rPr lang="en-US" sz="3200" b="1">
                <a:solidFill>
                  <a:srgbClr val="000000"/>
                </a:solidFill>
                <a:highlight>
                  <a:srgbClr val="FFFFFF"/>
                </a:highlight>
              </a:rPr>
              <a:t>curity (CS)</a:t>
            </a:r>
            <a:r>
              <a:rPr lang="en-US" sz="3200" b="1" i="0">
                <a:solidFill>
                  <a:srgbClr val="000000"/>
                </a:solidFill>
                <a:effectLst/>
                <a:highlight>
                  <a:srgbClr val="FFFFFF"/>
                </a:highlight>
              </a:rPr>
              <a:t> Requirement for SBIR/STTR Awards?</a:t>
            </a:r>
            <a:r>
              <a:rPr lang="en-US" sz="2800" b="0" i="0">
                <a:solidFill>
                  <a:srgbClr val="000000"/>
                </a:solidFill>
                <a:effectLst/>
                <a:highlight>
                  <a:srgbClr val="FFFFFF"/>
                </a:highlight>
              </a:rPr>
              <a:t> </a:t>
            </a:r>
          </a:p>
          <a:p>
            <a:pPr lvl="1" fontAlgn="base"/>
            <a:r>
              <a:rPr lang="en-US" sz="2400" b="0" i="0">
                <a:solidFill>
                  <a:srgbClr val="000000"/>
                </a:solidFill>
                <a:effectLst/>
                <a:highlight>
                  <a:srgbClr val="FFFFFF"/>
                </a:highlight>
              </a:rPr>
              <a:t>SBIR and STTR Extension Act of 2022 </a:t>
            </a:r>
          </a:p>
          <a:p>
            <a:pPr lvl="1" fontAlgn="base"/>
            <a:r>
              <a:rPr lang="en-US" sz="2400" i="0">
                <a:solidFill>
                  <a:srgbClr val="000000"/>
                </a:solidFill>
                <a:highlight>
                  <a:srgbClr val="FFFFFF"/>
                </a:highlight>
              </a:rPr>
              <a:t>Applicable to Phase II Applicants/Awardees</a:t>
            </a:r>
            <a:endParaRPr lang="en-US" sz="2400" b="0" i="0">
              <a:solidFill>
                <a:srgbClr val="000000"/>
              </a:solidFill>
              <a:effectLst/>
              <a:highlight>
                <a:srgbClr val="FFFFFF"/>
              </a:highlight>
            </a:endParaRPr>
          </a:p>
          <a:p>
            <a:pPr lvl="1" fontAlgn="base"/>
            <a:r>
              <a:rPr lang="en-US" sz="2400" i="0">
                <a:solidFill>
                  <a:srgbClr val="000000"/>
                </a:solidFill>
                <a:highlight>
                  <a:srgbClr val="FFFFFF"/>
                </a:highlight>
              </a:rPr>
              <a:t>Foreign Risk Management</a:t>
            </a:r>
          </a:p>
          <a:p>
            <a:pPr lvl="2" fontAlgn="base"/>
            <a:r>
              <a:rPr lang="en-US" sz="2400">
                <a:solidFill>
                  <a:srgbClr val="000000"/>
                </a:solidFill>
                <a:highlight>
                  <a:srgbClr val="FFFFFF"/>
                </a:highlight>
              </a:rPr>
              <a:t>Patent</a:t>
            </a:r>
          </a:p>
          <a:p>
            <a:pPr lvl="2" fontAlgn="base"/>
            <a:r>
              <a:rPr lang="en-US" sz="2400" i="0">
                <a:solidFill>
                  <a:srgbClr val="000000"/>
                </a:solidFill>
                <a:highlight>
                  <a:srgbClr val="FFFFFF"/>
                </a:highlight>
              </a:rPr>
              <a:t>Employee</a:t>
            </a:r>
          </a:p>
          <a:p>
            <a:pPr lvl="2" fontAlgn="base"/>
            <a:r>
              <a:rPr lang="en-US" sz="2400">
                <a:solidFill>
                  <a:srgbClr val="000000"/>
                </a:solidFill>
                <a:highlight>
                  <a:srgbClr val="FFFFFF"/>
                </a:highlight>
              </a:rPr>
              <a:t>Foreign Ownership</a:t>
            </a:r>
          </a:p>
          <a:p>
            <a:pPr marL="914400" lvl="2" indent="0" fontAlgn="base">
              <a:buNone/>
            </a:pPr>
            <a:r>
              <a:rPr lang="en-US" sz="2400" i="0">
                <a:solidFill>
                  <a:srgbClr val="000000"/>
                </a:solidFill>
                <a:highlight>
                  <a:srgbClr val="FFFF00"/>
                </a:highlight>
              </a:rPr>
              <a:t>*** Security Risk associated with SBIR/STTR small business practices</a:t>
            </a:r>
          </a:p>
          <a:p>
            <a:pPr lvl="1" fontAlgn="base"/>
            <a:r>
              <a:rPr lang="en-US" sz="2400" i="0">
                <a:solidFill>
                  <a:srgbClr val="000000"/>
                </a:solidFill>
                <a:highlight>
                  <a:srgbClr val="FFFFFF"/>
                </a:highlight>
              </a:rPr>
              <a:t>SBIR/STTR CS Due Diligence Program</a:t>
            </a:r>
          </a:p>
          <a:p>
            <a:pPr lvl="1" fontAlgn="base"/>
            <a:r>
              <a:rPr lang="en-US" sz="2400" b="0" i="0">
                <a:solidFill>
                  <a:srgbClr val="000000"/>
                </a:solidFill>
                <a:effectLst/>
                <a:highlight>
                  <a:srgbClr val="FFFFFF"/>
                </a:highlight>
              </a:rPr>
              <a:t>Objectives: Protect against the unauthorized disclosure of sensitive information and intellectual property to cyber criminals, specifically foreign countries of concern</a:t>
            </a:r>
            <a:r>
              <a:rPr lang="en-US" sz="2400" i="0">
                <a:solidFill>
                  <a:srgbClr val="000000"/>
                </a:solidFill>
                <a:highlight>
                  <a:srgbClr val="FFFFFF"/>
                </a:highlight>
              </a:rPr>
              <a:t> (China, Russia, North Korea and Iran)</a:t>
            </a:r>
            <a:endParaRPr lang="en-US" sz="2400" b="0" i="0">
              <a:solidFill>
                <a:srgbClr val="000000"/>
              </a:solidFill>
              <a:effectLst/>
              <a:highlight>
                <a:srgbClr val="FFFFFF"/>
              </a:highlight>
            </a:endParaRPr>
          </a:p>
          <a:p>
            <a:pPr lvl="1" fontAlgn="base"/>
            <a:endParaRPr lang="en-US" sz="2400" b="0" i="0">
              <a:solidFill>
                <a:srgbClr val="000000"/>
              </a:solidFill>
              <a:effectLst/>
              <a:highlight>
                <a:srgbClr val="FFFFFF"/>
              </a:highlight>
            </a:endParaRPr>
          </a:p>
          <a:p>
            <a:endParaRPr lang="en-US"/>
          </a:p>
        </p:txBody>
      </p:sp>
      <p:sp>
        <p:nvSpPr>
          <p:cNvPr id="4" name="Slide Number Placeholder 3">
            <a:extLst>
              <a:ext uri="{FF2B5EF4-FFF2-40B4-BE49-F238E27FC236}">
                <a16:creationId xmlns:a16="http://schemas.microsoft.com/office/drawing/2014/main" id="{C7FF2835-2EE2-133B-8D8E-9DE6D089B925}"/>
              </a:ext>
            </a:extLst>
          </p:cNvPr>
          <p:cNvSpPr>
            <a:spLocks noGrp="1"/>
          </p:cNvSpPr>
          <p:nvPr>
            <p:ph type="sldNum" sz="quarter" idx="12"/>
          </p:nvPr>
        </p:nvSpPr>
        <p:spPr/>
        <p:txBody>
          <a:bodyPr/>
          <a:lstStyle/>
          <a:p>
            <a:fld id="{7095E747-9657-4DB4-B1B0-824A61E48864}" type="slidenum">
              <a:rPr lang="en-US" smtClean="0"/>
              <a:pPr/>
              <a:t>2</a:t>
            </a:fld>
            <a:endParaRPr lang="en-US"/>
          </a:p>
        </p:txBody>
      </p:sp>
      <p:pic>
        <p:nvPicPr>
          <p:cNvPr id="7" name="Picture 6">
            <a:extLst>
              <a:ext uri="{FF2B5EF4-FFF2-40B4-BE49-F238E27FC236}">
                <a16:creationId xmlns:a16="http://schemas.microsoft.com/office/drawing/2014/main" id="{8F4333B1-582B-0140-8C9B-E9EEFA26B27F}"/>
              </a:ext>
            </a:extLst>
          </p:cNvPr>
          <p:cNvPicPr>
            <a:picLocks noChangeAspect="1"/>
          </p:cNvPicPr>
          <p:nvPr/>
        </p:nvPicPr>
        <p:blipFill>
          <a:blip r:embed="rId3"/>
          <a:stretch>
            <a:fillRect/>
          </a:stretch>
        </p:blipFill>
        <p:spPr>
          <a:xfrm>
            <a:off x="7787455" y="547918"/>
            <a:ext cx="4261473" cy="1775641"/>
          </a:xfrm>
          <a:prstGeom prst="rect">
            <a:avLst/>
          </a:prstGeom>
        </p:spPr>
      </p:pic>
      <p:pic>
        <p:nvPicPr>
          <p:cNvPr id="8" name="Picture 7">
            <a:extLst>
              <a:ext uri="{FF2B5EF4-FFF2-40B4-BE49-F238E27FC236}">
                <a16:creationId xmlns:a16="http://schemas.microsoft.com/office/drawing/2014/main" id="{E33F2687-DEB4-ED8E-6163-2D5F94C77CB1}"/>
              </a:ext>
            </a:extLst>
          </p:cNvPr>
          <p:cNvPicPr>
            <a:picLocks noChangeAspect="1"/>
          </p:cNvPicPr>
          <p:nvPr/>
        </p:nvPicPr>
        <p:blipFill>
          <a:blip r:embed="rId4"/>
          <a:stretch>
            <a:fillRect/>
          </a:stretch>
        </p:blipFill>
        <p:spPr>
          <a:xfrm>
            <a:off x="4645867" y="4423572"/>
            <a:ext cx="2900265" cy="1640420"/>
          </a:xfrm>
          <a:prstGeom prst="rect">
            <a:avLst/>
          </a:prstGeom>
        </p:spPr>
      </p:pic>
    </p:spTree>
    <p:extLst>
      <p:ext uri="{BB962C8B-B14F-4D97-AF65-F5344CB8AC3E}">
        <p14:creationId xmlns:p14="http://schemas.microsoft.com/office/powerpoint/2010/main" val="460510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20</a:t>
            </a:fld>
            <a:endParaRPr lang="en-US"/>
          </a:p>
        </p:txBody>
      </p:sp>
      <p:sp>
        <p:nvSpPr>
          <p:cNvPr id="3" name="Title 1">
            <a:extLst>
              <a:ext uri="{FF2B5EF4-FFF2-40B4-BE49-F238E27FC236}">
                <a16:creationId xmlns:a16="http://schemas.microsoft.com/office/drawing/2014/main" id="{53B2F446-C1AF-EECA-3BCA-F29F6ADE8B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solidFill>
                  <a:schemeClr val="tx1"/>
                </a:solidFill>
              </a:rPr>
              <a:t>2L: Secure Sensitive Data</a:t>
            </a:r>
          </a:p>
        </p:txBody>
      </p:sp>
      <p:sp>
        <p:nvSpPr>
          <p:cNvPr id="2" name="Content Placeholder 2">
            <a:extLst>
              <a:ext uri="{FF2B5EF4-FFF2-40B4-BE49-F238E27FC236}">
                <a16:creationId xmlns:a16="http://schemas.microsoft.com/office/drawing/2014/main" id="{707FA115-0961-09F5-F6FF-92A4D20F25ED}"/>
              </a:ext>
            </a:extLst>
          </p:cNvPr>
          <p:cNvSpPr txBox="1">
            <a:spLocks/>
          </p:cNvSpPr>
          <p:nvPr/>
        </p:nvSpPr>
        <p:spPr>
          <a:xfrm>
            <a:off x="838200" y="1602657"/>
            <a:ext cx="10515600" cy="420124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200" b="1"/>
              <a:t>Training and Resources</a:t>
            </a:r>
          </a:p>
          <a:p>
            <a:pPr marL="457200" lvl="1">
              <a:lnSpc>
                <a:spcPct val="115000"/>
              </a:lnSpc>
              <a:spcBef>
                <a:spcPts val="0"/>
              </a:spcBef>
              <a:spcAft>
                <a:spcPts val="800"/>
              </a:spcAft>
            </a:pPr>
            <a:r>
              <a:rPr lang="en-US" sz="2200" u="sng" kern="10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Don’t Wake Up to a Ransomware Attack (usalearning.gov)</a:t>
            </a:r>
            <a:endParaRPr lang="en-US" sz="2200" kern="100">
              <a:effectLst/>
              <a:latin typeface="Aptos" panose="020B0004020202020204" pitchFamily="34" charset="0"/>
              <a:ea typeface="Aptos" panose="020B0004020202020204" pitchFamily="34" charset="0"/>
              <a:cs typeface="Arial" panose="020B0604020202020204" pitchFamily="34" charset="0"/>
            </a:endParaRPr>
          </a:p>
          <a:p>
            <a:pPr marL="457200" lvl="1">
              <a:lnSpc>
                <a:spcPct val="115000"/>
              </a:lnSpc>
              <a:spcBef>
                <a:spcPts val="0"/>
              </a:spcBef>
              <a:spcAft>
                <a:spcPts val="800"/>
              </a:spcAft>
            </a:pPr>
            <a:r>
              <a:rPr lang="en-US" sz="2200" u="sng" kern="10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Protect the Physical Security of Your Digital Devices | CISA</a:t>
            </a:r>
            <a:endParaRPr lang="en-US" sz="2200" kern="100">
              <a:effectLst/>
              <a:latin typeface="Aptos" panose="020B0004020202020204" pitchFamily="34" charset="0"/>
              <a:ea typeface="Aptos" panose="020B0004020202020204" pitchFamily="34" charset="0"/>
              <a:cs typeface="Arial" panose="020B0604020202020204" pitchFamily="34" charset="0"/>
            </a:endParaRPr>
          </a:p>
          <a:p>
            <a:pPr marL="457200" lvl="1">
              <a:lnSpc>
                <a:spcPct val="115000"/>
              </a:lnSpc>
              <a:spcBef>
                <a:spcPts val="0"/>
              </a:spcBef>
              <a:spcAft>
                <a:spcPts val="800"/>
              </a:spcAft>
            </a:pPr>
            <a:r>
              <a:rPr lang="en-US" sz="2200" u="sng" kern="100">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How to Protect the Data that is Stored on Your Devices | CISA</a:t>
            </a:r>
            <a:endParaRPr lang="en-US" sz="2200" kern="100">
              <a:effectLst/>
              <a:latin typeface="Aptos" panose="020B0004020202020204" pitchFamily="34" charset="0"/>
              <a:ea typeface="Aptos" panose="020B0004020202020204" pitchFamily="34" charset="0"/>
              <a:cs typeface="Arial" panose="020B0604020202020204" pitchFamily="34" charset="0"/>
            </a:endParaRPr>
          </a:p>
          <a:p>
            <a:pPr marL="457200" lvl="1" indent="0">
              <a:buNone/>
            </a:pPr>
            <a:endParaRPr lang="en-US" sz="1800" b="1"/>
          </a:p>
          <a:p>
            <a:pPr marL="457200" lvl="1" indent="0">
              <a:buNone/>
            </a:pPr>
            <a:r>
              <a:rPr lang="en-US" sz="2200" b="1">
                <a:solidFill>
                  <a:schemeClr val="tx1"/>
                </a:solidFill>
              </a:rPr>
              <a:t>GCA Toolkit</a:t>
            </a:r>
          </a:p>
          <a:p>
            <a:pPr lvl="1"/>
            <a:r>
              <a:rPr lang="en-US" sz="2200">
                <a:solidFill>
                  <a:schemeClr val="tx1"/>
                </a:solidFill>
                <a:cs typeface="Calibri" panose="020F0502020204030204"/>
              </a:rPr>
              <a:t>GCA Toolkit References</a:t>
            </a:r>
          </a:p>
          <a:p>
            <a:pPr lvl="1"/>
            <a:r>
              <a:rPr lang="en-US" sz="22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All Tools - Small Business - GCA Cybersecurity Toolkit | Tools and Resources to Improve Your Cyber Defenses (gcatoolkit.org</a:t>
            </a:r>
            <a:r>
              <a:rPr lang="en-US" sz="2200">
                <a:effectLst/>
                <a:latin typeface="Aptos" panose="020B0004020202020204" pitchFamily="34" charset="0"/>
                <a:ea typeface="Aptos" panose="020B0004020202020204" pitchFamily="34" charset="0"/>
                <a:cs typeface="Times New Roman" panose="02020603050405020304" pitchFamily="18" charset="0"/>
              </a:rPr>
              <a:t>) </a:t>
            </a:r>
            <a:endParaRPr lang="en-US" sz="2200"/>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187796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21</a:t>
            </a:fld>
            <a:endParaRPr lang="en-US"/>
          </a:p>
        </p:txBody>
      </p:sp>
      <p:sp>
        <p:nvSpPr>
          <p:cNvPr id="5" name="Title 1">
            <a:extLst>
              <a:ext uri="{FF2B5EF4-FFF2-40B4-BE49-F238E27FC236}">
                <a16:creationId xmlns:a16="http://schemas.microsoft.com/office/drawing/2014/main" id="{217EB049-3D39-6A15-6994-64312072A7CA}"/>
              </a:ext>
            </a:extLst>
          </p:cNvPr>
          <p:cNvSpPr>
            <a:spLocks noGrp="1"/>
          </p:cNvSpPr>
          <p:nvPr>
            <p:ph type="title"/>
          </p:nvPr>
        </p:nvSpPr>
        <p:spPr>
          <a:xfrm>
            <a:off x="838200" y="365125"/>
            <a:ext cx="10515600" cy="1325563"/>
          </a:xfrm>
        </p:spPr>
        <p:txBody>
          <a:bodyPr/>
          <a:lstStyle/>
          <a:p>
            <a:r>
              <a:rPr lang="en-US" sz="4400"/>
              <a:t>2E:  Separating User and Privileged Accounts</a:t>
            </a:r>
            <a:endParaRPr lang="en-US"/>
          </a:p>
        </p:txBody>
      </p:sp>
      <p:sp>
        <p:nvSpPr>
          <p:cNvPr id="2" name="Content Placeholder 2">
            <a:extLst>
              <a:ext uri="{FF2B5EF4-FFF2-40B4-BE49-F238E27FC236}">
                <a16:creationId xmlns:a16="http://schemas.microsoft.com/office/drawing/2014/main" id="{DE502D3A-9471-EE55-7597-FBE2C7073CD5}"/>
              </a:ext>
            </a:extLst>
          </p:cNvPr>
          <p:cNvSpPr txBox="1">
            <a:spLocks/>
          </p:cNvSpPr>
          <p:nvPr/>
        </p:nvSpPr>
        <p:spPr>
          <a:xfrm>
            <a:off x="838200" y="1457865"/>
            <a:ext cx="10515600" cy="434603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00" b="1" kern="100">
                <a:solidFill>
                  <a:schemeClr val="tx1"/>
                </a:solidFill>
                <a:ea typeface="Aptos" panose="020B0004020202020204" pitchFamily="34" charset="0"/>
                <a:cs typeface="Times New Roman" panose="02020603050405020304" pitchFamily="18" charset="0"/>
              </a:rPr>
              <a:t>Requirement</a:t>
            </a:r>
            <a:endParaRPr lang="en-US" sz="2900" b="1" kern="100">
              <a:solidFill>
                <a:schemeClr val="tx1"/>
              </a:solidFill>
              <a:effectLst/>
              <a:ea typeface="Aptos" panose="020B0004020202020204" pitchFamily="34" charset="0"/>
              <a:cs typeface="Times New Roman" panose="02020603050405020304" pitchFamily="18" charset="0"/>
            </a:endParaRPr>
          </a:p>
          <a:p>
            <a:r>
              <a:rPr lang="en-US" sz="2400">
                <a:solidFill>
                  <a:schemeClr val="tx1"/>
                </a:solidFill>
                <a:effectLst/>
                <a:ea typeface="Aptos" panose="020B0004020202020204" pitchFamily="34" charset="0"/>
                <a:cs typeface="Aptos" panose="020B0004020202020204" pitchFamily="34" charset="0"/>
              </a:rPr>
              <a:t>The small business should make it harder for threat actors to gain access to administrator or privileged accounts, even if common user accounts are compromised.</a:t>
            </a:r>
            <a:endParaRPr lang="en-US" sz="2400" kern="100">
              <a:solidFill>
                <a:schemeClr val="tx1"/>
              </a:solidFill>
              <a:cs typeface="Times New Roman" panose="02020603050405020304" pitchFamily="18" charset="0"/>
            </a:endParaRPr>
          </a:p>
          <a:p>
            <a:pPr marL="0" indent="0">
              <a:buNone/>
            </a:pPr>
            <a:r>
              <a:rPr lang="en-US" sz="2400" b="1">
                <a:solidFill>
                  <a:schemeClr val="tx1"/>
                </a:solidFill>
                <a:cs typeface="Times New Roman" panose="02020603050405020304" pitchFamily="18" charset="0"/>
              </a:rPr>
              <a:t>How does the CPG relate to small businesses and why is it important?</a:t>
            </a:r>
          </a:p>
          <a:p>
            <a:r>
              <a:rPr lang="en-US" sz="2400" kern="100">
                <a:solidFill>
                  <a:schemeClr val="tx1"/>
                </a:solidFill>
                <a:cs typeface="Times New Roman" panose="02020603050405020304" pitchFamily="18" charset="0"/>
              </a:rPr>
              <a:t>Limits access</a:t>
            </a:r>
          </a:p>
          <a:p>
            <a:r>
              <a:rPr lang="en-US" sz="2400" kern="100">
                <a:solidFill>
                  <a:schemeClr val="tx1"/>
                </a:solidFill>
                <a:cs typeface="Times New Roman" panose="02020603050405020304" pitchFamily="18" charset="0"/>
              </a:rPr>
              <a:t>Mitigates insider threats</a:t>
            </a:r>
          </a:p>
          <a:p>
            <a:r>
              <a:rPr lang="en-US" sz="2400" kern="100">
                <a:solidFill>
                  <a:schemeClr val="tx1"/>
                </a:solidFill>
                <a:cs typeface="Times New Roman" panose="02020603050405020304" pitchFamily="18" charset="0"/>
              </a:rPr>
              <a:t>Prevents mistakes</a:t>
            </a:r>
          </a:p>
          <a:p>
            <a:r>
              <a:rPr lang="en-US" sz="2400" kern="100">
                <a:solidFill>
                  <a:schemeClr val="tx1"/>
                </a:solidFill>
                <a:cs typeface="Times New Roman" panose="02020603050405020304" pitchFamily="18" charset="0"/>
              </a:rPr>
              <a:t>Better forensics</a:t>
            </a:r>
            <a:endParaRPr lang="en-US" sz="2400" b="1">
              <a:solidFill>
                <a:schemeClr val="tx1"/>
              </a:solidFill>
              <a:cs typeface="Times New Roman"/>
            </a:endParaRPr>
          </a:p>
          <a:p>
            <a:pPr marL="0" indent="0">
              <a:buNone/>
            </a:pPr>
            <a:r>
              <a:rPr lang="en-US" sz="2400" b="1">
                <a:solidFill>
                  <a:schemeClr val="tx1"/>
                </a:solidFill>
                <a:cs typeface="Times New Roman"/>
              </a:rPr>
              <a:t>How do small businesses implement the CPG?</a:t>
            </a:r>
          </a:p>
          <a:p>
            <a:r>
              <a:rPr lang="en-US" sz="2400">
                <a:solidFill>
                  <a:schemeClr val="tx1"/>
                </a:solidFill>
                <a:cs typeface="Times New Roman"/>
              </a:rPr>
              <a:t>Access control model</a:t>
            </a:r>
          </a:p>
          <a:p>
            <a:r>
              <a:rPr lang="en-US" sz="2400">
                <a:solidFill>
                  <a:schemeClr val="tx1"/>
                </a:solidFill>
                <a:cs typeface="Times New Roman"/>
              </a:rPr>
              <a:t>Access control management</a:t>
            </a:r>
          </a:p>
        </p:txBody>
      </p:sp>
      <p:pic>
        <p:nvPicPr>
          <p:cNvPr id="6" name="Picture 5" descr="A close-up of a table&#10;&#10;Description automatically generated">
            <a:extLst>
              <a:ext uri="{FF2B5EF4-FFF2-40B4-BE49-F238E27FC236}">
                <a16:creationId xmlns:a16="http://schemas.microsoft.com/office/drawing/2014/main" id="{24D297A3-22B0-BDAE-68D2-E6B84F9BC93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77840" y="4421171"/>
            <a:ext cx="5914159" cy="1649527"/>
          </a:xfrm>
          <a:prstGeom prst="rect">
            <a:avLst/>
          </a:prstGeom>
        </p:spPr>
      </p:pic>
    </p:spTree>
    <p:extLst>
      <p:ext uri="{BB962C8B-B14F-4D97-AF65-F5344CB8AC3E}">
        <p14:creationId xmlns:p14="http://schemas.microsoft.com/office/powerpoint/2010/main" val="1956964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22</a:t>
            </a:fld>
            <a:endParaRPr lang="en-US"/>
          </a:p>
        </p:txBody>
      </p:sp>
      <p:sp>
        <p:nvSpPr>
          <p:cNvPr id="5" name="Title 1">
            <a:extLst>
              <a:ext uri="{FF2B5EF4-FFF2-40B4-BE49-F238E27FC236}">
                <a16:creationId xmlns:a16="http://schemas.microsoft.com/office/drawing/2014/main" id="{217EB049-3D39-6A15-6994-64312072A7CA}"/>
              </a:ext>
            </a:extLst>
          </p:cNvPr>
          <p:cNvSpPr>
            <a:spLocks noGrp="1"/>
          </p:cNvSpPr>
          <p:nvPr>
            <p:ph type="title"/>
          </p:nvPr>
        </p:nvSpPr>
        <p:spPr>
          <a:xfrm>
            <a:off x="838200" y="365125"/>
            <a:ext cx="10515600" cy="1325563"/>
          </a:xfrm>
        </p:spPr>
        <p:txBody>
          <a:bodyPr/>
          <a:lstStyle/>
          <a:p>
            <a:r>
              <a:rPr lang="en-US" sz="4400"/>
              <a:t>2E:  Separating User and Privileged Accounts</a:t>
            </a:r>
            <a:endParaRPr lang="en-US"/>
          </a:p>
        </p:txBody>
      </p:sp>
      <p:sp>
        <p:nvSpPr>
          <p:cNvPr id="7" name="Content Placeholder 2">
            <a:extLst>
              <a:ext uri="{FF2B5EF4-FFF2-40B4-BE49-F238E27FC236}">
                <a16:creationId xmlns:a16="http://schemas.microsoft.com/office/drawing/2014/main" id="{8812EF87-ACEB-C203-FF30-CDCB3940727B}"/>
              </a:ext>
            </a:extLst>
          </p:cNvPr>
          <p:cNvSpPr txBox="1">
            <a:spLocks/>
          </p:cNvSpPr>
          <p:nvPr/>
        </p:nvSpPr>
        <p:spPr>
          <a:xfrm>
            <a:off x="838200" y="1457865"/>
            <a:ext cx="10515600" cy="434603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200" b="1">
                <a:solidFill>
                  <a:schemeClr val="tx1"/>
                </a:solidFill>
              </a:rPr>
              <a:t>Training and Resources </a:t>
            </a:r>
          </a:p>
          <a:p>
            <a:pPr>
              <a:lnSpc>
                <a:spcPct val="115000"/>
              </a:lnSpc>
              <a:spcBef>
                <a:spcPts val="0"/>
              </a:spcBef>
              <a:spcAft>
                <a:spcPts val="800"/>
              </a:spcAft>
            </a:pPr>
            <a:r>
              <a:rPr lang="en-US" sz="2000" u="sng" kern="100">
                <a:solidFill>
                  <a:srgbClr val="467886"/>
                </a:solidFill>
                <a:effectLst/>
                <a:ea typeface="Aptos" panose="020B0004020202020204" pitchFamily="34" charset="0"/>
                <a:cs typeface="Aptos" panose="020B0004020202020204" pitchFamily="34" charset="0"/>
                <a:hlinkClick r:id="rId2"/>
              </a:rPr>
              <a:t>Securing Network Infrastructure Devices | CISA</a:t>
            </a:r>
            <a:endParaRPr lang="en-US" sz="2000" kern="100">
              <a:effectLst/>
              <a:ea typeface="Aptos" panose="020B0004020202020204" pitchFamily="34" charset="0"/>
              <a:cs typeface="Arial" panose="020B0604020202020204" pitchFamily="34" charset="0"/>
            </a:endParaRPr>
          </a:p>
          <a:p>
            <a:pPr>
              <a:lnSpc>
                <a:spcPct val="115000"/>
              </a:lnSpc>
              <a:spcBef>
                <a:spcPts val="0"/>
              </a:spcBef>
              <a:spcAft>
                <a:spcPts val="800"/>
              </a:spcAft>
            </a:pPr>
            <a:r>
              <a:rPr lang="en-US" sz="2000" u="sng" kern="100">
                <a:solidFill>
                  <a:srgbClr val="467886"/>
                </a:solidFill>
                <a:effectLst/>
                <a:ea typeface="Aptos" panose="020B0004020202020204" pitchFamily="34" charset="0"/>
                <a:cs typeface="Aptos" panose="020B0004020202020204" pitchFamily="34" charset="0"/>
                <a:hlinkClick r:id="rId3"/>
              </a:rPr>
              <a:t>Identity and Access Management Recommended Best Practices for Administrators (cisa.gov)</a:t>
            </a:r>
            <a:endParaRPr lang="en-US" sz="2000" kern="100">
              <a:effectLst/>
              <a:ea typeface="Aptos" panose="020B0004020202020204" pitchFamily="34" charset="0"/>
              <a:cs typeface="Arial" panose="020B0604020202020204" pitchFamily="34" charset="0"/>
            </a:endParaRPr>
          </a:p>
          <a:p>
            <a:pPr>
              <a:lnSpc>
                <a:spcPct val="115000"/>
              </a:lnSpc>
              <a:spcBef>
                <a:spcPts val="0"/>
              </a:spcBef>
              <a:spcAft>
                <a:spcPts val="800"/>
              </a:spcAft>
            </a:pPr>
            <a:r>
              <a:rPr lang="en-US" sz="2000" u="sng" kern="100">
                <a:solidFill>
                  <a:srgbClr val="467886"/>
                </a:solidFill>
                <a:effectLst/>
                <a:ea typeface="Aptos" panose="020B0004020202020204" pitchFamily="34" charset="0"/>
                <a:cs typeface="Aptos" panose="020B0004020202020204" pitchFamily="34" charset="0"/>
                <a:hlinkClick r:id="rId2"/>
              </a:rPr>
              <a:t>Securing Network Infrastructure Devices | CISA</a:t>
            </a:r>
            <a:endParaRPr lang="en-US" sz="2000" kern="100">
              <a:effectLst/>
              <a:ea typeface="Aptos" panose="020B0004020202020204" pitchFamily="34" charset="0"/>
              <a:cs typeface="Arial" panose="020B0604020202020204" pitchFamily="34" charset="0"/>
            </a:endParaRPr>
          </a:p>
          <a:p>
            <a:pPr>
              <a:lnSpc>
                <a:spcPct val="115000"/>
              </a:lnSpc>
              <a:spcBef>
                <a:spcPts val="0"/>
              </a:spcBef>
              <a:spcAft>
                <a:spcPts val="800"/>
              </a:spcAft>
            </a:pPr>
            <a:r>
              <a:rPr lang="en-US" sz="2000" u="sng" kern="100">
                <a:solidFill>
                  <a:srgbClr val="467886"/>
                </a:solidFill>
                <a:effectLst/>
                <a:ea typeface="Aptos" panose="020B0004020202020204" pitchFamily="34" charset="0"/>
                <a:cs typeface="Aptos" panose="020B0004020202020204" pitchFamily="34" charset="0"/>
                <a:hlinkClick r:id="rId3"/>
              </a:rPr>
              <a:t>Identity and Access Management Recommended Best Practices for Administrators (cisa.gov)</a:t>
            </a:r>
            <a:endParaRPr lang="en-US" sz="2000" kern="100">
              <a:effectLst/>
              <a:ea typeface="Aptos" panose="020B0004020202020204" pitchFamily="34" charset="0"/>
              <a:cs typeface="Arial" panose="020B0604020202020204" pitchFamily="34" charset="0"/>
            </a:endParaRPr>
          </a:p>
          <a:p>
            <a:pPr marL="457200" lvl="1" indent="0">
              <a:buNone/>
            </a:pPr>
            <a:endParaRPr lang="en-US" sz="1800" b="1"/>
          </a:p>
          <a:p>
            <a:pPr marL="457200" lvl="1" indent="0">
              <a:buNone/>
            </a:pPr>
            <a:r>
              <a:rPr lang="en-US" sz="2200" b="1">
                <a:solidFill>
                  <a:schemeClr val="tx1"/>
                </a:solidFill>
              </a:rPr>
              <a:t>GCA Toolkit</a:t>
            </a:r>
          </a:p>
          <a:p>
            <a:pPr lvl="1"/>
            <a:r>
              <a:rPr lang="en-US" sz="2000">
                <a:solidFill>
                  <a:schemeClr val="tx1"/>
                </a:solidFill>
                <a:cs typeface="Calibri" panose="020F0502020204030204"/>
              </a:rPr>
              <a:t>GCA Toolkit References</a:t>
            </a:r>
          </a:p>
          <a:p>
            <a:r>
              <a:rPr lang="en-US" sz="2000" u="sng">
                <a:solidFill>
                  <a:srgbClr val="467886"/>
                </a:solidFill>
                <a:effectLst/>
                <a:ea typeface="Aptos" panose="020B0004020202020204" pitchFamily="34" charset="0"/>
                <a:cs typeface="Times New Roman" panose="02020603050405020304" pitchFamily="18" charset="0"/>
                <a:hlinkClick r:id="rId4"/>
              </a:rPr>
              <a:t>All Tools - Small Business - GCA Cybersecurity Toolkit | Tools and Resources to Improve Your Cyber Defenses (gcatoolkit.org</a:t>
            </a:r>
            <a:r>
              <a:rPr lang="en-US" sz="2000">
                <a:effectLst/>
                <a:ea typeface="Aptos" panose="020B0004020202020204" pitchFamily="34" charset="0"/>
                <a:cs typeface="Times New Roman" panose="02020603050405020304" pitchFamily="18" charset="0"/>
              </a:rPr>
              <a:t>) </a:t>
            </a:r>
            <a:endParaRPr lang="en-US" sz="2000">
              <a:cs typeface="Calibri" panose="020F0502020204030204"/>
            </a:endParaRPr>
          </a:p>
          <a:p>
            <a:r>
              <a:rPr lang="en-US" sz="2000">
                <a:solidFill>
                  <a:srgbClr val="0563C1"/>
                </a:solidFill>
                <a:effectLst/>
                <a:ea typeface="Aptos" panose="020B0004020202020204" pitchFamily="34" charset="0"/>
                <a:cs typeface="Arial" panose="020B0604020202020204" pitchFamily="34" charset="0"/>
              </a:rPr>
              <a:t>GCA Access Management Policy Template  </a:t>
            </a:r>
            <a:r>
              <a:rPr lang="en-US" sz="2000" kern="100">
                <a:solidFill>
                  <a:srgbClr val="0563C1"/>
                </a:solidFill>
                <a:effectLst/>
                <a:ea typeface="Aptos" panose="020B0004020202020204" pitchFamily="34" charset="0"/>
                <a:cs typeface="Arial" panose="020B0604020202020204" pitchFamily="34" charset="0"/>
              </a:rPr>
              <a:t> </a:t>
            </a:r>
            <a:endParaRPr lang="en-US" sz="2000">
              <a:solidFill>
                <a:srgbClr val="0563C1"/>
              </a:solidFill>
            </a:endParaRPr>
          </a:p>
          <a:p>
            <a:pPr marL="457200" lvl="1" indent="0">
              <a:buNone/>
            </a:pPr>
            <a:endParaRPr lang="en-US"/>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297432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23</a:t>
            </a:fld>
            <a:endParaRPr lang="en-US"/>
          </a:p>
        </p:txBody>
      </p:sp>
      <p:sp>
        <p:nvSpPr>
          <p:cNvPr id="5" name="Title 1">
            <a:extLst>
              <a:ext uri="{FF2B5EF4-FFF2-40B4-BE49-F238E27FC236}">
                <a16:creationId xmlns:a16="http://schemas.microsoft.com/office/drawing/2014/main" id="{217EB049-3D39-6A15-6994-64312072A7CA}"/>
              </a:ext>
            </a:extLst>
          </p:cNvPr>
          <p:cNvSpPr>
            <a:spLocks noGrp="1"/>
          </p:cNvSpPr>
          <p:nvPr>
            <p:ph type="title"/>
          </p:nvPr>
        </p:nvSpPr>
        <p:spPr>
          <a:xfrm>
            <a:off x="838200" y="365125"/>
            <a:ext cx="10515600" cy="1325563"/>
          </a:xfrm>
        </p:spPr>
        <p:txBody>
          <a:bodyPr/>
          <a:lstStyle/>
          <a:p>
            <a:r>
              <a:rPr lang="en-US" sz="4400"/>
              <a:t>2D: Revoke Credentials</a:t>
            </a:r>
            <a:endParaRPr lang="en-US"/>
          </a:p>
        </p:txBody>
      </p:sp>
      <p:sp>
        <p:nvSpPr>
          <p:cNvPr id="2" name="Content Placeholder 2">
            <a:extLst>
              <a:ext uri="{FF2B5EF4-FFF2-40B4-BE49-F238E27FC236}">
                <a16:creationId xmlns:a16="http://schemas.microsoft.com/office/drawing/2014/main" id="{7DE0CA8C-B7C4-8D54-4786-5CC669041E09}"/>
              </a:ext>
            </a:extLst>
          </p:cNvPr>
          <p:cNvSpPr txBox="1">
            <a:spLocks/>
          </p:cNvSpPr>
          <p:nvPr/>
        </p:nvSpPr>
        <p:spPr>
          <a:xfrm>
            <a:off x="838200" y="1457865"/>
            <a:ext cx="10515600" cy="43460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kern="100">
                <a:solidFill>
                  <a:schemeClr val="tx1"/>
                </a:solidFill>
                <a:ea typeface="Aptos" panose="020B0004020202020204" pitchFamily="34" charset="0"/>
                <a:cs typeface="Times New Roman" panose="02020603050405020304" pitchFamily="18" charset="0"/>
              </a:rPr>
              <a:t>Requirement</a:t>
            </a:r>
            <a:endParaRPr lang="en-US" sz="2400" b="1" kern="100">
              <a:solidFill>
                <a:schemeClr val="tx1"/>
              </a:solidFill>
              <a:effectLst/>
              <a:ea typeface="Aptos" panose="020B0004020202020204" pitchFamily="34" charset="0"/>
              <a:cs typeface="Times New Roman" panose="02020603050405020304" pitchFamily="18" charset="0"/>
            </a:endParaRPr>
          </a:p>
          <a:p>
            <a:r>
              <a:rPr lang="en-US" sz="2200">
                <a:solidFill>
                  <a:schemeClr val="tx1"/>
                </a:solidFill>
                <a:effectLst/>
                <a:ea typeface="Aptos" panose="020B0004020202020204" pitchFamily="34" charset="0"/>
                <a:cs typeface="Aptos" panose="020B0004020202020204" pitchFamily="34" charset="0"/>
              </a:rPr>
              <a:t>The small business should prevent unauthorized access to organizational accounts or resources by former employees.</a:t>
            </a:r>
          </a:p>
          <a:p>
            <a:pPr marL="0" indent="0">
              <a:buNone/>
            </a:pPr>
            <a:r>
              <a:rPr lang="en-US" sz="2400" b="1">
                <a:solidFill>
                  <a:schemeClr val="tx1"/>
                </a:solidFill>
                <a:cs typeface="Times New Roman" panose="02020603050405020304" pitchFamily="18" charset="0"/>
              </a:rPr>
              <a:t>How does the CPG relate to small businesses and why is it important?</a:t>
            </a:r>
          </a:p>
          <a:p>
            <a:r>
              <a:rPr lang="en-US" sz="2200">
                <a:solidFill>
                  <a:schemeClr val="tx1"/>
                </a:solidFill>
                <a:cs typeface="Times New Roman" panose="02020603050405020304" pitchFamily="18" charset="0"/>
              </a:rPr>
              <a:t>Reduces risk of malicious actions</a:t>
            </a:r>
          </a:p>
          <a:p>
            <a:r>
              <a:rPr lang="en-US" sz="2200">
                <a:solidFill>
                  <a:schemeClr val="tx1"/>
                </a:solidFill>
                <a:cs typeface="Times New Roman" panose="02020603050405020304" pitchFamily="18" charset="0"/>
              </a:rPr>
              <a:t>Ensures smooth transitions</a:t>
            </a:r>
          </a:p>
          <a:p>
            <a:r>
              <a:rPr lang="en-US" sz="2200">
                <a:solidFill>
                  <a:schemeClr val="tx1"/>
                </a:solidFill>
                <a:cs typeface="Times New Roman" panose="02020603050405020304" pitchFamily="18" charset="0"/>
              </a:rPr>
              <a:t>Facilitates investigations</a:t>
            </a:r>
            <a:endParaRPr lang="en-US" sz="2200" b="1">
              <a:solidFill>
                <a:schemeClr val="tx1"/>
              </a:solidFill>
              <a:cs typeface="Times New Roman"/>
            </a:endParaRPr>
          </a:p>
          <a:p>
            <a:pPr marL="0" indent="0">
              <a:buNone/>
            </a:pPr>
            <a:r>
              <a:rPr lang="en-US" sz="2800" b="1">
                <a:solidFill>
                  <a:schemeClr val="tx1"/>
                </a:solidFill>
                <a:cs typeface="Times New Roman"/>
              </a:rPr>
              <a:t>How do small businesses implement the CPG?</a:t>
            </a:r>
          </a:p>
          <a:p>
            <a:r>
              <a:rPr lang="en-US" sz="2200">
                <a:solidFill>
                  <a:schemeClr val="tx1"/>
                </a:solidFill>
              </a:rPr>
              <a:t>Revoke account access for departing employees</a:t>
            </a:r>
          </a:p>
          <a:p>
            <a:endParaRPr lang="en-US" sz="2200">
              <a:solidFill>
                <a:schemeClr val="tx1"/>
              </a:solidFill>
            </a:endParaRPr>
          </a:p>
        </p:txBody>
      </p:sp>
      <p:pic>
        <p:nvPicPr>
          <p:cNvPr id="6" name="Picture 5" descr="A person holding a box and waving to a group of people&#10;&#10;Description automatically generated">
            <a:extLst>
              <a:ext uri="{FF2B5EF4-FFF2-40B4-BE49-F238E27FC236}">
                <a16:creationId xmlns:a16="http://schemas.microsoft.com/office/drawing/2014/main" id="{884E24E9-EB1E-8867-9B81-1CB507CF6DC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14509" y="3231312"/>
            <a:ext cx="4254631" cy="2836420"/>
          </a:xfrm>
          <a:prstGeom prst="rect">
            <a:avLst/>
          </a:prstGeom>
        </p:spPr>
      </p:pic>
    </p:spTree>
    <p:extLst>
      <p:ext uri="{BB962C8B-B14F-4D97-AF65-F5344CB8AC3E}">
        <p14:creationId xmlns:p14="http://schemas.microsoft.com/office/powerpoint/2010/main" val="2450828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24</a:t>
            </a:fld>
            <a:endParaRPr lang="en-US"/>
          </a:p>
        </p:txBody>
      </p:sp>
      <p:sp>
        <p:nvSpPr>
          <p:cNvPr id="3" name="Title 1">
            <a:extLst>
              <a:ext uri="{FF2B5EF4-FFF2-40B4-BE49-F238E27FC236}">
                <a16:creationId xmlns:a16="http://schemas.microsoft.com/office/drawing/2014/main" id="{53B2F446-C1AF-EECA-3BCA-F29F6ADE8B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solidFill>
                  <a:schemeClr val="tx1"/>
                </a:solidFill>
              </a:rPr>
              <a:t>2R. System Backups</a:t>
            </a:r>
          </a:p>
        </p:txBody>
      </p:sp>
      <p:sp>
        <p:nvSpPr>
          <p:cNvPr id="5" name="Content Placeholder 2">
            <a:extLst>
              <a:ext uri="{FF2B5EF4-FFF2-40B4-BE49-F238E27FC236}">
                <a16:creationId xmlns:a16="http://schemas.microsoft.com/office/drawing/2014/main" id="{3D609BFD-B610-4C5B-F73B-6226F1F76C12}"/>
              </a:ext>
            </a:extLst>
          </p:cNvPr>
          <p:cNvSpPr txBox="1">
            <a:spLocks/>
          </p:cNvSpPr>
          <p:nvPr/>
        </p:nvSpPr>
        <p:spPr>
          <a:xfrm>
            <a:off x="838200" y="1457865"/>
            <a:ext cx="10515600" cy="4381232"/>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kern="100">
                <a:solidFill>
                  <a:schemeClr val="tx1"/>
                </a:solidFill>
                <a:ea typeface="Aptos" panose="020B0004020202020204" pitchFamily="34" charset="0"/>
                <a:cs typeface="Times New Roman"/>
              </a:rPr>
              <a:t>Requirement</a:t>
            </a:r>
            <a:endParaRPr lang="en-US" b="1" kern="100">
              <a:solidFill>
                <a:schemeClr val="tx1"/>
              </a:solidFill>
              <a:effectLst/>
              <a:ea typeface="Aptos" panose="020B0004020202020204" pitchFamily="34" charset="0"/>
              <a:cs typeface="Times New Roman"/>
            </a:endParaRPr>
          </a:p>
          <a:p>
            <a:pPr marL="0" marR="0">
              <a:lnSpc>
                <a:spcPct val="115000"/>
              </a:lnSpc>
              <a:spcBef>
                <a:spcPts val="0"/>
              </a:spcBef>
              <a:spcAft>
                <a:spcPts val="800"/>
              </a:spcAft>
            </a:pPr>
            <a:r>
              <a:rPr lang="en-US" sz="2600">
                <a:solidFill>
                  <a:schemeClr val="tx1"/>
                </a:solidFill>
                <a:effectLst/>
                <a:ea typeface="Aptos" panose="020B0004020202020204" pitchFamily="34" charset="0"/>
                <a:cs typeface="Arial" panose="020B0604020202020204" pitchFamily="34" charset="0"/>
              </a:rPr>
              <a:t>The small business should secure data and reduce the likelihood/duration of data loss during loss of service, delivery, or operations</a:t>
            </a:r>
            <a:endParaRPr lang="en-US" sz="2600" kern="100">
              <a:solidFill>
                <a:schemeClr val="tx1"/>
              </a:solidFill>
              <a:cs typeface="Times New Roman"/>
            </a:endParaRPr>
          </a:p>
          <a:p>
            <a:pPr marL="0" indent="0">
              <a:lnSpc>
                <a:spcPct val="107000"/>
              </a:lnSpc>
              <a:spcBef>
                <a:spcPts val="0"/>
              </a:spcBef>
              <a:buNone/>
            </a:pPr>
            <a:r>
              <a:rPr lang="en-US" sz="3100" b="1">
                <a:solidFill>
                  <a:schemeClr val="tx1"/>
                </a:solidFill>
                <a:cs typeface="Times New Roman" panose="02020603050405020304" pitchFamily="18" charset="0"/>
              </a:rPr>
              <a:t>How does the CPG relate to small businesses and why is it important?</a:t>
            </a:r>
          </a:p>
          <a:p>
            <a:pPr>
              <a:lnSpc>
                <a:spcPct val="115000"/>
              </a:lnSpc>
              <a:spcBef>
                <a:spcPts val="0"/>
              </a:spcBef>
              <a:spcAft>
                <a:spcPts val="800"/>
              </a:spcAft>
            </a:pPr>
            <a:r>
              <a:rPr lang="en-US" kern="100">
                <a:solidFill>
                  <a:schemeClr val="tx1"/>
                </a:solidFill>
                <a:ea typeface="Aptos" panose="020B0004020202020204" pitchFamily="34" charset="0"/>
                <a:cs typeface="Times New Roman"/>
              </a:rPr>
              <a:t>Prevents data loss</a:t>
            </a:r>
          </a:p>
          <a:p>
            <a:pPr>
              <a:lnSpc>
                <a:spcPct val="115000"/>
              </a:lnSpc>
              <a:spcBef>
                <a:spcPts val="0"/>
              </a:spcBef>
              <a:spcAft>
                <a:spcPts val="800"/>
              </a:spcAft>
            </a:pPr>
            <a:r>
              <a:rPr lang="en-US" kern="100">
                <a:solidFill>
                  <a:schemeClr val="tx1"/>
                </a:solidFill>
                <a:ea typeface="Aptos" panose="020B0004020202020204" pitchFamily="34" charset="0"/>
                <a:cs typeface="Times New Roman"/>
              </a:rPr>
              <a:t>Restores corrupted data</a:t>
            </a:r>
          </a:p>
          <a:p>
            <a:pPr>
              <a:lnSpc>
                <a:spcPct val="115000"/>
              </a:lnSpc>
              <a:spcBef>
                <a:spcPts val="0"/>
              </a:spcBef>
              <a:spcAft>
                <a:spcPts val="800"/>
              </a:spcAft>
            </a:pPr>
            <a:r>
              <a:rPr lang="en-US" kern="100">
                <a:solidFill>
                  <a:schemeClr val="tx1"/>
                </a:solidFill>
                <a:ea typeface="Aptos" panose="020B0004020202020204" pitchFamily="34" charset="0"/>
                <a:cs typeface="Times New Roman"/>
              </a:rPr>
              <a:t>Disaster recovery </a:t>
            </a:r>
          </a:p>
          <a:p>
            <a:pPr>
              <a:lnSpc>
                <a:spcPct val="115000"/>
              </a:lnSpc>
              <a:spcBef>
                <a:spcPts val="0"/>
              </a:spcBef>
              <a:spcAft>
                <a:spcPts val="800"/>
              </a:spcAft>
            </a:pPr>
            <a:r>
              <a:rPr lang="en-US" kern="100">
                <a:solidFill>
                  <a:schemeClr val="tx1"/>
                </a:solidFill>
                <a:ea typeface="Aptos" panose="020B0004020202020204" pitchFamily="34" charset="0"/>
                <a:cs typeface="Times New Roman"/>
              </a:rPr>
              <a:t>Reduces ransomware impact</a:t>
            </a:r>
          </a:p>
          <a:p>
            <a:pPr marL="0" indent="0">
              <a:buNone/>
            </a:pPr>
            <a:r>
              <a:rPr lang="en-US" sz="3200" b="1">
                <a:solidFill>
                  <a:schemeClr val="tx1"/>
                </a:solidFill>
                <a:cs typeface="Times New Roman"/>
              </a:rPr>
              <a:t>How do small businesses implement the CPG?</a:t>
            </a:r>
          </a:p>
          <a:p>
            <a:pPr>
              <a:lnSpc>
                <a:spcPct val="107000"/>
              </a:lnSpc>
              <a:spcBef>
                <a:spcPts val="0"/>
              </a:spcBef>
            </a:pPr>
            <a:r>
              <a:rPr lang="en-US">
                <a:solidFill>
                  <a:schemeClr val="tx1"/>
                </a:solidFill>
                <a:cs typeface="Times New Roman"/>
              </a:rPr>
              <a:t>Redundant system</a:t>
            </a:r>
          </a:p>
          <a:p>
            <a:pPr>
              <a:lnSpc>
                <a:spcPct val="107000"/>
              </a:lnSpc>
              <a:spcBef>
                <a:spcPts val="0"/>
              </a:spcBef>
            </a:pPr>
            <a:r>
              <a:rPr lang="en-US">
                <a:solidFill>
                  <a:schemeClr val="tx1"/>
                </a:solidFill>
                <a:cs typeface="Times New Roman"/>
              </a:rPr>
              <a:t>Service (cloud)</a:t>
            </a:r>
          </a:p>
        </p:txBody>
      </p:sp>
      <p:pic>
        <p:nvPicPr>
          <p:cNvPr id="6" name="Picture 5" descr="A finger touching a screen with a circular icon&#10;&#10;Description automatically generated">
            <a:extLst>
              <a:ext uri="{FF2B5EF4-FFF2-40B4-BE49-F238E27FC236}">
                <a16:creationId xmlns:a16="http://schemas.microsoft.com/office/drawing/2014/main" id="{445CCDA5-6C00-242F-6582-39CA4C2F5CB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23361" y="3840127"/>
            <a:ext cx="4545779" cy="2230273"/>
          </a:xfrm>
          <a:prstGeom prst="rect">
            <a:avLst/>
          </a:prstGeom>
        </p:spPr>
      </p:pic>
    </p:spTree>
    <p:extLst>
      <p:ext uri="{BB962C8B-B14F-4D97-AF65-F5344CB8AC3E}">
        <p14:creationId xmlns:p14="http://schemas.microsoft.com/office/powerpoint/2010/main" val="2113253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25</a:t>
            </a:fld>
            <a:endParaRPr lang="en-US"/>
          </a:p>
        </p:txBody>
      </p:sp>
      <p:sp>
        <p:nvSpPr>
          <p:cNvPr id="3" name="Title 1">
            <a:extLst>
              <a:ext uri="{FF2B5EF4-FFF2-40B4-BE49-F238E27FC236}">
                <a16:creationId xmlns:a16="http://schemas.microsoft.com/office/drawing/2014/main" id="{53B2F446-C1AF-EECA-3BCA-F29F6ADE8B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solidFill>
                  <a:schemeClr val="tx1"/>
                </a:solidFill>
              </a:rPr>
              <a:t>2R. System Backups</a:t>
            </a:r>
          </a:p>
        </p:txBody>
      </p:sp>
      <p:sp>
        <p:nvSpPr>
          <p:cNvPr id="2" name="Content Placeholder 2">
            <a:extLst>
              <a:ext uri="{FF2B5EF4-FFF2-40B4-BE49-F238E27FC236}">
                <a16:creationId xmlns:a16="http://schemas.microsoft.com/office/drawing/2014/main" id="{65A46BC0-6C96-FC15-3C35-7D1EBF110348}"/>
              </a:ext>
            </a:extLst>
          </p:cNvPr>
          <p:cNvSpPr txBox="1">
            <a:spLocks/>
          </p:cNvSpPr>
          <p:nvPr/>
        </p:nvSpPr>
        <p:spPr>
          <a:xfrm>
            <a:off x="838200" y="1602657"/>
            <a:ext cx="10515600" cy="420124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200" b="1">
                <a:solidFill>
                  <a:schemeClr val="tx1"/>
                </a:solidFill>
              </a:rPr>
              <a:t>Training and resources</a:t>
            </a:r>
          </a:p>
          <a:p>
            <a:pPr marL="457200" lvl="1">
              <a:lnSpc>
                <a:spcPct val="115000"/>
              </a:lnSpc>
              <a:spcBef>
                <a:spcPts val="0"/>
              </a:spcBef>
              <a:spcAft>
                <a:spcPts val="800"/>
              </a:spcAft>
            </a:pPr>
            <a:r>
              <a:rPr lang="en-US" sz="2000" u="sng" kern="10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Data Backup Options (cisa.gov)</a:t>
            </a:r>
            <a:endParaRPr lang="en-US" sz="2000" kern="100">
              <a:effectLst/>
              <a:latin typeface="Aptos" panose="020B0004020202020204" pitchFamily="34" charset="0"/>
              <a:ea typeface="Aptos" panose="020B0004020202020204" pitchFamily="34" charset="0"/>
              <a:cs typeface="Arial" panose="020B0604020202020204" pitchFamily="34" charset="0"/>
            </a:endParaRPr>
          </a:p>
          <a:p>
            <a:pPr marL="457200" lvl="1">
              <a:lnSpc>
                <a:spcPct val="115000"/>
              </a:lnSpc>
              <a:spcBef>
                <a:spcPts val="0"/>
              </a:spcBef>
              <a:spcAft>
                <a:spcPts val="800"/>
              </a:spcAft>
            </a:pPr>
            <a:r>
              <a:rPr lang="en-US" sz="2000" u="sng" kern="10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How to Protect the Data that is Stored on Your Devices | CISA</a:t>
            </a:r>
            <a:endParaRPr lang="en-US" sz="2000" kern="100">
              <a:effectLst/>
              <a:latin typeface="Aptos" panose="020B0004020202020204" pitchFamily="34" charset="0"/>
              <a:ea typeface="Aptos" panose="020B0004020202020204" pitchFamily="34" charset="0"/>
              <a:cs typeface="Arial" panose="020B0604020202020204" pitchFamily="34" charset="0"/>
            </a:endParaRPr>
          </a:p>
          <a:p>
            <a:pPr marL="457200" lvl="1">
              <a:lnSpc>
                <a:spcPct val="115000"/>
              </a:lnSpc>
              <a:spcBef>
                <a:spcPts val="0"/>
              </a:spcBef>
              <a:spcAft>
                <a:spcPts val="800"/>
              </a:spcAft>
            </a:pPr>
            <a:r>
              <a:rPr lang="en-US" sz="2000" u="sng" kern="100">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Get the Most out of Cloud Storage and Services while Minimizing the Risk | CISA</a:t>
            </a:r>
            <a:endParaRPr lang="en-US" sz="2000" kern="100">
              <a:effectLst/>
              <a:latin typeface="Aptos" panose="020B0004020202020204" pitchFamily="34" charset="0"/>
              <a:ea typeface="Aptos" panose="020B0004020202020204" pitchFamily="34" charset="0"/>
              <a:cs typeface="Arial" panose="020B0604020202020204" pitchFamily="34" charset="0"/>
            </a:endParaRPr>
          </a:p>
          <a:p>
            <a:pPr marL="457200" lvl="1" indent="0">
              <a:buNone/>
            </a:pPr>
            <a:endParaRPr lang="en-US" sz="1800" b="1"/>
          </a:p>
          <a:p>
            <a:pPr marL="457200" lvl="1" indent="0">
              <a:buNone/>
            </a:pPr>
            <a:r>
              <a:rPr lang="en-US" sz="2200" b="1">
                <a:solidFill>
                  <a:schemeClr val="tx1"/>
                </a:solidFill>
              </a:rPr>
              <a:t>GCA Toolkit</a:t>
            </a:r>
          </a:p>
          <a:p>
            <a:pPr lvl="1"/>
            <a:r>
              <a:rPr lang="en-US" sz="2000">
                <a:solidFill>
                  <a:schemeClr val="tx1"/>
                </a:solidFill>
                <a:cs typeface="Calibri" panose="020F0502020204030204"/>
              </a:rPr>
              <a:t>GCA Toolkit References</a:t>
            </a:r>
          </a:p>
          <a:p>
            <a:pPr marL="457200" lvl="1" indent="0">
              <a:buNone/>
            </a:pPr>
            <a:r>
              <a:rPr lang="en-US" sz="2000">
                <a:solidFill>
                  <a:schemeClr val="tx1"/>
                </a:solidFill>
                <a:effectLst/>
                <a:ea typeface="Aptos" panose="020B0004020202020204" pitchFamily="34" charset="0"/>
                <a:cs typeface="Times New Roman" panose="02020603050405020304" pitchFamily="18" charset="0"/>
              </a:rPr>
              <a:t>Global Cyber Alliance </a:t>
            </a:r>
            <a:r>
              <a:rPr lang="en-US" sz="2000" u="none" strike="noStrike">
                <a:solidFill>
                  <a:srgbClr val="467886"/>
                </a:solidFill>
                <a:effectLst/>
                <a:ea typeface="Aptos" panose="020B0004020202020204" pitchFamily="34" charset="0"/>
                <a:cs typeface="Times New Roman" panose="02020603050405020304" pitchFamily="18" charset="0"/>
                <a:hlinkClick r:id="rId5"/>
              </a:rPr>
              <a:t>https://edu.globalcyberalliance.org/</a:t>
            </a:r>
            <a:r>
              <a:rPr lang="en-US" sz="2000">
                <a:effectLst/>
                <a:ea typeface="Aptos" panose="020B0004020202020204" pitchFamily="34" charset="0"/>
                <a:cs typeface="Times New Roman" panose="02020603050405020304" pitchFamily="18" charset="0"/>
              </a:rPr>
              <a:t> </a:t>
            </a:r>
            <a:r>
              <a:rPr lang="en-US" sz="2000">
                <a:solidFill>
                  <a:schemeClr val="tx1"/>
                </a:solidFill>
                <a:effectLst/>
                <a:ea typeface="Aptos" panose="020B0004020202020204" pitchFamily="34" charset="0"/>
                <a:cs typeface="Times New Roman" panose="02020603050405020304" pitchFamily="18" charset="0"/>
              </a:rPr>
              <a:t>review the training video called, ‘Protecting Your Data with Backups’ to learn how to set up backups and restore capability to protect systems from data loss. </a:t>
            </a:r>
            <a:endParaRPr lang="en-US" sz="2000">
              <a:solidFill>
                <a:schemeClr val="tx1"/>
              </a:solidFill>
              <a:cs typeface="Calibri" panose="020F0502020204030204"/>
            </a:endParaRPr>
          </a:p>
          <a:p>
            <a:pPr marL="457200" lvl="1" indent="0">
              <a:buNone/>
            </a:pPr>
            <a:endParaRPr lang="en-US" sz="1800"/>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1960429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26</a:t>
            </a:fld>
            <a:endParaRPr lang="en-US"/>
          </a:p>
        </p:txBody>
      </p:sp>
      <p:sp>
        <p:nvSpPr>
          <p:cNvPr id="3" name="Title 1">
            <a:extLst>
              <a:ext uri="{FF2B5EF4-FFF2-40B4-BE49-F238E27FC236}">
                <a16:creationId xmlns:a16="http://schemas.microsoft.com/office/drawing/2014/main" id="{3D01CC2E-DBA1-1EEF-555C-C3B24991489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solidFill>
                  <a:schemeClr val="tx1"/>
                </a:solidFill>
              </a:rPr>
              <a:t>2B:  Minimum Password Strength</a:t>
            </a:r>
          </a:p>
        </p:txBody>
      </p:sp>
      <p:sp>
        <p:nvSpPr>
          <p:cNvPr id="9" name="Content Placeholder 2">
            <a:extLst>
              <a:ext uri="{FF2B5EF4-FFF2-40B4-BE49-F238E27FC236}">
                <a16:creationId xmlns:a16="http://schemas.microsoft.com/office/drawing/2014/main" id="{EAE73D28-3B14-609B-3FEB-FEBF76AAB04C}"/>
              </a:ext>
            </a:extLst>
          </p:cNvPr>
          <p:cNvSpPr txBox="1">
            <a:spLocks/>
          </p:cNvSpPr>
          <p:nvPr/>
        </p:nvSpPr>
        <p:spPr>
          <a:xfrm>
            <a:off x="838200" y="1457865"/>
            <a:ext cx="10515600" cy="43460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kern="100">
                <a:solidFill>
                  <a:schemeClr val="tx1"/>
                </a:solidFill>
                <a:ea typeface="Aptos" panose="020B0004020202020204" pitchFamily="34" charset="0"/>
                <a:cs typeface="Times New Roman" panose="02020603050405020304" pitchFamily="18" charset="0"/>
              </a:rPr>
              <a:t>Requirement</a:t>
            </a:r>
            <a:endParaRPr lang="en-US" sz="2400" b="1" kern="100">
              <a:solidFill>
                <a:schemeClr val="tx1"/>
              </a:solidFill>
              <a:effectLst/>
              <a:ea typeface="Aptos" panose="020B0004020202020204" pitchFamily="34" charset="0"/>
              <a:cs typeface="Times New Roman" panose="02020603050405020304" pitchFamily="18" charset="0"/>
            </a:endParaRPr>
          </a:p>
          <a:p>
            <a:r>
              <a:rPr lang="en-US" sz="2200">
                <a:solidFill>
                  <a:schemeClr val="tx1"/>
                </a:solidFill>
                <a:effectLst/>
                <a:ea typeface="Aptos" panose="020B0004020202020204" pitchFamily="34" charset="0"/>
                <a:cs typeface="Arial" panose="020B0604020202020204" pitchFamily="34" charset="0"/>
              </a:rPr>
              <a:t>The small business should create and use complex passwords that are harder for threat actors to guess or crack.</a:t>
            </a:r>
            <a:endParaRPr lang="en-US" sz="2200" kern="100">
              <a:solidFill>
                <a:schemeClr val="tx1"/>
              </a:solidFill>
              <a:cs typeface="Times New Roman" panose="02020603050405020304" pitchFamily="18" charset="0"/>
            </a:endParaRPr>
          </a:p>
          <a:p>
            <a:pPr marL="0" indent="0">
              <a:buNone/>
            </a:pPr>
            <a:r>
              <a:rPr lang="en-US" sz="2400" b="1">
                <a:solidFill>
                  <a:schemeClr val="tx1"/>
                </a:solidFill>
                <a:cs typeface="Times New Roman" panose="02020603050405020304" pitchFamily="18" charset="0"/>
              </a:rPr>
              <a:t>How does the CPG relate to small businesses and why is it important?</a:t>
            </a:r>
          </a:p>
          <a:p>
            <a:r>
              <a:rPr lang="en-US" sz="2200">
                <a:solidFill>
                  <a:schemeClr val="tx1"/>
                </a:solidFill>
                <a:cs typeface="Times New Roman" panose="02020603050405020304" pitchFamily="18" charset="0"/>
              </a:rPr>
              <a:t>Protecting accounts </a:t>
            </a:r>
          </a:p>
          <a:p>
            <a:r>
              <a:rPr lang="en-US" sz="2200">
                <a:solidFill>
                  <a:schemeClr val="tx1"/>
                </a:solidFill>
                <a:cs typeface="Times New Roman" panose="02020603050405020304" pitchFamily="18" charset="0"/>
              </a:rPr>
              <a:t>Disregarded vulnerability </a:t>
            </a:r>
            <a:endParaRPr lang="en-US" sz="2200">
              <a:solidFill>
                <a:schemeClr val="tx1"/>
              </a:solidFill>
              <a:cs typeface="Times New Roman"/>
            </a:endParaRPr>
          </a:p>
          <a:p>
            <a:pPr marL="0" indent="0">
              <a:buNone/>
            </a:pPr>
            <a:r>
              <a:rPr lang="en-US" sz="2400" b="1">
                <a:solidFill>
                  <a:schemeClr val="tx1"/>
                </a:solidFill>
                <a:cs typeface="Times New Roman"/>
              </a:rPr>
              <a:t>How do small businesses implement the CPG?</a:t>
            </a:r>
          </a:p>
          <a:p>
            <a:r>
              <a:rPr lang="en-US" sz="2200" kern="100">
                <a:solidFill>
                  <a:schemeClr val="tx1"/>
                </a:solidFill>
                <a:cs typeface="Arial" panose="020B0604020202020204" pitchFamily="34" charset="0"/>
              </a:rPr>
              <a:t>Minimum password length</a:t>
            </a:r>
          </a:p>
          <a:p>
            <a:r>
              <a:rPr lang="en-US" sz="2200" kern="100">
                <a:solidFill>
                  <a:schemeClr val="tx1"/>
                </a:solidFill>
                <a:cs typeface="Arial" panose="020B0604020202020204" pitchFamily="34" charset="0"/>
              </a:rPr>
              <a:t>Password Strength for MFA and without</a:t>
            </a:r>
            <a:endParaRPr lang="en-US" sz="2200">
              <a:solidFill>
                <a:schemeClr val="tx1"/>
              </a:solidFill>
            </a:endParaRPr>
          </a:p>
          <a:p>
            <a:pPr lvl="1"/>
            <a:endParaRPr lang="en-US"/>
          </a:p>
          <a:p>
            <a:endParaRPr lang="en-US"/>
          </a:p>
        </p:txBody>
      </p:sp>
      <p:pic>
        <p:nvPicPr>
          <p:cNvPr id="5" name="Picture 4" descr="Several sticky notes on a black surface&#10;&#10;Description automatically generated">
            <a:extLst>
              <a:ext uri="{FF2B5EF4-FFF2-40B4-BE49-F238E27FC236}">
                <a16:creationId xmlns:a16="http://schemas.microsoft.com/office/drawing/2014/main" id="{F20F3472-7ADE-5250-AA42-9A01A70F24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87941" y="3506772"/>
            <a:ext cx="4904059" cy="2573354"/>
          </a:xfrm>
          <a:prstGeom prst="rect">
            <a:avLst/>
          </a:prstGeom>
        </p:spPr>
      </p:pic>
    </p:spTree>
    <p:extLst>
      <p:ext uri="{BB962C8B-B14F-4D97-AF65-F5344CB8AC3E}">
        <p14:creationId xmlns:p14="http://schemas.microsoft.com/office/powerpoint/2010/main" val="3370057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27</a:t>
            </a:fld>
            <a:endParaRPr lang="en-US"/>
          </a:p>
        </p:txBody>
      </p:sp>
      <p:sp>
        <p:nvSpPr>
          <p:cNvPr id="5" name="Title 1">
            <a:extLst>
              <a:ext uri="{FF2B5EF4-FFF2-40B4-BE49-F238E27FC236}">
                <a16:creationId xmlns:a16="http://schemas.microsoft.com/office/drawing/2014/main" id="{217EB049-3D39-6A15-6994-64312072A7CA}"/>
              </a:ext>
            </a:extLst>
          </p:cNvPr>
          <p:cNvSpPr>
            <a:spLocks noGrp="1"/>
          </p:cNvSpPr>
          <p:nvPr>
            <p:ph type="title"/>
          </p:nvPr>
        </p:nvSpPr>
        <p:spPr>
          <a:xfrm>
            <a:off x="838200" y="365125"/>
            <a:ext cx="10515600" cy="1325563"/>
          </a:xfrm>
        </p:spPr>
        <p:txBody>
          <a:bodyPr/>
          <a:lstStyle/>
          <a:p>
            <a:r>
              <a:rPr lang="en-US"/>
              <a:t>2B:  Minimum Password Strength</a:t>
            </a:r>
          </a:p>
        </p:txBody>
      </p:sp>
      <p:sp>
        <p:nvSpPr>
          <p:cNvPr id="7" name="Content Placeholder 2">
            <a:extLst>
              <a:ext uri="{FF2B5EF4-FFF2-40B4-BE49-F238E27FC236}">
                <a16:creationId xmlns:a16="http://schemas.microsoft.com/office/drawing/2014/main" id="{8812EF87-ACEB-C203-FF30-CDCB3940727B}"/>
              </a:ext>
            </a:extLst>
          </p:cNvPr>
          <p:cNvSpPr txBox="1">
            <a:spLocks/>
          </p:cNvSpPr>
          <p:nvPr/>
        </p:nvSpPr>
        <p:spPr>
          <a:xfrm>
            <a:off x="838200" y="1457865"/>
            <a:ext cx="10515600" cy="4346036"/>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200" b="1">
                <a:solidFill>
                  <a:schemeClr val="tx1"/>
                </a:solidFill>
              </a:rPr>
              <a:t>Training and Resources</a:t>
            </a:r>
          </a:p>
          <a:p>
            <a:pPr marL="457200" marR="0">
              <a:lnSpc>
                <a:spcPct val="115000"/>
              </a:lnSpc>
              <a:spcBef>
                <a:spcPts val="0"/>
              </a:spcBef>
              <a:spcAft>
                <a:spcPts val="800"/>
              </a:spcAft>
            </a:pPr>
            <a:r>
              <a:rPr lang="en-US" sz="2200" u="sng" kern="100">
                <a:solidFill>
                  <a:srgbClr val="000000"/>
                </a:solidFill>
                <a:effectLst/>
                <a:ea typeface="Aptos" panose="020B0004020202020204" pitchFamily="34" charset="0"/>
                <a:cs typeface="Aptos" panose="020B0004020202020204" pitchFamily="34" charset="0"/>
                <a:hlinkClick r:id="rId2"/>
              </a:rPr>
              <a:t>Stop Online Crime with Strong Passwords (youtube.com)</a:t>
            </a:r>
            <a:endParaRPr lang="en-US" sz="2200" kern="100">
              <a:effectLst/>
              <a:ea typeface="Aptos" panose="020B0004020202020204" pitchFamily="34" charset="0"/>
              <a:cs typeface="Arial" panose="020B0604020202020204" pitchFamily="34" charset="0"/>
            </a:endParaRPr>
          </a:p>
          <a:p>
            <a:pPr marL="457200" marR="0">
              <a:lnSpc>
                <a:spcPct val="115000"/>
              </a:lnSpc>
              <a:spcBef>
                <a:spcPts val="0"/>
              </a:spcBef>
              <a:spcAft>
                <a:spcPts val="800"/>
              </a:spcAft>
            </a:pPr>
            <a:r>
              <a:rPr lang="en-US" sz="2200" u="sng" kern="100">
                <a:solidFill>
                  <a:srgbClr val="467886"/>
                </a:solidFill>
                <a:effectLst/>
                <a:ea typeface="Aptos" panose="020B0004020202020204" pitchFamily="34" charset="0"/>
                <a:cs typeface="Aptos" panose="020B0004020202020204" pitchFamily="34" charset="0"/>
                <a:hlinkClick r:id="rId3"/>
              </a:rPr>
              <a:t>More than a Password | CISA</a:t>
            </a:r>
            <a:endParaRPr lang="en-US" sz="2200" kern="100">
              <a:effectLst/>
              <a:ea typeface="Aptos" panose="020B0004020202020204" pitchFamily="34" charset="0"/>
              <a:cs typeface="Arial" panose="020B0604020202020204" pitchFamily="34" charset="0"/>
            </a:endParaRPr>
          </a:p>
          <a:p>
            <a:pPr marL="457200" lvl="1" indent="0">
              <a:buNone/>
            </a:pPr>
            <a:r>
              <a:rPr lang="en-US" sz="2200" kern="100">
                <a:solidFill>
                  <a:schemeClr val="tx1"/>
                </a:solidFill>
                <a:effectLst/>
                <a:ea typeface="Aptos" panose="020B0004020202020204" pitchFamily="34" charset="0"/>
                <a:cs typeface="Aptos" panose="020B0004020202020204" pitchFamily="34" charset="0"/>
              </a:rPr>
              <a:t>For training on MFA we suggest applicants and awardees review, the NIST Small Business CS Corner: </a:t>
            </a:r>
            <a:r>
              <a:rPr lang="en-US" sz="2200" u="sng" kern="100">
                <a:solidFill>
                  <a:srgbClr val="467886"/>
                </a:solidFill>
                <a:effectLst/>
                <a:ea typeface="Aptos" panose="020B0004020202020204" pitchFamily="34" charset="0"/>
                <a:cs typeface="Aptos" panose="020B0004020202020204" pitchFamily="34" charset="0"/>
                <a:hlinkClick r:id="rId4"/>
              </a:rPr>
              <a:t>Multi-Factor Authentication | NIST</a:t>
            </a:r>
            <a:endParaRPr lang="en-US" sz="2200" kern="100">
              <a:effectLst/>
              <a:ea typeface="Aptos" panose="020B0004020202020204" pitchFamily="34" charset="0"/>
              <a:cs typeface="Times New Roman" panose="02020603050405020304" pitchFamily="18" charset="0"/>
            </a:endParaRPr>
          </a:p>
          <a:p>
            <a:pPr marL="457200" lvl="1" indent="0">
              <a:buNone/>
            </a:pPr>
            <a:endParaRPr lang="en-US" sz="1800" b="1">
              <a:solidFill>
                <a:schemeClr val="tx1"/>
              </a:solidFill>
            </a:endParaRPr>
          </a:p>
          <a:p>
            <a:pPr marL="457200" lvl="1" indent="0">
              <a:buNone/>
            </a:pPr>
            <a:r>
              <a:rPr lang="en-US" sz="2200" b="1">
                <a:solidFill>
                  <a:schemeClr val="tx1"/>
                </a:solidFill>
              </a:rPr>
              <a:t>GCA Toolkit</a:t>
            </a:r>
          </a:p>
          <a:p>
            <a:pPr marL="457200" lvl="1" indent="0">
              <a:buNone/>
            </a:pPr>
            <a:r>
              <a:rPr lang="en-US" sz="2200">
                <a:solidFill>
                  <a:schemeClr val="tx1"/>
                </a:solidFill>
                <a:cs typeface="Calibri" panose="020F0502020204030204"/>
              </a:rPr>
              <a:t>GCA Toolkit References</a:t>
            </a:r>
          </a:p>
          <a:p>
            <a:pPr lvl="1">
              <a:lnSpc>
                <a:spcPct val="107000"/>
              </a:lnSpc>
              <a:spcBef>
                <a:spcPts val="0"/>
              </a:spcBef>
            </a:pPr>
            <a:r>
              <a:rPr lang="en-US" sz="2200" kern="100">
                <a:solidFill>
                  <a:schemeClr val="tx1"/>
                </a:solidFill>
                <a:effectLst/>
                <a:ea typeface="Aptos" panose="020B0004020202020204" pitchFamily="34" charset="0"/>
                <a:cs typeface="Times New Roman" panose="02020603050405020304" pitchFamily="18" charset="0"/>
              </a:rPr>
              <a:t>log into the </a:t>
            </a:r>
            <a:r>
              <a:rPr lang="en-US" sz="2200" kern="100">
                <a:solidFill>
                  <a:schemeClr val="accent5">
                    <a:lumMod val="75000"/>
                  </a:schemeClr>
                </a:solidFill>
                <a:effectLst/>
                <a:ea typeface="Aptos" panose="020B0004020202020204" pitchFamily="34" charset="0"/>
                <a:cs typeface="Times New Roman" panose="02020603050405020304" pitchFamily="18" charset="0"/>
              </a:rPr>
              <a:t>Global Cyber Alliance Learning Portal </a:t>
            </a:r>
            <a:r>
              <a:rPr lang="en-US" sz="2200" kern="100">
                <a:solidFill>
                  <a:schemeClr val="tx1"/>
                </a:solidFill>
                <a:effectLst/>
                <a:ea typeface="Aptos" panose="020B0004020202020204" pitchFamily="34" charset="0"/>
                <a:cs typeface="Times New Roman" panose="02020603050405020304" pitchFamily="18" charset="0"/>
              </a:rPr>
              <a:t>and review training called, </a:t>
            </a:r>
            <a:r>
              <a:rPr lang="en-US" sz="2200" kern="100">
                <a:solidFill>
                  <a:schemeClr val="tx1"/>
                </a:solidFill>
                <a:effectLst/>
                <a:ea typeface="Aptos" panose="020B0004020202020204" pitchFamily="34" charset="0"/>
                <a:cs typeface="Times New Roman" panose="02020603050405020304" pitchFamily="18" charset="0"/>
                <a:hlinkClick r:id="rId5"/>
              </a:rPr>
              <a:t>‘Creating Strong Passwords &amp; Two-Factor Authentication’ </a:t>
            </a:r>
            <a:r>
              <a:rPr lang="en-US" sz="2200" kern="100">
                <a:solidFill>
                  <a:schemeClr val="tx1"/>
                </a:solidFill>
                <a:effectLst/>
                <a:ea typeface="Aptos" panose="020B0004020202020204" pitchFamily="34" charset="0"/>
                <a:cs typeface="Times New Roman" panose="02020603050405020304" pitchFamily="18" charset="0"/>
              </a:rPr>
              <a:t>to learn how to create strong passwords and two factor authentication (2FA). </a:t>
            </a:r>
          </a:p>
          <a:p>
            <a:pPr lvl="1">
              <a:lnSpc>
                <a:spcPct val="107000"/>
              </a:lnSpc>
              <a:spcBef>
                <a:spcPts val="0"/>
              </a:spcBef>
              <a:spcAft>
                <a:spcPts val="800"/>
              </a:spcAft>
            </a:pPr>
            <a:r>
              <a:rPr lang="en-US" sz="2200" kern="100">
                <a:solidFill>
                  <a:schemeClr val="tx1"/>
                </a:solidFill>
                <a:effectLst/>
                <a:ea typeface="Aptos" panose="020B0004020202020204" pitchFamily="34" charset="0"/>
                <a:cs typeface="Times New Roman" panose="02020603050405020304" pitchFamily="18" charset="0"/>
              </a:rPr>
              <a:t> To implement strong passwords, download and complete </a:t>
            </a:r>
            <a:r>
              <a:rPr lang="en-US" sz="2200">
                <a:hlinkClick r:id="rId6"/>
              </a:rPr>
              <a:t>Beyond Simple Passwords - GCA Cybersecurity Toolkit | Tools and Resources to Improve Your Cyber Defenses (gcatoolkit.org)</a:t>
            </a:r>
            <a:endParaRPr lang="en-US" sz="2200"/>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1233455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28</a:t>
            </a:fld>
            <a:endParaRPr lang="en-US"/>
          </a:p>
        </p:txBody>
      </p:sp>
      <p:sp>
        <p:nvSpPr>
          <p:cNvPr id="12" name="Title 11">
            <a:extLst>
              <a:ext uri="{FF2B5EF4-FFF2-40B4-BE49-F238E27FC236}">
                <a16:creationId xmlns:a16="http://schemas.microsoft.com/office/drawing/2014/main" id="{9C04D58A-CF41-D678-2112-80B16968BF20}"/>
              </a:ext>
            </a:extLst>
          </p:cNvPr>
          <p:cNvSpPr>
            <a:spLocks noGrp="1"/>
          </p:cNvSpPr>
          <p:nvPr>
            <p:ph type="title"/>
          </p:nvPr>
        </p:nvSpPr>
        <p:spPr/>
        <p:txBody>
          <a:bodyPr/>
          <a:lstStyle/>
          <a:p>
            <a:r>
              <a:rPr lang="en-US"/>
              <a:t>2H: Phishing-Resistant Multi-Factor Authentication </a:t>
            </a:r>
          </a:p>
        </p:txBody>
      </p:sp>
      <p:sp>
        <p:nvSpPr>
          <p:cNvPr id="13" name="Content Placeholder 2">
            <a:extLst>
              <a:ext uri="{FF2B5EF4-FFF2-40B4-BE49-F238E27FC236}">
                <a16:creationId xmlns:a16="http://schemas.microsoft.com/office/drawing/2014/main" id="{411D1C3E-1E01-70DD-B895-4EE33F14F690}"/>
              </a:ext>
            </a:extLst>
          </p:cNvPr>
          <p:cNvSpPr txBox="1">
            <a:spLocks/>
          </p:cNvSpPr>
          <p:nvPr/>
        </p:nvSpPr>
        <p:spPr>
          <a:xfrm>
            <a:off x="838200" y="1725217"/>
            <a:ext cx="10515600" cy="42700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kern="100">
                <a:solidFill>
                  <a:schemeClr val="tx1"/>
                </a:solidFill>
                <a:ea typeface="Aptos" panose="020B0004020202020204" pitchFamily="34" charset="0"/>
                <a:cs typeface="Times New Roman" panose="02020603050405020304" pitchFamily="18" charset="0"/>
              </a:rPr>
              <a:t>Requirement</a:t>
            </a:r>
            <a:endParaRPr lang="en-US" sz="2400" b="1" kern="100">
              <a:solidFill>
                <a:schemeClr val="tx1"/>
              </a:solidFill>
              <a:effectLst/>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2200">
                <a:solidFill>
                  <a:schemeClr val="tx1"/>
                </a:solidFill>
                <a:effectLst/>
                <a:ea typeface="Aptos" panose="020B0004020202020204" pitchFamily="34" charset="0"/>
                <a:cs typeface="Arial" panose="020B0604020202020204" pitchFamily="34" charset="0"/>
              </a:rPr>
              <a:t>The small business should include additional layer(s) of security to protect assets accounts whose credentials have been compromised.</a:t>
            </a:r>
            <a:endParaRPr lang="en-US" sz="2200" kern="100">
              <a:solidFill>
                <a:schemeClr val="tx1"/>
              </a:solidFill>
              <a:cs typeface="Times New Roman" panose="02020603050405020304" pitchFamily="18" charset="0"/>
            </a:endParaRPr>
          </a:p>
          <a:p>
            <a:pPr marL="0" indent="0">
              <a:buNone/>
            </a:pPr>
            <a:r>
              <a:rPr lang="en-US" sz="2400" b="1">
                <a:solidFill>
                  <a:schemeClr val="tx1"/>
                </a:solidFill>
                <a:cs typeface="Times New Roman" panose="02020603050405020304" pitchFamily="18" charset="0"/>
              </a:rPr>
              <a:t>How does the CPG relate to small businesses and why is it important?</a:t>
            </a:r>
          </a:p>
          <a:p>
            <a:r>
              <a:rPr lang="en-US" sz="2200" kern="100">
                <a:solidFill>
                  <a:schemeClr val="tx1"/>
                </a:solidFill>
                <a:cs typeface="Times New Roman" panose="02020603050405020304" pitchFamily="18" charset="0"/>
              </a:rPr>
              <a:t>Enhanced security against phishing</a:t>
            </a:r>
          </a:p>
          <a:p>
            <a:r>
              <a:rPr lang="en-US" sz="2200" kern="100">
                <a:solidFill>
                  <a:schemeClr val="tx1"/>
                </a:solidFill>
                <a:cs typeface="Times New Roman" panose="02020603050405020304" pitchFamily="18" charset="0"/>
              </a:rPr>
              <a:t>Preventing disruptions</a:t>
            </a:r>
          </a:p>
          <a:p>
            <a:r>
              <a:rPr lang="en-US" sz="2200" kern="100">
                <a:solidFill>
                  <a:schemeClr val="tx1"/>
                </a:solidFill>
                <a:cs typeface="Times New Roman" panose="02020603050405020304" pitchFamily="18" charset="0"/>
              </a:rPr>
              <a:t>Supporting remote work</a:t>
            </a:r>
            <a:endParaRPr lang="en-US" sz="2200" b="1">
              <a:solidFill>
                <a:schemeClr val="tx1"/>
              </a:solidFill>
              <a:cs typeface="Times New Roman"/>
            </a:endParaRPr>
          </a:p>
          <a:p>
            <a:pPr marL="0" indent="0">
              <a:buNone/>
            </a:pPr>
            <a:r>
              <a:rPr lang="en-US" sz="2400" b="1">
                <a:solidFill>
                  <a:schemeClr val="tx1"/>
                </a:solidFill>
                <a:cs typeface="Times New Roman"/>
              </a:rPr>
              <a:t>How do small businesses implement the CPG?</a:t>
            </a:r>
          </a:p>
          <a:p>
            <a:r>
              <a:rPr lang="en-US" sz="2200">
                <a:solidFill>
                  <a:schemeClr val="tx1"/>
                </a:solidFill>
                <a:cs typeface="Times New Roman"/>
              </a:rPr>
              <a:t>Administrative accounts</a:t>
            </a:r>
          </a:p>
          <a:p>
            <a:r>
              <a:rPr lang="en-US" sz="2200">
                <a:solidFill>
                  <a:schemeClr val="tx1"/>
                </a:solidFill>
                <a:cs typeface="Times New Roman"/>
              </a:rPr>
              <a:t>Services</a:t>
            </a:r>
          </a:p>
          <a:p>
            <a:endParaRPr lang="en-US" sz="2400" b="1">
              <a:solidFill>
                <a:schemeClr val="tx1"/>
              </a:solidFill>
              <a:cs typeface="Times New Roman"/>
            </a:endParaRPr>
          </a:p>
        </p:txBody>
      </p:sp>
      <p:pic>
        <p:nvPicPr>
          <p:cNvPr id="3" name="Picture 2" descr="A cell phone with a red screen&#10;&#10;Description automatically generated">
            <a:extLst>
              <a:ext uri="{FF2B5EF4-FFF2-40B4-BE49-F238E27FC236}">
                <a16:creationId xmlns:a16="http://schemas.microsoft.com/office/drawing/2014/main" id="{9456B3DF-D8A7-F9EB-C220-6C239B39DC3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58813" y="3283010"/>
            <a:ext cx="2821757" cy="2821757"/>
          </a:xfrm>
          <a:prstGeom prst="rect">
            <a:avLst/>
          </a:prstGeom>
        </p:spPr>
      </p:pic>
    </p:spTree>
    <p:extLst>
      <p:ext uri="{BB962C8B-B14F-4D97-AF65-F5344CB8AC3E}">
        <p14:creationId xmlns:p14="http://schemas.microsoft.com/office/powerpoint/2010/main" val="3299806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29</a:t>
            </a:fld>
            <a:endParaRPr lang="en-US"/>
          </a:p>
        </p:txBody>
      </p:sp>
      <p:sp>
        <p:nvSpPr>
          <p:cNvPr id="5" name="Title 1">
            <a:extLst>
              <a:ext uri="{FF2B5EF4-FFF2-40B4-BE49-F238E27FC236}">
                <a16:creationId xmlns:a16="http://schemas.microsoft.com/office/drawing/2014/main" id="{217EB049-3D39-6A15-6994-64312072A7CA}"/>
              </a:ext>
            </a:extLst>
          </p:cNvPr>
          <p:cNvSpPr>
            <a:spLocks noGrp="1"/>
          </p:cNvSpPr>
          <p:nvPr>
            <p:ph type="title"/>
          </p:nvPr>
        </p:nvSpPr>
        <p:spPr>
          <a:xfrm>
            <a:off x="838200" y="365125"/>
            <a:ext cx="10515600" cy="1325563"/>
          </a:xfrm>
        </p:spPr>
        <p:txBody>
          <a:bodyPr/>
          <a:lstStyle/>
          <a:p>
            <a:r>
              <a:rPr lang="en-US"/>
              <a:t>2H: Phishing-Resistant Multi-Factor Authentication </a:t>
            </a:r>
          </a:p>
        </p:txBody>
      </p:sp>
      <p:sp>
        <p:nvSpPr>
          <p:cNvPr id="7" name="Content Placeholder 2">
            <a:extLst>
              <a:ext uri="{FF2B5EF4-FFF2-40B4-BE49-F238E27FC236}">
                <a16:creationId xmlns:a16="http://schemas.microsoft.com/office/drawing/2014/main" id="{8812EF87-ACEB-C203-FF30-CDCB3940727B}"/>
              </a:ext>
            </a:extLst>
          </p:cNvPr>
          <p:cNvSpPr txBox="1">
            <a:spLocks/>
          </p:cNvSpPr>
          <p:nvPr/>
        </p:nvSpPr>
        <p:spPr>
          <a:xfrm>
            <a:off x="838200" y="1602657"/>
            <a:ext cx="10515600" cy="420124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200" b="1">
                <a:solidFill>
                  <a:schemeClr val="tx1"/>
                </a:solidFill>
              </a:rPr>
              <a:t>Training and Resources</a:t>
            </a:r>
          </a:p>
          <a:p>
            <a:pPr lvl="1">
              <a:lnSpc>
                <a:spcPct val="115000"/>
              </a:lnSpc>
              <a:spcBef>
                <a:spcPts val="0"/>
              </a:spcBef>
              <a:spcAft>
                <a:spcPts val="800"/>
              </a:spcAft>
            </a:pPr>
            <a:r>
              <a:rPr lang="en-US" sz="2200" u="sng" kern="100">
                <a:solidFill>
                  <a:srgbClr val="467886"/>
                </a:solidFill>
                <a:effectLst/>
                <a:ea typeface="Aptos" panose="020B0004020202020204" pitchFamily="34" charset="0"/>
                <a:cs typeface="Aptos" panose="020B0004020202020204" pitchFamily="34" charset="0"/>
                <a:hlinkClick r:id="rId2"/>
              </a:rPr>
              <a:t>Make Your Accounts Safer with Multifactor Authentication (MFA) (youtube.com)</a:t>
            </a:r>
            <a:endParaRPr lang="en-US" sz="2200" kern="100">
              <a:effectLst/>
              <a:ea typeface="Aptos" panose="020B0004020202020204" pitchFamily="34" charset="0"/>
              <a:cs typeface="Arial" panose="020B0604020202020204" pitchFamily="34" charset="0"/>
            </a:endParaRPr>
          </a:p>
          <a:p>
            <a:pPr lvl="1">
              <a:lnSpc>
                <a:spcPct val="115000"/>
              </a:lnSpc>
              <a:spcBef>
                <a:spcPts val="0"/>
              </a:spcBef>
              <a:spcAft>
                <a:spcPts val="800"/>
              </a:spcAft>
            </a:pPr>
            <a:r>
              <a:rPr lang="en-US" sz="2200" u="sng" kern="100">
                <a:solidFill>
                  <a:srgbClr val="467886"/>
                </a:solidFill>
                <a:effectLst/>
                <a:ea typeface="Aptos" panose="020B0004020202020204" pitchFamily="34" charset="0"/>
                <a:cs typeface="Aptos" panose="020B0004020202020204" pitchFamily="34" charset="0"/>
                <a:hlinkClick r:id="rId3"/>
              </a:rPr>
              <a:t>Recognize and Report Phishing (youtube.com)</a:t>
            </a:r>
            <a:endParaRPr lang="en-US" sz="2200" kern="100">
              <a:ea typeface="Aptos" panose="020B0004020202020204" pitchFamily="34" charset="0"/>
              <a:cs typeface="Arial" panose="020B0604020202020204" pitchFamily="34" charset="0"/>
            </a:endParaRPr>
          </a:p>
          <a:p>
            <a:pPr marL="457200" lvl="1" indent="0">
              <a:buNone/>
            </a:pPr>
            <a:r>
              <a:rPr lang="en-US" sz="2200" b="1">
                <a:solidFill>
                  <a:schemeClr val="tx1"/>
                </a:solidFill>
              </a:rPr>
              <a:t>GCA Toolkit</a:t>
            </a:r>
          </a:p>
          <a:p>
            <a:pPr marL="457200" lvl="1" indent="0">
              <a:buNone/>
            </a:pPr>
            <a:r>
              <a:rPr lang="en-US" sz="2200">
                <a:solidFill>
                  <a:schemeClr val="tx1"/>
                </a:solidFill>
                <a:cs typeface="Calibri" panose="020F0502020204030204"/>
              </a:rPr>
              <a:t>GCA Toolkit References</a:t>
            </a:r>
          </a:p>
          <a:p>
            <a:pPr lvl="1"/>
            <a:r>
              <a:rPr lang="en-US" sz="2200" kern="100">
                <a:solidFill>
                  <a:schemeClr val="tx1"/>
                </a:solidFill>
                <a:effectLst/>
                <a:ea typeface="Aptos" panose="020B0004020202020204" pitchFamily="34" charset="0"/>
                <a:cs typeface="Aptos" panose="020B0004020202020204" pitchFamily="34" charset="0"/>
              </a:rPr>
              <a:t>Visit the GCA Cybersecurity Toolkit</a:t>
            </a:r>
            <a:r>
              <a:rPr lang="en-US" sz="2200" kern="100">
                <a:effectLst/>
                <a:ea typeface="Aptos" panose="020B0004020202020204" pitchFamily="34" charset="0"/>
                <a:cs typeface="Aptos" panose="020B0004020202020204" pitchFamily="34" charset="0"/>
              </a:rPr>
              <a:t>: </a:t>
            </a:r>
            <a:r>
              <a:rPr lang="en-US" sz="2200" u="sng" kern="100">
                <a:solidFill>
                  <a:srgbClr val="467886"/>
                </a:solidFill>
                <a:effectLst/>
                <a:ea typeface="Aptos" panose="020B0004020202020204" pitchFamily="34" charset="0"/>
                <a:cs typeface="Aptos" panose="020B0004020202020204" pitchFamily="34" charset="0"/>
                <a:hlinkClick r:id="rId4"/>
              </a:rPr>
              <a:t>Beyond Simple Passwords - GCA Cybersecurity Toolkit | Tools and Resources to Improve Your Cyber Defenses (gcatoolkit.org)</a:t>
            </a:r>
            <a:r>
              <a:rPr lang="en-US" sz="2200" kern="100">
                <a:effectLst/>
                <a:ea typeface="Aptos" panose="020B0004020202020204" pitchFamily="34" charset="0"/>
                <a:cs typeface="Aptos" panose="020B0004020202020204" pitchFamily="34" charset="0"/>
              </a:rPr>
              <a:t> </a:t>
            </a:r>
            <a:endParaRPr lang="en-US" sz="2200" kern="100">
              <a:effectLst/>
              <a:ea typeface="Aptos" panose="020B0004020202020204" pitchFamily="34" charset="0"/>
              <a:cs typeface="Arial" panose="020B0604020202020204" pitchFamily="34" charset="0"/>
            </a:endParaRPr>
          </a:p>
          <a:p>
            <a:pPr lvl="1"/>
            <a:endParaRPr lang="en-US" sz="1800">
              <a:cs typeface="Calibri" panose="020F0502020204030204"/>
            </a:endParaRPr>
          </a:p>
          <a:p>
            <a:pPr marL="457200" lvl="1" indent="0">
              <a:buNone/>
            </a:pPr>
            <a:endParaRPr lang="en-US" sz="1800"/>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272136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BC88-53F7-3AA1-EEBE-1A963C0A9D5F}"/>
              </a:ext>
            </a:extLst>
          </p:cNvPr>
          <p:cNvSpPr>
            <a:spLocks noGrp="1"/>
          </p:cNvSpPr>
          <p:nvPr>
            <p:ph type="title"/>
          </p:nvPr>
        </p:nvSpPr>
        <p:spPr>
          <a:xfrm>
            <a:off x="0" y="1"/>
            <a:ext cx="11353800" cy="740664"/>
          </a:xfrm>
        </p:spPr>
        <p:txBody>
          <a:bodyPr>
            <a:normAutofit/>
          </a:bodyPr>
          <a:lstStyle/>
          <a:p>
            <a:r>
              <a:rPr lang="en-US" sz="3200" b="1" dirty="0">
                <a:latin typeface="+mn-lt"/>
              </a:rPr>
              <a:t>SBIR/STTR Cybersecurity Self-Assessment</a:t>
            </a:r>
          </a:p>
        </p:txBody>
      </p:sp>
      <p:sp>
        <p:nvSpPr>
          <p:cNvPr id="3" name="Content Placeholder 2">
            <a:extLst>
              <a:ext uri="{FF2B5EF4-FFF2-40B4-BE49-F238E27FC236}">
                <a16:creationId xmlns:a16="http://schemas.microsoft.com/office/drawing/2014/main" id="{607FC795-4C4B-757D-C4FD-B3160D54DE04}"/>
              </a:ext>
            </a:extLst>
          </p:cNvPr>
          <p:cNvSpPr>
            <a:spLocks noGrp="1"/>
          </p:cNvSpPr>
          <p:nvPr>
            <p:ph idx="1"/>
          </p:nvPr>
        </p:nvSpPr>
        <p:spPr>
          <a:xfrm>
            <a:off x="0" y="820446"/>
            <a:ext cx="10515600" cy="2569973"/>
          </a:xfrm>
        </p:spPr>
        <p:txBody>
          <a:bodyPr>
            <a:normAutofit lnSpcReduction="10000"/>
          </a:bodyPr>
          <a:lstStyle/>
          <a:p>
            <a:pPr fontAlgn="base"/>
            <a:r>
              <a:rPr lang="en-US" i="0">
                <a:solidFill>
                  <a:srgbClr val="000000"/>
                </a:solidFill>
                <a:highlight>
                  <a:srgbClr val="FFFFFF"/>
                </a:highlight>
              </a:rPr>
              <a:t>Cybersecurity Infrastructure Security Agency (CISA) </a:t>
            </a:r>
          </a:p>
          <a:p>
            <a:pPr fontAlgn="base"/>
            <a:r>
              <a:rPr lang="en-US" i="0">
                <a:solidFill>
                  <a:srgbClr val="000000"/>
                </a:solidFill>
                <a:effectLst/>
                <a:highlight>
                  <a:srgbClr val="FFFFFF"/>
                </a:highlight>
              </a:rPr>
              <a:t>National Institute of Standards and Technology (NIST)</a:t>
            </a:r>
          </a:p>
          <a:p>
            <a:pPr lvl="1" fontAlgn="base"/>
            <a:r>
              <a:rPr lang="en-US" sz="2400" i="0">
                <a:solidFill>
                  <a:srgbClr val="000000"/>
                </a:solidFill>
                <a:highlight>
                  <a:srgbClr val="FFFFFF"/>
                </a:highlight>
              </a:rPr>
              <a:t>Consists of 16 CISA Cybersecurity Performance Goals (CPGs) applicable to small </a:t>
            </a:r>
            <a:r>
              <a:rPr lang="en-US" sz="2400" b="1" i="0">
                <a:solidFill>
                  <a:srgbClr val="000000"/>
                </a:solidFill>
                <a:highlight>
                  <a:srgbClr val="FFFFFF"/>
                </a:highlight>
              </a:rPr>
              <a:t>businesses’</a:t>
            </a:r>
            <a:r>
              <a:rPr lang="en-US" sz="2400" i="0">
                <a:solidFill>
                  <a:srgbClr val="000000"/>
                </a:solidFill>
                <a:highlight>
                  <a:srgbClr val="FFFFFF"/>
                </a:highlight>
              </a:rPr>
              <a:t> practices</a:t>
            </a:r>
          </a:p>
          <a:p>
            <a:pPr lvl="1" fontAlgn="base"/>
            <a:r>
              <a:rPr lang="en-US" sz="2400" i="0">
                <a:solidFill>
                  <a:srgbClr val="000000"/>
                </a:solidFill>
                <a:highlight>
                  <a:srgbClr val="FFFFFF"/>
                </a:highlight>
              </a:rPr>
              <a:t>Prioritized and modified to meet SBIR/STTR Small Businesses</a:t>
            </a:r>
            <a:endParaRPr lang="en-US" sz="2400" b="0" i="0">
              <a:solidFill>
                <a:srgbClr val="000000"/>
              </a:solidFill>
              <a:effectLst/>
              <a:highlight>
                <a:srgbClr val="FFFFFF"/>
              </a:highlight>
            </a:endParaRPr>
          </a:p>
          <a:p>
            <a:pPr lvl="1" fontAlgn="base"/>
            <a:r>
              <a:rPr lang="en-US" sz="2400" i="0">
                <a:solidFill>
                  <a:srgbClr val="000000"/>
                </a:solidFill>
                <a:highlight>
                  <a:srgbClr val="FFFFFF"/>
                </a:highlight>
              </a:rPr>
              <a:t>Small Businesses should indicate if the implementation of the CPG, is currently (fully) implemented, in-progress, or not started.</a:t>
            </a:r>
          </a:p>
          <a:p>
            <a:pPr lvl="1" fontAlgn="base"/>
            <a:endParaRPr lang="en-US" sz="2400" b="0" i="0">
              <a:solidFill>
                <a:srgbClr val="000000"/>
              </a:solidFill>
              <a:effectLst/>
              <a:highlight>
                <a:srgbClr val="FFFFFF"/>
              </a:highlight>
            </a:endParaRPr>
          </a:p>
          <a:p>
            <a:pPr marL="0" indent="0" algn="l" rtl="0" fontAlgn="base">
              <a:buNone/>
            </a:pPr>
            <a:endParaRPr lang="en-US" b="0" i="0">
              <a:solidFill>
                <a:srgbClr val="000000"/>
              </a:solidFill>
              <a:effectLst/>
              <a:highlight>
                <a:srgbClr val="FFFFFF"/>
              </a:highlight>
              <a:latin typeface="Segoe UI" panose="020B0502040204020203" pitchFamily="34" charset="0"/>
            </a:endParaRPr>
          </a:p>
          <a:p>
            <a:endParaRPr lang="en-US"/>
          </a:p>
          <a:p>
            <a:pPr lvl="1"/>
            <a:endParaRPr lang="en-US"/>
          </a:p>
          <a:p>
            <a:endParaRPr lang="en-US"/>
          </a:p>
        </p:txBody>
      </p:sp>
      <p:sp>
        <p:nvSpPr>
          <p:cNvPr id="4" name="Slide Number Placeholder 3">
            <a:extLst>
              <a:ext uri="{FF2B5EF4-FFF2-40B4-BE49-F238E27FC236}">
                <a16:creationId xmlns:a16="http://schemas.microsoft.com/office/drawing/2014/main" id="{FD1C6E2D-5A62-4955-6E08-1DC561AC2461}"/>
              </a:ext>
            </a:extLst>
          </p:cNvPr>
          <p:cNvSpPr>
            <a:spLocks noGrp="1"/>
          </p:cNvSpPr>
          <p:nvPr>
            <p:ph type="sldNum" sz="quarter" idx="12"/>
          </p:nvPr>
        </p:nvSpPr>
        <p:spPr/>
        <p:txBody>
          <a:bodyPr/>
          <a:lstStyle/>
          <a:p>
            <a:fld id="{7095E747-9657-4DB4-B1B0-824A61E48864}" type="slidenum">
              <a:rPr lang="en-US" smtClean="0"/>
              <a:pPr/>
              <a:t>3</a:t>
            </a:fld>
            <a:endParaRPr lang="en-US"/>
          </a:p>
        </p:txBody>
      </p:sp>
      <p:pic>
        <p:nvPicPr>
          <p:cNvPr id="5" name="Picture 4">
            <a:extLst>
              <a:ext uri="{FF2B5EF4-FFF2-40B4-BE49-F238E27FC236}">
                <a16:creationId xmlns:a16="http://schemas.microsoft.com/office/drawing/2014/main" id="{5CADD17C-4A0C-EBFA-B2AB-1D55C7CC705E}"/>
              </a:ext>
            </a:extLst>
          </p:cNvPr>
          <p:cNvPicPr>
            <a:picLocks noChangeAspect="1"/>
          </p:cNvPicPr>
          <p:nvPr/>
        </p:nvPicPr>
        <p:blipFill>
          <a:blip r:embed="rId3"/>
          <a:stretch>
            <a:fillRect/>
          </a:stretch>
        </p:blipFill>
        <p:spPr>
          <a:xfrm>
            <a:off x="4266513" y="3570237"/>
            <a:ext cx="7925487" cy="2426478"/>
          </a:xfrm>
          <a:prstGeom prst="rect">
            <a:avLst/>
          </a:prstGeom>
        </p:spPr>
      </p:pic>
    </p:spTree>
    <p:extLst>
      <p:ext uri="{BB962C8B-B14F-4D97-AF65-F5344CB8AC3E}">
        <p14:creationId xmlns:p14="http://schemas.microsoft.com/office/powerpoint/2010/main" val="3597241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30</a:t>
            </a:fld>
            <a:endParaRPr lang="en-US"/>
          </a:p>
        </p:txBody>
      </p:sp>
      <p:sp>
        <p:nvSpPr>
          <p:cNvPr id="3" name="Title 1">
            <a:extLst>
              <a:ext uri="{FF2B5EF4-FFF2-40B4-BE49-F238E27FC236}">
                <a16:creationId xmlns:a16="http://schemas.microsoft.com/office/drawing/2014/main" id="{53B2F446-C1AF-EECA-3BCA-F29F6ADE8B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solidFill>
                  <a:schemeClr val="tx1"/>
                </a:solidFill>
              </a:rPr>
              <a:t>2W: No Exploitable Services on the Internet</a:t>
            </a:r>
          </a:p>
        </p:txBody>
      </p:sp>
      <p:sp>
        <p:nvSpPr>
          <p:cNvPr id="5" name="Content Placeholder 2">
            <a:extLst>
              <a:ext uri="{FF2B5EF4-FFF2-40B4-BE49-F238E27FC236}">
                <a16:creationId xmlns:a16="http://schemas.microsoft.com/office/drawing/2014/main" id="{019A6A2E-67DA-ACA2-706A-FF5421354F0D}"/>
              </a:ext>
            </a:extLst>
          </p:cNvPr>
          <p:cNvSpPr txBox="1">
            <a:spLocks/>
          </p:cNvSpPr>
          <p:nvPr/>
        </p:nvSpPr>
        <p:spPr>
          <a:xfrm>
            <a:off x="838200" y="1457865"/>
            <a:ext cx="10515600" cy="4346036"/>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kern="100">
                <a:solidFill>
                  <a:schemeClr val="tx1"/>
                </a:solidFill>
                <a:ea typeface="Aptos" panose="020B0004020202020204" pitchFamily="34" charset="0"/>
                <a:cs typeface="Times New Roman"/>
              </a:rPr>
              <a:t>Requirement</a:t>
            </a:r>
            <a:endParaRPr lang="en-US" sz="2600" b="1" kern="100">
              <a:solidFill>
                <a:schemeClr val="tx1"/>
              </a:solidFill>
              <a:effectLst/>
              <a:ea typeface="Aptos" panose="020B0004020202020204" pitchFamily="34" charset="0"/>
              <a:cs typeface="Times New Roman"/>
            </a:endParaRPr>
          </a:p>
          <a:p>
            <a:pPr marL="0" marR="0">
              <a:lnSpc>
                <a:spcPct val="115000"/>
              </a:lnSpc>
              <a:spcBef>
                <a:spcPts val="0"/>
              </a:spcBef>
              <a:spcAft>
                <a:spcPts val="800"/>
              </a:spcAft>
            </a:pPr>
            <a:r>
              <a:rPr lang="en-US" sz="2400">
                <a:solidFill>
                  <a:schemeClr val="tx1"/>
                </a:solidFill>
                <a:effectLst/>
                <a:ea typeface="Aptos" panose="020B0004020202020204" pitchFamily="34" charset="0"/>
                <a:cs typeface="Aptos" panose="020B0004020202020204" pitchFamily="34" charset="0"/>
              </a:rPr>
              <a:t>The small business should identify and monitor all assets, especially public-facing assets, and ensure unauthorized users cannot gain an initial system foothold by exploiting known weaknesses.</a:t>
            </a:r>
          </a:p>
          <a:p>
            <a:pPr marL="0" indent="0">
              <a:buNone/>
            </a:pPr>
            <a:r>
              <a:rPr lang="en-US" sz="2600" b="1">
                <a:solidFill>
                  <a:schemeClr val="tx1"/>
                </a:solidFill>
                <a:cs typeface="Times New Roman" panose="02020603050405020304" pitchFamily="18" charset="0"/>
              </a:rPr>
              <a:t>How does the CPG relate to small businesses and why is it important?</a:t>
            </a:r>
          </a:p>
          <a:p>
            <a:pPr>
              <a:lnSpc>
                <a:spcPct val="115000"/>
              </a:lnSpc>
              <a:spcBef>
                <a:spcPts val="0"/>
              </a:spcBef>
              <a:spcAft>
                <a:spcPts val="800"/>
              </a:spcAft>
            </a:pPr>
            <a:r>
              <a:rPr lang="en-US" sz="2400">
                <a:solidFill>
                  <a:schemeClr val="tx1"/>
                </a:solidFill>
                <a:ea typeface="Aptos" panose="020B0004020202020204" pitchFamily="34" charset="0"/>
                <a:cs typeface="Times New Roman"/>
              </a:rPr>
              <a:t>Minimizing Attack Surface </a:t>
            </a:r>
          </a:p>
          <a:p>
            <a:pPr>
              <a:lnSpc>
                <a:spcPct val="115000"/>
              </a:lnSpc>
              <a:spcBef>
                <a:spcPts val="0"/>
              </a:spcBef>
              <a:spcAft>
                <a:spcPts val="800"/>
              </a:spcAft>
            </a:pPr>
            <a:r>
              <a:rPr lang="en-US" sz="2400">
                <a:solidFill>
                  <a:schemeClr val="tx1"/>
                </a:solidFill>
                <a:ea typeface="Aptos" panose="020B0004020202020204" pitchFamily="34" charset="0"/>
                <a:cs typeface="Times New Roman"/>
              </a:rPr>
              <a:t>Preventing Common Exploits</a:t>
            </a:r>
            <a:endParaRPr lang="en-US" sz="2400" b="1">
              <a:solidFill>
                <a:schemeClr val="tx1"/>
              </a:solidFill>
              <a:cs typeface="Times New Roman"/>
            </a:endParaRPr>
          </a:p>
          <a:p>
            <a:pPr marL="0" indent="0">
              <a:buNone/>
            </a:pPr>
            <a:r>
              <a:rPr lang="en-US" sz="2600" b="1">
                <a:solidFill>
                  <a:schemeClr val="tx1"/>
                </a:solidFill>
                <a:cs typeface="Times New Roman"/>
              </a:rPr>
              <a:t>How do small businesses implement the CPG?</a:t>
            </a:r>
          </a:p>
          <a:p>
            <a:pPr>
              <a:lnSpc>
                <a:spcPct val="107000"/>
              </a:lnSpc>
              <a:spcBef>
                <a:spcPts val="0"/>
              </a:spcBef>
              <a:spcAft>
                <a:spcPts val="800"/>
              </a:spcAft>
            </a:pPr>
            <a:r>
              <a:rPr lang="en-US" sz="2400">
                <a:solidFill>
                  <a:schemeClr val="tx1"/>
                </a:solidFill>
                <a:cs typeface="Times New Roman" panose="02020603050405020304" pitchFamily="18" charset="0"/>
              </a:rPr>
              <a:t>Public internet</a:t>
            </a:r>
          </a:p>
          <a:p>
            <a:pPr>
              <a:lnSpc>
                <a:spcPct val="107000"/>
              </a:lnSpc>
              <a:spcBef>
                <a:spcPts val="0"/>
              </a:spcBef>
              <a:spcAft>
                <a:spcPts val="800"/>
              </a:spcAft>
            </a:pPr>
            <a:r>
              <a:rPr lang="en-US" sz="2400">
                <a:solidFill>
                  <a:schemeClr val="tx1"/>
                </a:solidFill>
                <a:cs typeface="Times New Roman" panose="02020603050405020304" pitchFamily="18" charset="0"/>
              </a:rPr>
              <a:t>Systems and software are patched</a:t>
            </a:r>
          </a:p>
          <a:p>
            <a:pPr>
              <a:lnSpc>
                <a:spcPct val="107000"/>
              </a:lnSpc>
              <a:spcBef>
                <a:spcPts val="0"/>
              </a:spcBef>
              <a:spcAft>
                <a:spcPts val="800"/>
              </a:spcAft>
            </a:pPr>
            <a:endParaRPr lang="en-US" sz="2400">
              <a:solidFill>
                <a:schemeClr val="tx1"/>
              </a:solidFill>
              <a:cs typeface="Times New Roman" panose="02020603050405020304" pitchFamily="18" charset="0"/>
            </a:endParaRPr>
          </a:p>
          <a:p>
            <a:pPr marL="0" indent="0">
              <a:lnSpc>
                <a:spcPct val="107000"/>
              </a:lnSpc>
              <a:spcBef>
                <a:spcPts val="0"/>
              </a:spcBef>
              <a:spcAft>
                <a:spcPts val="800"/>
              </a:spcAft>
              <a:buNone/>
            </a:pPr>
            <a:endParaRPr lang="en-US"/>
          </a:p>
          <a:p>
            <a:endParaRPr lang="en-US"/>
          </a:p>
        </p:txBody>
      </p:sp>
      <p:pic>
        <p:nvPicPr>
          <p:cNvPr id="12" name="Picture 11" descr="A magnifying glass over a keyboard">
            <a:extLst>
              <a:ext uri="{FF2B5EF4-FFF2-40B4-BE49-F238E27FC236}">
                <a16:creationId xmlns:a16="http://schemas.microsoft.com/office/drawing/2014/main" id="{1E6C5523-1F52-9B75-5B34-9EB7E43D9D7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16133" y="3569247"/>
            <a:ext cx="3764437" cy="2510879"/>
          </a:xfrm>
          <a:prstGeom prst="rect">
            <a:avLst/>
          </a:prstGeom>
        </p:spPr>
      </p:pic>
    </p:spTree>
    <p:extLst>
      <p:ext uri="{BB962C8B-B14F-4D97-AF65-F5344CB8AC3E}">
        <p14:creationId xmlns:p14="http://schemas.microsoft.com/office/powerpoint/2010/main" val="407327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31</a:t>
            </a:fld>
            <a:endParaRPr lang="en-US"/>
          </a:p>
        </p:txBody>
      </p:sp>
      <p:sp>
        <p:nvSpPr>
          <p:cNvPr id="3" name="Title 1">
            <a:extLst>
              <a:ext uri="{FF2B5EF4-FFF2-40B4-BE49-F238E27FC236}">
                <a16:creationId xmlns:a16="http://schemas.microsoft.com/office/drawing/2014/main" id="{53B2F446-C1AF-EECA-3BCA-F29F6ADE8B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solidFill>
                  <a:schemeClr val="tx1"/>
                </a:solidFill>
              </a:rPr>
              <a:t>2W: No Exploitable Services on the Internet</a:t>
            </a:r>
          </a:p>
        </p:txBody>
      </p:sp>
      <p:sp>
        <p:nvSpPr>
          <p:cNvPr id="2" name="Content Placeholder 2">
            <a:extLst>
              <a:ext uri="{FF2B5EF4-FFF2-40B4-BE49-F238E27FC236}">
                <a16:creationId xmlns:a16="http://schemas.microsoft.com/office/drawing/2014/main" id="{65A46BC0-6C96-FC15-3C35-7D1EBF110348}"/>
              </a:ext>
            </a:extLst>
          </p:cNvPr>
          <p:cNvSpPr txBox="1">
            <a:spLocks/>
          </p:cNvSpPr>
          <p:nvPr/>
        </p:nvSpPr>
        <p:spPr>
          <a:xfrm>
            <a:off x="838200" y="1436914"/>
            <a:ext cx="10515600" cy="4919436"/>
          </a:xfrm>
          <a:prstGeom prst="rect">
            <a:avLst/>
          </a:prstGeom>
        </p:spPr>
        <p:txBody>
          <a:bodyPr lIns="91440" tIns="45720" rIns="91440" bIns="4572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800" b="1">
                <a:solidFill>
                  <a:schemeClr val="tx1"/>
                </a:solidFill>
              </a:rPr>
              <a:t>Training and Resources</a:t>
            </a:r>
          </a:p>
          <a:p>
            <a:pPr lvl="1">
              <a:lnSpc>
                <a:spcPct val="115000"/>
              </a:lnSpc>
              <a:spcBef>
                <a:spcPts val="0"/>
              </a:spcBef>
              <a:spcAft>
                <a:spcPts val="800"/>
              </a:spcAft>
            </a:pPr>
            <a:r>
              <a:rPr lang="en-US" sz="2200" u="sng" kern="100">
                <a:solidFill>
                  <a:srgbClr val="467886"/>
                </a:solidFill>
                <a:effectLst/>
                <a:ea typeface="Aptos" panose="020B0004020202020204" pitchFamily="34" charset="0"/>
                <a:cs typeface="Aptos" panose="020B0004020202020204" pitchFamily="34" charset="0"/>
                <a:hlinkClick r:id="rId2"/>
              </a:rPr>
              <a:t>Don’t Let Cyber Criminals Steal Your Connections: Securing Internet-Accessible Systems (youtube.com)</a:t>
            </a:r>
            <a:endParaRPr lang="en-US" sz="2200" kern="100">
              <a:effectLst/>
              <a:ea typeface="Aptos" panose="020B0004020202020204" pitchFamily="34" charset="0"/>
              <a:cs typeface="Arial" panose="020B0604020202020204" pitchFamily="34" charset="0"/>
            </a:endParaRPr>
          </a:p>
          <a:p>
            <a:pPr lvl="1">
              <a:lnSpc>
                <a:spcPct val="115000"/>
              </a:lnSpc>
              <a:spcBef>
                <a:spcPts val="0"/>
              </a:spcBef>
              <a:spcAft>
                <a:spcPts val="800"/>
              </a:spcAft>
            </a:pPr>
            <a:r>
              <a:rPr lang="en-US" sz="2200" u="sng" kern="100">
                <a:solidFill>
                  <a:srgbClr val="467886"/>
                </a:solidFill>
                <a:effectLst/>
                <a:ea typeface="Aptos" panose="020B0004020202020204" pitchFamily="34" charset="0"/>
                <a:cs typeface="Aptos" panose="020B0004020202020204" pitchFamily="34" charset="0"/>
                <a:hlinkClick r:id="rId3"/>
              </a:rPr>
              <a:t>Securing Internet-Accessible Systems (usalearning.gov)</a:t>
            </a:r>
            <a:endParaRPr lang="en-US" sz="2200" kern="100">
              <a:effectLst/>
              <a:ea typeface="Aptos" panose="020B0004020202020204" pitchFamily="34" charset="0"/>
              <a:cs typeface="Arial" panose="020B0604020202020204" pitchFamily="34" charset="0"/>
            </a:endParaRPr>
          </a:p>
          <a:p>
            <a:pPr marL="457200" lvl="1" indent="0">
              <a:buNone/>
            </a:pPr>
            <a:endParaRPr lang="en-US" sz="1800" b="1"/>
          </a:p>
          <a:p>
            <a:pPr marL="457200" lvl="1" indent="0">
              <a:buNone/>
            </a:pPr>
            <a:r>
              <a:rPr lang="en-US" sz="2800" b="1">
                <a:solidFill>
                  <a:schemeClr val="tx1"/>
                </a:solidFill>
              </a:rPr>
              <a:t>GCA Toolkit</a:t>
            </a:r>
          </a:p>
          <a:p>
            <a:pPr lvl="1"/>
            <a:r>
              <a:rPr lang="en-US" sz="2600">
                <a:solidFill>
                  <a:schemeClr val="tx1"/>
                </a:solidFill>
                <a:cs typeface="Calibri" panose="020F0502020204030204"/>
              </a:rPr>
              <a:t>GCA Toolkit References</a:t>
            </a:r>
          </a:p>
          <a:p>
            <a:pPr marL="457200" lvl="1" indent="0">
              <a:buNone/>
            </a:pPr>
            <a:endParaRPr lang="en-US"/>
          </a:p>
          <a:p>
            <a:pPr marL="742950" lvl="2" indent="-285750">
              <a:lnSpc>
                <a:spcPct val="107000"/>
              </a:lnSpc>
              <a:spcBef>
                <a:spcPts val="0"/>
              </a:spcBef>
            </a:pPr>
            <a:r>
              <a:rPr lang="en-US" sz="2600" kern="100">
                <a:solidFill>
                  <a:schemeClr val="tx1"/>
                </a:solidFill>
                <a:effectLst/>
                <a:ea typeface="Aptos" panose="020B0004020202020204" pitchFamily="34" charset="0"/>
                <a:cs typeface="Arial" panose="020B0604020202020204" pitchFamily="34" charset="0"/>
              </a:rPr>
              <a:t>Protect against Malware by using MS Defender which can be found in the GCA CS Toolkit</a:t>
            </a:r>
            <a:r>
              <a:rPr lang="en-US" sz="2600" kern="100">
                <a:effectLst/>
                <a:ea typeface="Aptos" panose="020B0004020202020204" pitchFamily="34" charset="0"/>
                <a:cs typeface="Arial" panose="020B0604020202020204" pitchFamily="34" charset="0"/>
              </a:rPr>
              <a:t>: </a:t>
            </a:r>
            <a:r>
              <a:rPr lang="en-US" sz="2600" u="sng" kern="100">
                <a:solidFill>
                  <a:srgbClr val="467886"/>
                </a:solidFill>
                <a:effectLst/>
                <a:ea typeface="Aptos" panose="020B0004020202020204" pitchFamily="34" charset="0"/>
                <a:cs typeface="Arial" panose="020B0604020202020204" pitchFamily="34" charset="0"/>
                <a:hlinkClick r:id="rId4"/>
              </a:rPr>
              <a:t>Prevent Phishing and Malware - GCA Cybersecurity Toolkit | Tools and Resources to Improve Your Cyber Defenses (gcatoolkit.org)</a:t>
            </a:r>
            <a:endParaRPr lang="en-US" sz="2600" kern="100">
              <a:effectLst/>
              <a:ea typeface="Aptos" panose="020B0004020202020204" pitchFamily="34" charset="0"/>
              <a:cs typeface="Arial" panose="020B0604020202020204" pitchFamily="34" charset="0"/>
            </a:endParaRPr>
          </a:p>
          <a:p>
            <a:pPr marL="742950" lvl="2" indent="-285750">
              <a:lnSpc>
                <a:spcPct val="107000"/>
              </a:lnSpc>
              <a:spcBef>
                <a:spcPts val="0"/>
              </a:spcBef>
              <a:spcAft>
                <a:spcPts val="800"/>
              </a:spcAft>
            </a:pPr>
            <a:endParaRPr lang="en-US" sz="2600" kern="100">
              <a:effectLst/>
              <a:ea typeface="Aptos" panose="020B0004020202020204" pitchFamily="34" charset="0"/>
              <a:cs typeface="Arial" panose="020B0604020202020204" pitchFamily="34" charset="0"/>
            </a:endParaRPr>
          </a:p>
          <a:p>
            <a:pPr marL="742950" lvl="2" indent="-285750">
              <a:lnSpc>
                <a:spcPct val="107000"/>
              </a:lnSpc>
              <a:spcBef>
                <a:spcPts val="0"/>
              </a:spcBef>
              <a:spcAft>
                <a:spcPts val="800"/>
              </a:spcAft>
            </a:pPr>
            <a:r>
              <a:rPr lang="en-US" sz="2600" kern="100">
                <a:solidFill>
                  <a:schemeClr val="tx1"/>
                </a:solidFill>
                <a:effectLst/>
                <a:ea typeface="Aptos" panose="020B0004020202020204" pitchFamily="34" charset="0"/>
                <a:cs typeface="Arial" panose="020B0604020202020204" pitchFamily="34" charset="0"/>
              </a:rPr>
              <a:t>Detect for phishing websites and forged accounts on social networks. Link: </a:t>
            </a:r>
            <a:r>
              <a:rPr lang="en-US" sz="2600" u="sng" kern="100">
                <a:solidFill>
                  <a:srgbClr val="467886"/>
                </a:solidFill>
                <a:effectLst/>
                <a:ea typeface="Aptos" panose="020B0004020202020204" pitchFamily="34" charset="0"/>
                <a:cs typeface="Arial" panose="020B0604020202020204" pitchFamily="34" charset="0"/>
                <a:hlinkClick r:id="rId5"/>
              </a:rPr>
              <a:t>All Tools - Small Business - GCA Cybersecurity Toolkit | Tools and Resources to Improve Your Cyber Defenses (gcatoolkit.org)</a:t>
            </a:r>
            <a:r>
              <a:rPr lang="en-US" sz="2600" kern="100">
                <a:effectLst/>
                <a:ea typeface="Aptos" panose="020B0004020202020204" pitchFamily="34" charset="0"/>
                <a:cs typeface="Arial" panose="020B0604020202020204" pitchFamily="34" charset="0"/>
              </a:rPr>
              <a:t> </a:t>
            </a:r>
            <a:r>
              <a:rPr lang="en-US" sz="2600" kern="100">
                <a:solidFill>
                  <a:schemeClr val="tx1"/>
                </a:solidFill>
                <a:effectLst/>
                <a:ea typeface="Aptos" panose="020B0004020202020204" pitchFamily="34" charset="0"/>
                <a:cs typeface="Arial" panose="020B0604020202020204" pitchFamily="34" charset="0"/>
              </a:rPr>
              <a:t>Download the </a:t>
            </a:r>
            <a:r>
              <a:rPr lang="en-US" sz="2600" kern="100" err="1">
                <a:solidFill>
                  <a:schemeClr val="tx1"/>
                </a:solidFill>
                <a:effectLst/>
                <a:ea typeface="Aptos" panose="020B0004020202020204" pitchFamily="34" charset="0"/>
                <a:cs typeface="Arial" panose="020B0604020202020204" pitchFamily="34" charset="0"/>
              </a:rPr>
              <a:t>ImmuniWeb</a:t>
            </a:r>
            <a:r>
              <a:rPr lang="en-US" sz="2600" kern="100">
                <a:solidFill>
                  <a:schemeClr val="tx1"/>
                </a:solidFill>
                <a:effectLst/>
                <a:ea typeface="Aptos" panose="020B0004020202020204" pitchFamily="34" charset="0"/>
                <a:cs typeface="Arial" panose="020B0604020202020204" pitchFamily="34" charset="0"/>
              </a:rPr>
              <a:t> Phishing Detection Test tool. Also on the same site, download quad9 to prevent computers and devices from connecting to known malicious sites.</a:t>
            </a:r>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747187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32</a:t>
            </a:fld>
            <a:endParaRPr lang="en-US"/>
          </a:p>
        </p:txBody>
      </p:sp>
      <p:sp>
        <p:nvSpPr>
          <p:cNvPr id="5" name="Title 1">
            <a:extLst>
              <a:ext uri="{FF2B5EF4-FFF2-40B4-BE49-F238E27FC236}">
                <a16:creationId xmlns:a16="http://schemas.microsoft.com/office/drawing/2014/main" id="{217EB049-3D39-6A15-6994-64312072A7CA}"/>
              </a:ext>
            </a:extLst>
          </p:cNvPr>
          <p:cNvSpPr>
            <a:spLocks noGrp="1"/>
          </p:cNvSpPr>
          <p:nvPr>
            <p:ph type="title"/>
          </p:nvPr>
        </p:nvSpPr>
        <p:spPr>
          <a:xfrm>
            <a:off x="838200" y="365125"/>
            <a:ext cx="10515600" cy="1325563"/>
          </a:xfrm>
        </p:spPr>
        <p:txBody>
          <a:bodyPr/>
          <a:lstStyle/>
          <a:p>
            <a:r>
              <a:rPr lang="en-US"/>
              <a:t>2G:</a:t>
            </a:r>
            <a:r>
              <a:rPr lang="en-US" sz="4400"/>
              <a:t>  </a:t>
            </a:r>
            <a:r>
              <a:rPr lang="en-US"/>
              <a:t>Detection of Unsuccessful (Automated) Login Attempts</a:t>
            </a:r>
          </a:p>
        </p:txBody>
      </p:sp>
      <p:sp>
        <p:nvSpPr>
          <p:cNvPr id="2" name="Content Placeholder 2">
            <a:extLst>
              <a:ext uri="{FF2B5EF4-FFF2-40B4-BE49-F238E27FC236}">
                <a16:creationId xmlns:a16="http://schemas.microsoft.com/office/drawing/2014/main" id="{DCC0750A-0DCD-A191-CC07-4E6B78F477ED}"/>
              </a:ext>
            </a:extLst>
          </p:cNvPr>
          <p:cNvSpPr txBox="1">
            <a:spLocks/>
          </p:cNvSpPr>
          <p:nvPr/>
        </p:nvSpPr>
        <p:spPr>
          <a:xfrm>
            <a:off x="838200" y="1533831"/>
            <a:ext cx="10515600" cy="42700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kern="100">
                <a:solidFill>
                  <a:schemeClr val="tx1"/>
                </a:solidFill>
                <a:ea typeface="Aptos" panose="020B0004020202020204" pitchFamily="34" charset="0"/>
                <a:cs typeface="Times New Roman" panose="02020603050405020304" pitchFamily="18" charset="0"/>
              </a:rPr>
              <a:t>Requirement</a:t>
            </a:r>
            <a:endParaRPr lang="en-US" sz="2600" b="1" kern="100">
              <a:solidFill>
                <a:schemeClr val="tx1"/>
              </a:solidFill>
              <a:effectLst/>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2400" kern="100">
                <a:solidFill>
                  <a:schemeClr val="tx1"/>
                </a:solidFill>
                <a:effectLst/>
                <a:ea typeface="Aptos" panose="020B0004020202020204" pitchFamily="34" charset="0"/>
                <a:cs typeface="Aptos" panose="020B0004020202020204" pitchFamily="34" charset="0"/>
              </a:rPr>
              <a:t>The small business should protect its assets from automated, credential-based attacks.</a:t>
            </a:r>
            <a:endParaRPr lang="en-US" sz="2400" kern="100">
              <a:solidFill>
                <a:schemeClr val="tx1"/>
              </a:solidFill>
              <a:cs typeface="Times New Roman" panose="02020603050405020304" pitchFamily="18" charset="0"/>
            </a:endParaRPr>
          </a:p>
          <a:p>
            <a:pPr marL="0" indent="0">
              <a:buNone/>
            </a:pPr>
            <a:r>
              <a:rPr lang="en-US" sz="2600" b="1">
                <a:solidFill>
                  <a:schemeClr val="tx1"/>
                </a:solidFill>
                <a:cs typeface="Times New Roman" panose="02020603050405020304" pitchFamily="18" charset="0"/>
              </a:rPr>
              <a:t>How does the CPG relate to small businesses and why is it important?</a:t>
            </a:r>
          </a:p>
          <a:p>
            <a:r>
              <a:rPr lang="en-US" sz="2400">
                <a:solidFill>
                  <a:schemeClr val="tx1"/>
                </a:solidFill>
                <a:cs typeface="Times New Roman" panose="02020603050405020304" pitchFamily="18" charset="0"/>
              </a:rPr>
              <a:t>Identifying brute force attacks</a:t>
            </a:r>
          </a:p>
          <a:p>
            <a:r>
              <a:rPr lang="en-US" sz="2400">
                <a:solidFill>
                  <a:schemeClr val="tx1"/>
                </a:solidFill>
                <a:cs typeface="Times New Roman" panose="02020603050405020304" pitchFamily="18" charset="0"/>
              </a:rPr>
              <a:t>Recognizing suspicious activity</a:t>
            </a:r>
          </a:p>
          <a:p>
            <a:r>
              <a:rPr lang="en-US" sz="2400">
                <a:solidFill>
                  <a:schemeClr val="tx1"/>
                </a:solidFill>
                <a:cs typeface="Times New Roman" panose="02020603050405020304" pitchFamily="18" charset="0"/>
              </a:rPr>
              <a:t>Enforcing account lockout policies</a:t>
            </a:r>
            <a:endParaRPr lang="en-US" sz="2400" b="1">
              <a:solidFill>
                <a:schemeClr val="tx1"/>
              </a:solidFill>
              <a:cs typeface="Times New Roman"/>
            </a:endParaRPr>
          </a:p>
          <a:p>
            <a:pPr marL="0" indent="0">
              <a:buNone/>
            </a:pPr>
            <a:r>
              <a:rPr lang="en-US" sz="2600" b="1">
                <a:solidFill>
                  <a:schemeClr val="tx1"/>
                </a:solidFill>
                <a:cs typeface="Times New Roman"/>
              </a:rPr>
              <a:t>How do small businesses implement the CPG?</a:t>
            </a:r>
          </a:p>
          <a:p>
            <a:pPr>
              <a:lnSpc>
                <a:spcPct val="120000"/>
              </a:lnSpc>
              <a:spcBef>
                <a:spcPts val="0"/>
              </a:spcBef>
            </a:pPr>
            <a:r>
              <a:rPr lang="en-US" sz="2400" b="0" i="0">
                <a:solidFill>
                  <a:srgbClr val="1A1A1A"/>
                </a:solidFill>
                <a:effectLst/>
              </a:rPr>
              <a:t>Login attempts</a:t>
            </a:r>
            <a:r>
              <a:rPr lang="en-US" sz="2400">
                <a:solidFill>
                  <a:srgbClr val="1A1A1A"/>
                </a:solidFill>
              </a:rPr>
              <a:t> </a:t>
            </a:r>
          </a:p>
          <a:p>
            <a:pPr>
              <a:lnSpc>
                <a:spcPct val="120000"/>
              </a:lnSpc>
              <a:spcBef>
                <a:spcPts val="0"/>
              </a:spcBef>
            </a:pPr>
            <a:r>
              <a:rPr lang="en-US" sz="2400">
                <a:solidFill>
                  <a:schemeClr val="tx1"/>
                </a:solidFill>
                <a:cs typeface="Times New Roman" panose="02020603050405020304" pitchFamily="18" charset="0"/>
              </a:rPr>
              <a:t>Account lock outs</a:t>
            </a:r>
          </a:p>
          <a:p>
            <a:endParaRPr lang="en-US"/>
          </a:p>
        </p:txBody>
      </p:sp>
      <p:pic>
        <p:nvPicPr>
          <p:cNvPr id="9" name="Picture 8" descr="A screenshot of a computer">
            <a:extLst>
              <a:ext uri="{FF2B5EF4-FFF2-40B4-BE49-F238E27FC236}">
                <a16:creationId xmlns:a16="http://schemas.microsoft.com/office/drawing/2014/main" id="{E76B0A0D-5881-BE95-854C-B70E8F6D5B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73028" y="3205947"/>
            <a:ext cx="4718972" cy="2874178"/>
          </a:xfrm>
          <a:prstGeom prst="rect">
            <a:avLst/>
          </a:prstGeom>
          <a:ln>
            <a:solidFill>
              <a:schemeClr val="bg1"/>
            </a:solidFill>
          </a:ln>
        </p:spPr>
      </p:pic>
      <p:sp>
        <p:nvSpPr>
          <p:cNvPr id="10" name="TextBox 9">
            <a:extLst>
              <a:ext uri="{FF2B5EF4-FFF2-40B4-BE49-F238E27FC236}">
                <a16:creationId xmlns:a16="http://schemas.microsoft.com/office/drawing/2014/main" id="{BA3B9F3D-7E53-CD0F-CFC7-18ED64C6B40D}"/>
              </a:ext>
              <a:ext uri="{C183D7F6-B498-43B3-948B-1728B52AA6E4}">
                <adec:decorative xmlns:adec="http://schemas.microsoft.com/office/drawing/2017/decorative" val="0"/>
              </a:ext>
            </a:extLst>
          </p:cNvPr>
          <p:cNvSpPr txBox="1"/>
          <p:nvPr/>
        </p:nvSpPr>
        <p:spPr>
          <a:xfrm>
            <a:off x="9813303" y="5826596"/>
            <a:ext cx="2378697" cy="230832"/>
          </a:xfrm>
          <a:prstGeom prst="rect">
            <a:avLst/>
          </a:prstGeom>
          <a:solidFill>
            <a:schemeClr val="bg1"/>
          </a:solidFill>
        </p:spPr>
        <p:txBody>
          <a:bodyPr wrap="square" rtlCol="0">
            <a:spAutoFit/>
          </a:bodyPr>
          <a:lstStyle/>
          <a:p>
            <a:endParaRPr lang="en-US" sz="900"/>
          </a:p>
        </p:txBody>
      </p:sp>
    </p:spTree>
    <p:extLst>
      <p:ext uri="{BB962C8B-B14F-4D97-AF65-F5344CB8AC3E}">
        <p14:creationId xmlns:p14="http://schemas.microsoft.com/office/powerpoint/2010/main" val="4197221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33</a:t>
            </a:fld>
            <a:endParaRPr lang="en-US"/>
          </a:p>
        </p:txBody>
      </p:sp>
      <p:sp>
        <p:nvSpPr>
          <p:cNvPr id="5" name="Title 1">
            <a:extLst>
              <a:ext uri="{FF2B5EF4-FFF2-40B4-BE49-F238E27FC236}">
                <a16:creationId xmlns:a16="http://schemas.microsoft.com/office/drawing/2014/main" id="{217EB049-3D39-6A15-6994-64312072A7CA}"/>
              </a:ext>
            </a:extLst>
          </p:cNvPr>
          <p:cNvSpPr>
            <a:spLocks noGrp="1"/>
          </p:cNvSpPr>
          <p:nvPr>
            <p:ph type="title"/>
          </p:nvPr>
        </p:nvSpPr>
        <p:spPr>
          <a:xfrm>
            <a:off x="838200" y="365125"/>
            <a:ext cx="10515600" cy="1325563"/>
          </a:xfrm>
        </p:spPr>
        <p:txBody>
          <a:bodyPr/>
          <a:lstStyle/>
          <a:p>
            <a:r>
              <a:rPr lang="en-US"/>
              <a:t>2G:</a:t>
            </a:r>
            <a:r>
              <a:rPr lang="en-US" sz="4400"/>
              <a:t>  </a:t>
            </a:r>
            <a:r>
              <a:rPr lang="en-US"/>
              <a:t>Detection of Unsuccessful (Automated) Login Attempts</a:t>
            </a:r>
          </a:p>
        </p:txBody>
      </p:sp>
      <p:sp>
        <p:nvSpPr>
          <p:cNvPr id="7" name="Content Placeholder 2">
            <a:extLst>
              <a:ext uri="{FF2B5EF4-FFF2-40B4-BE49-F238E27FC236}">
                <a16:creationId xmlns:a16="http://schemas.microsoft.com/office/drawing/2014/main" id="{8812EF87-ACEB-C203-FF30-CDCB3940727B}"/>
              </a:ext>
            </a:extLst>
          </p:cNvPr>
          <p:cNvSpPr txBox="1">
            <a:spLocks/>
          </p:cNvSpPr>
          <p:nvPr/>
        </p:nvSpPr>
        <p:spPr>
          <a:xfrm>
            <a:off x="838200" y="1602657"/>
            <a:ext cx="10515600" cy="420124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200" b="1">
                <a:solidFill>
                  <a:schemeClr val="tx1"/>
                </a:solidFill>
              </a:rPr>
              <a:t>Training and resources</a:t>
            </a:r>
          </a:p>
          <a:p>
            <a:pPr marL="457200" lvl="1" indent="0">
              <a:buNone/>
            </a:pPr>
            <a:r>
              <a:rPr lang="en-US" sz="1800" u="sng">
                <a:solidFill>
                  <a:srgbClr val="467886"/>
                </a:solidFill>
                <a:effectLst/>
                <a:ea typeface="Aptos" panose="020B0004020202020204" pitchFamily="34" charset="0"/>
                <a:cs typeface="Aptos" panose="020B0004020202020204" pitchFamily="34" charset="0"/>
                <a:hlinkClick r:id="rId2"/>
              </a:rPr>
              <a:t>What Is SIEM? (youtube.com)</a:t>
            </a:r>
            <a:endParaRPr lang="en-US" sz="1800" b="1"/>
          </a:p>
          <a:p>
            <a:pPr marL="457200" lvl="1" indent="0">
              <a:buNone/>
            </a:pPr>
            <a:endParaRPr lang="en-US" sz="1800" b="1"/>
          </a:p>
          <a:p>
            <a:pPr marL="457200" lvl="1" indent="0">
              <a:buNone/>
            </a:pPr>
            <a:r>
              <a:rPr lang="en-US" sz="2200" b="1">
                <a:solidFill>
                  <a:schemeClr val="tx1"/>
                </a:solidFill>
              </a:rPr>
              <a:t>GCA Toolkit</a:t>
            </a:r>
          </a:p>
          <a:p>
            <a:pPr marL="457200" lvl="1" indent="0">
              <a:buNone/>
            </a:pPr>
            <a:r>
              <a:rPr lang="en-US" sz="2200">
                <a:solidFill>
                  <a:schemeClr val="tx1"/>
                </a:solidFill>
                <a:cs typeface="Calibri" panose="020F0502020204030204"/>
              </a:rPr>
              <a:t>GCA Toolkit References</a:t>
            </a:r>
          </a:p>
          <a:p>
            <a:pPr marL="742950" lvl="2" indent="-285750">
              <a:lnSpc>
                <a:spcPct val="107000"/>
              </a:lnSpc>
              <a:spcBef>
                <a:spcPts val="0"/>
              </a:spcBef>
              <a:spcAft>
                <a:spcPts val="800"/>
              </a:spcAft>
            </a:pPr>
            <a:r>
              <a:rPr lang="en-US" sz="2200" kern="100">
                <a:solidFill>
                  <a:schemeClr val="tx1"/>
                </a:solidFill>
                <a:effectLst/>
                <a:ea typeface="Aptos" panose="020B0004020202020204" pitchFamily="34" charset="0"/>
                <a:cs typeface="Arial" panose="020B0604020202020204" pitchFamily="34" charset="0"/>
              </a:rPr>
              <a:t>Protect against Malware by using MS Defender which can be found in the GCA CS Toolkit: </a:t>
            </a:r>
            <a:r>
              <a:rPr lang="en-US" sz="2200" u="sng" kern="100">
                <a:solidFill>
                  <a:srgbClr val="467886"/>
                </a:solidFill>
                <a:effectLst/>
                <a:ea typeface="Aptos" panose="020B0004020202020204" pitchFamily="34" charset="0"/>
                <a:cs typeface="Arial" panose="020B0604020202020204" pitchFamily="34" charset="0"/>
                <a:hlinkClick r:id="rId3"/>
              </a:rPr>
              <a:t>Prevent Phishing and Malware - GCA Cybersecurity Toolkit | Tools and Resources to Improve Your Cyber Defenses (gcatoolkit.org)</a:t>
            </a:r>
            <a:endParaRPr lang="en-US" sz="2200" kern="100">
              <a:effectLst/>
              <a:ea typeface="Aptos" panose="020B0004020202020204" pitchFamily="34" charset="0"/>
              <a:cs typeface="Arial" panose="020B0604020202020204" pitchFamily="34" charset="0"/>
            </a:endParaRPr>
          </a:p>
          <a:p>
            <a:pPr lvl="1"/>
            <a:r>
              <a:rPr lang="en-US" sz="2200">
                <a:solidFill>
                  <a:schemeClr val="tx1"/>
                </a:solidFill>
                <a:effectLst/>
                <a:ea typeface="Aptos" panose="020B0004020202020204" pitchFamily="34" charset="0"/>
                <a:cs typeface="Arial" panose="020B0604020202020204" pitchFamily="34" charset="0"/>
              </a:rPr>
              <a:t>Detect for phishing websites and forged accounts on social networks. Link: </a:t>
            </a:r>
            <a:r>
              <a:rPr lang="en-US" sz="2200" u="sng">
                <a:solidFill>
                  <a:srgbClr val="467886"/>
                </a:solidFill>
                <a:effectLst/>
                <a:ea typeface="Aptos" panose="020B0004020202020204" pitchFamily="34" charset="0"/>
                <a:cs typeface="Arial" panose="020B0604020202020204" pitchFamily="34" charset="0"/>
                <a:hlinkClick r:id="rId4"/>
              </a:rPr>
              <a:t>All Tools - Small Business - GCA Cybersecurity Toolkit | Tools and Resources to Improve Your Cyber Defenses (gcatoolkit.org)</a:t>
            </a:r>
            <a:r>
              <a:rPr lang="en-US" sz="2200">
                <a:effectLst/>
                <a:ea typeface="Aptos" panose="020B0004020202020204" pitchFamily="34" charset="0"/>
                <a:cs typeface="Arial" panose="020B0604020202020204" pitchFamily="34" charset="0"/>
              </a:rPr>
              <a:t> </a:t>
            </a:r>
            <a:r>
              <a:rPr lang="en-US" sz="2200">
                <a:solidFill>
                  <a:schemeClr val="tx1"/>
                </a:solidFill>
                <a:effectLst/>
                <a:ea typeface="Aptos" panose="020B0004020202020204" pitchFamily="34" charset="0"/>
                <a:cs typeface="Arial" panose="020B0604020202020204" pitchFamily="34" charset="0"/>
              </a:rPr>
              <a:t>Download the </a:t>
            </a:r>
            <a:r>
              <a:rPr lang="en-US" sz="2200" err="1">
                <a:solidFill>
                  <a:schemeClr val="tx1"/>
                </a:solidFill>
                <a:effectLst/>
                <a:ea typeface="Aptos" panose="020B0004020202020204" pitchFamily="34" charset="0"/>
                <a:cs typeface="Arial" panose="020B0604020202020204" pitchFamily="34" charset="0"/>
              </a:rPr>
              <a:t>ImmuniWeb</a:t>
            </a:r>
            <a:r>
              <a:rPr lang="en-US" sz="2200">
                <a:solidFill>
                  <a:schemeClr val="tx1"/>
                </a:solidFill>
                <a:effectLst/>
                <a:ea typeface="Aptos" panose="020B0004020202020204" pitchFamily="34" charset="0"/>
                <a:cs typeface="Arial" panose="020B0604020202020204" pitchFamily="34" charset="0"/>
              </a:rPr>
              <a:t> Phishing Detection Test tool and implement. Also on the same site, download quad9 to prevent computers </a:t>
            </a:r>
            <a:endParaRPr lang="en-US" sz="2200">
              <a:solidFill>
                <a:schemeClr val="tx1"/>
              </a:solidFill>
              <a:cs typeface="Calibri" panose="020F0502020204030204"/>
            </a:endParaRPr>
          </a:p>
          <a:p>
            <a:pPr marL="457200" lvl="1" indent="0">
              <a:buNone/>
            </a:pPr>
            <a:endParaRPr lang="en-US" sz="1800"/>
          </a:p>
          <a:p>
            <a:pPr marL="457200" lvl="1" indent="0">
              <a:buNone/>
            </a:pPr>
            <a:endParaRPr lang="en-US"/>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3265591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34</a:t>
            </a:fld>
            <a:endParaRPr lang="en-US"/>
          </a:p>
        </p:txBody>
      </p:sp>
      <p:sp>
        <p:nvSpPr>
          <p:cNvPr id="3" name="Title 1">
            <a:extLst>
              <a:ext uri="{FF2B5EF4-FFF2-40B4-BE49-F238E27FC236}">
                <a16:creationId xmlns:a16="http://schemas.microsoft.com/office/drawing/2014/main" id="{339C4703-475D-7727-E450-983BFB4E728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solidFill>
                  <a:schemeClr val="tx1"/>
                </a:solidFill>
              </a:rPr>
              <a:t>2K: Strong and Agile Encryption</a:t>
            </a:r>
          </a:p>
        </p:txBody>
      </p:sp>
      <p:sp>
        <p:nvSpPr>
          <p:cNvPr id="8" name="Content Placeholder 2">
            <a:extLst>
              <a:ext uri="{FF2B5EF4-FFF2-40B4-BE49-F238E27FC236}">
                <a16:creationId xmlns:a16="http://schemas.microsoft.com/office/drawing/2014/main" id="{777F5CB7-213B-DA2C-866E-9A36642CB274}"/>
              </a:ext>
            </a:extLst>
          </p:cNvPr>
          <p:cNvSpPr txBox="1">
            <a:spLocks/>
          </p:cNvSpPr>
          <p:nvPr/>
        </p:nvSpPr>
        <p:spPr>
          <a:xfrm>
            <a:off x="838200" y="1457865"/>
            <a:ext cx="10515600" cy="4346036"/>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kern="100">
                <a:solidFill>
                  <a:schemeClr val="tx1"/>
                </a:solidFill>
                <a:ea typeface="Aptos" panose="020B0004020202020204" pitchFamily="34" charset="0"/>
                <a:cs typeface="Times New Roman"/>
              </a:rPr>
              <a:t>Requirement</a:t>
            </a:r>
            <a:endParaRPr lang="en-US" sz="2400" b="1" kern="100">
              <a:solidFill>
                <a:schemeClr val="tx1"/>
              </a:solidFill>
              <a:effectLst/>
              <a:ea typeface="Aptos" panose="020B0004020202020204" pitchFamily="34" charset="0"/>
              <a:cs typeface="Times New Roman"/>
            </a:endParaRPr>
          </a:p>
          <a:p>
            <a:pPr marL="0" marR="0">
              <a:lnSpc>
                <a:spcPct val="115000"/>
              </a:lnSpc>
              <a:spcBef>
                <a:spcPts val="0"/>
              </a:spcBef>
              <a:spcAft>
                <a:spcPts val="800"/>
              </a:spcAft>
            </a:pPr>
            <a:r>
              <a:rPr lang="en-US" sz="2200" kern="100">
                <a:solidFill>
                  <a:schemeClr val="tx1"/>
                </a:solidFill>
                <a:effectLst/>
                <a:ea typeface="Aptos" panose="020B0004020202020204" pitchFamily="34" charset="0"/>
                <a:cs typeface="Aptos" panose="020B0004020202020204" pitchFamily="34" charset="0"/>
              </a:rPr>
              <a:t>The small business should deploy effective encryption to maintain confidentiality and integrity of sensitive data being processed, in transit or at rest.</a:t>
            </a:r>
            <a:endParaRPr lang="en-US" sz="2200">
              <a:solidFill>
                <a:schemeClr val="tx1"/>
              </a:solidFill>
              <a:cs typeface="Times New Roman"/>
            </a:endParaRPr>
          </a:p>
          <a:p>
            <a:pPr marL="0" indent="0">
              <a:buNone/>
            </a:pPr>
            <a:r>
              <a:rPr lang="en-US" sz="2400" b="1">
                <a:solidFill>
                  <a:schemeClr val="tx1"/>
                </a:solidFill>
                <a:cs typeface="Times New Roman" panose="02020603050405020304" pitchFamily="18" charset="0"/>
              </a:rPr>
              <a:t>How does the CPG relate to small businesses and why is it important?</a:t>
            </a:r>
          </a:p>
          <a:p>
            <a:r>
              <a:rPr lang="en-US" sz="2200">
                <a:solidFill>
                  <a:schemeClr val="tx1"/>
                </a:solidFill>
                <a:cs typeface="Times New Roman"/>
              </a:rPr>
              <a:t>Evolving security needs</a:t>
            </a:r>
          </a:p>
          <a:p>
            <a:r>
              <a:rPr lang="en-US" sz="2200">
                <a:solidFill>
                  <a:schemeClr val="tx1"/>
                </a:solidFill>
                <a:cs typeface="Times New Roman"/>
              </a:rPr>
              <a:t>Limiting damage</a:t>
            </a:r>
          </a:p>
          <a:p>
            <a:pPr marL="0" indent="0">
              <a:buNone/>
            </a:pPr>
            <a:r>
              <a:rPr lang="en-US" sz="2400" b="1">
                <a:solidFill>
                  <a:schemeClr val="tx1"/>
                </a:solidFill>
                <a:cs typeface="Times New Roman"/>
              </a:rPr>
              <a:t>How do small businesses implement the CPG?</a:t>
            </a:r>
          </a:p>
          <a:p>
            <a:r>
              <a:rPr lang="en-US" sz="2200">
                <a:solidFill>
                  <a:schemeClr val="tx1"/>
                </a:solidFill>
                <a:cs typeface="Times New Roman"/>
              </a:rPr>
              <a:t>Encryption</a:t>
            </a:r>
          </a:p>
          <a:p>
            <a:r>
              <a:rPr lang="en-US" sz="2200">
                <a:solidFill>
                  <a:schemeClr val="tx1"/>
                </a:solidFill>
                <a:cs typeface="Times New Roman"/>
              </a:rPr>
              <a:t>Data at Rest </a:t>
            </a:r>
          </a:p>
          <a:p>
            <a:r>
              <a:rPr lang="en-US" sz="2200">
                <a:solidFill>
                  <a:schemeClr val="tx1"/>
                </a:solidFill>
                <a:cs typeface="Times New Roman"/>
              </a:rPr>
              <a:t>Data in Transit</a:t>
            </a:r>
          </a:p>
          <a:p>
            <a:endParaRPr lang="en-US"/>
          </a:p>
          <a:p>
            <a:endParaRPr lang="en-US"/>
          </a:p>
        </p:txBody>
      </p:sp>
      <p:pic>
        <p:nvPicPr>
          <p:cNvPr id="5" name="Picture 4" descr="A circuit board with a lock sign">
            <a:extLst>
              <a:ext uri="{FF2B5EF4-FFF2-40B4-BE49-F238E27FC236}">
                <a16:creationId xmlns:a16="http://schemas.microsoft.com/office/drawing/2014/main" id="{B12058E9-E838-1701-5C55-2F62059CEF2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01319" y="3419672"/>
            <a:ext cx="3990681" cy="2660454"/>
          </a:xfrm>
          <a:prstGeom prst="rect">
            <a:avLst/>
          </a:prstGeom>
        </p:spPr>
      </p:pic>
    </p:spTree>
    <p:extLst>
      <p:ext uri="{BB962C8B-B14F-4D97-AF65-F5344CB8AC3E}">
        <p14:creationId xmlns:p14="http://schemas.microsoft.com/office/powerpoint/2010/main" val="2900985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35</a:t>
            </a:fld>
            <a:endParaRPr lang="en-US"/>
          </a:p>
        </p:txBody>
      </p:sp>
      <p:sp>
        <p:nvSpPr>
          <p:cNvPr id="3" name="Title 1">
            <a:extLst>
              <a:ext uri="{FF2B5EF4-FFF2-40B4-BE49-F238E27FC236}">
                <a16:creationId xmlns:a16="http://schemas.microsoft.com/office/drawing/2014/main" id="{339C4703-475D-7727-E450-983BFB4E728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solidFill>
                  <a:schemeClr val="tx1"/>
                </a:solidFill>
              </a:rPr>
              <a:t>2K: Strong and Agile Encryption</a:t>
            </a:r>
          </a:p>
        </p:txBody>
      </p:sp>
      <p:sp>
        <p:nvSpPr>
          <p:cNvPr id="2" name="Content Placeholder 2">
            <a:extLst>
              <a:ext uri="{FF2B5EF4-FFF2-40B4-BE49-F238E27FC236}">
                <a16:creationId xmlns:a16="http://schemas.microsoft.com/office/drawing/2014/main" id="{32DA34F3-699B-E3DC-091D-679D0FDB0590}"/>
              </a:ext>
            </a:extLst>
          </p:cNvPr>
          <p:cNvSpPr txBox="1">
            <a:spLocks/>
          </p:cNvSpPr>
          <p:nvPr/>
        </p:nvSpPr>
        <p:spPr>
          <a:xfrm>
            <a:off x="838200" y="1436915"/>
            <a:ext cx="10515600" cy="4366986"/>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b="1">
                <a:solidFill>
                  <a:schemeClr val="tx1"/>
                </a:solidFill>
              </a:rPr>
              <a:t>Training and Resources</a:t>
            </a:r>
          </a:p>
          <a:p>
            <a:pPr lvl="1">
              <a:lnSpc>
                <a:spcPct val="115000"/>
              </a:lnSpc>
              <a:spcBef>
                <a:spcPts val="0"/>
              </a:spcBef>
              <a:spcAft>
                <a:spcPts val="800"/>
              </a:spcAft>
            </a:pPr>
            <a:r>
              <a:rPr lang="en-US" sz="2000" u="sng" kern="100">
                <a:solidFill>
                  <a:srgbClr val="467886"/>
                </a:solidFill>
                <a:effectLst/>
                <a:ea typeface="Aptos" panose="020B0004020202020204" pitchFamily="34" charset="0"/>
                <a:cs typeface="Aptos" panose="020B0004020202020204" pitchFamily="34" charset="0"/>
                <a:hlinkClick r:id="rId2"/>
              </a:rPr>
              <a:t>Encryption | CISA</a:t>
            </a:r>
            <a:endParaRPr lang="en-US" sz="2000" kern="100">
              <a:effectLst/>
              <a:ea typeface="Aptos" panose="020B0004020202020204" pitchFamily="34" charset="0"/>
              <a:cs typeface="Arial" panose="020B0604020202020204" pitchFamily="34" charset="0"/>
            </a:endParaRPr>
          </a:p>
          <a:p>
            <a:pPr lvl="1">
              <a:lnSpc>
                <a:spcPct val="115000"/>
              </a:lnSpc>
              <a:spcBef>
                <a:spcPts val="0"/>
              </a:spcBef>
              <a:spcAft>
                <a:spcPts val="800"/>
              </a:spcAft>
            </a:pPr>
            <a:r>
              <a:rPr lang="en-US" sz="2000" u="sng" kern="100">
                <a:solidFill>
                  <a:srgbClr val="467886"/>
                </a:solidFill>
                <a:effectLst/>
                <a:ea typeface="Aptos" panose="020B0004020202020204" pitchFamily="34" charset="0"/>
                <a:cs typeface="Aptos" panose="020B0004020202020204" pitchFamily="34" charset="0"/>
                <a:hlinkClick r:id="rId3"/>
              </a:rPr>
              <a:t>Known Exploited Vulnerabilities Catalog | CISA</a:t>
            </a:r>
            <a:endParaRPr lang="en-US" sz="2000" u="sng" kern="100">
              <a:solidFill>
                <a:srgbClr val="467886"/>
              </a:solidFill>
              <a:effectLst/>
              <a:ea typeface="Aptos" panose="020B0004020202020204" pitchFamily="34" charset="0"/>
              <a:cs typeface="Aptos" panose="020B0004020202020204" pitchFamily="34" charset="0"/>
            </a:endParaRPr>
          </a:p>
          <a:p>
            <a:pPr lvl="1">
              <a:lnSpc>
                <a:spcPct val="115000"/>
              </a:lnSpc>
              <a:spcBef>
                <a:spcPts val="0"/>
              </a:spcBef>
              <a:spcAft>
                <a:spcPts val="800"/>
              </a:spcAft>
            </a:pPr>
            <a:r>
              <a:rPr lang="en-US" sz="2000" u="sng">
                <a:solidFill>
                  <a:srgbClr val="467886"/>
                </a:solidFill>
                <a:effectLst/>
                <a:ea typeface="Aptos" panose="020B0004020202020204" pitchFamily="34" charset="0"/>
                <a:cs typeface="Aptos" panose="020B0004020202020204" pitchFamily="34" charset="0"/>
                <a:hlinkClick r:id="rId4"/>
              </a:rPr>
              <a:t>Securing Network Infrastructure Devices | CISA</a:t>
            </a:r>
            <a:r>
              <a:rPr lang="en-US" sz="2000" u="sng">
                <a:solidFill>
                  <a:srgbClr val="467886"/>
                </a:solidFill>
                <a:effectLst/>
                <a:ea typeface="Aptos" panose="020B0004020202020204" pitchFamily="34" charset="0"/>
                <a:cs typeface="Aptos" panose="020B0004020202020204" pitchFamily="34" charset="0"/>
              </a:rPr>
              <a:t> </a:t>
            </a:r>
          </a:p>
          <a:p>
            <a:pPr lvl="1">
              <a:lnSpc>
                <a:spcPct val="115000"/>
              </a:lnSpc>
              <a:spcBef>
                <a:spcPts val="0"/>
              </a:spcBef>
              <a:spcAft>
                <a:spcPts val="800"/>
              </a:spcAft>
            </a:pPr>
            <a:r>
              <a:rPr lang="en-US" sz="2000" u="sng">
                <a:solidFill>
                  <a:srgbClr val="467886"/>
                </a:solidFill>
                <a:effectLst/>
                <a:ea typeface="Aptos" panose="020B0004020202020204" pitchFamily="34" charset="0"/>
                <a:cs typeface="Aptos" panose="020B0004020202020204" pitchFamily="34" charset="0"/>
                <a:hlinkClick r:id="rId5"/>
              </a:rPr>
              <a:t>Identity and Access Management Recommended Best Practices for Administrators (cisa.gov)</a:t>
            </a:r>
            <a:r>
              <a:rPr lang="en-US" sz="2000">
                <a:effectLst/>
                <a:ea typeface="Aptos" panose="020B0004020202020204" pitchFamily="34" charset="0"/>
                <a:cs typeface="Arial" panose="020B0604020202020204" pitchFamily="34" charset="0"/>
              </a:rPr>
              <a:t> </a:t>
            </a:r>
          </a:p>
          <a:p>
            <a:pPr lvl="1">
              <a:lnSpc>
                <a:spcPct val="115000"/>
              </a:lnSpc>
              <a:spcBef>
                <a:spcPts val="0"/>
              </a:spcBef>
              <a:spcAft>
                <a:spcPts val="800"/>
              </a:spcAft>
            </a:pPr>
            <a:r>
              <a:rPr lang="en-US" sz="2000" u="sng">
                <a:solidFill>
                  <a:srgbClr val="467886"/>
                </a:solidFill>
                <a:effectLst/>
                <a:ea typeface="Aptos" panose="020B0004020202020204" pitchFamily="34" charset="0"/>
                <a:cs typeface="Aptos" panose="020B0004020202020204" pitchFamily="34" charset="0"/>
                <a:hlinkClick r:id="rId4"/>
              </a:rPr>
              <a:t>Securing Network Infrastructure Devices | CISA</a:t>
            </a:r>
            <a:r>
              <a:rPr lang="en-US" sz="2000" u="sng">
                <a:solidFill>
                  <a:srgbClr val="467886"/>
                </a:solidFill>
                <a:effectLst/>
                <a:ea typeface="Aptos" panose="020B0004020202020204" pitchFamily="34" charset="0"/>
                <a:cs typeface="Aptos" panose="020B0004020202020204" pitchFamily="34" charset="0"/>
              </a:rPr>
              <a:t> ,</a:t>
            </a:r>
          </a:p>
          <a:p>
            <a:pPr lvl="1">
              <a:lnSpc>
                <a:spcPct val="115000"/>
              </a:lnSpc>
              <a:spcBef>
                <a:spcPts val="0"/>
              </a:spcBef>
              <a:spcAft>
                <a:spcPts val="800"/>
              </a:spcAft>
            </a:pPr>
            <a:r>
              <a:rPr lang="en-US" sz="2000" u="sng">
                <a:solidFill>
                  <a:srgbClr val="467886"/>
                </a:solidFill>
                <a:effectLst/>
                <a:ea typeface="Aptos" panose="020B0004020202020204" pitchFamily="34" charset="0"/>
                <a:cs typeface="Aptos" panose="020B0004020202020204" pitchFamily="34" charset="0"/>
                <a:hlinkClick r:id="rId5"/>
              </a:rPr>
              <a:t>Identity and Access Management Recommended Best Practices for Administrators (cisa.gov)</a:t>
            </a:r>
            <a:endParaRPr lang="en-US" sz="2000" b="1"/>
          </a:p>
          <a:p>
            <a:pPr marL="457200" lvl="1" indent="0">
              <a:buNone/>
            </a:pPr>
            <a:r>
              <a:rPr lang="en-US" b="1">
                <a:solidFill>
                  <a:schemeClr val="tx1"/>
                </a:solidFill>
              </a:rPr>
              <a:t>GCA Toolkit</a:t>
            </a:r>
          </a:p>
          <a:p>
            <a:pPr marL="457200" lvl="2"/>
            <a:r>
              <a:rPr lang="en-US" sz="2200">
                <a:solidFill>
                  <a:schemeClr val="tx1"/>
                </a:solidFill>
                <a:cs typeface="Calibri" panose="020F0502020204030204"/>
              </a:rPr>
              <a:t>GCA Toolkit References</a:t>
            </a:r>
          </a:p>
          <a:p>
            <a:pPr marL="457200" lvl="2"/>
            <a:r>
              <a:rPr lang="en-US" sz="2200" kern="100">
                <a:solidFill>
                  <a:schemeClr val="tx1"/>
                </a:solidFill>
                <a:effectLst/>
                <a:ea typeface="Aptos" panose="020B0004020202020204" pitchFamily="34" charset="0"/>
                <a:cs typeface="Arial" panose="020B0604020202020204" pitchFamily="34" charset="0"/>
              </a:rPr>
              <a:t>Download and review the GCA document: </a:t>
            </a:r>
            <a:r>
              <a:rPr lang="en-US" sz="2200" b="1" u="sng" kern="100">
                <a:solidFill>
                  <a:srgbClr val="467886"/>
                </a:solidFill>
                <a:effectLst/>
                <a:ea typeface="Aptos" panose="020B0004020202020204" pitchFamily="34" charset="0"/>
                <a:cs typeface="Arial" panose="020B0604020202020204" pitchFamily="34" charset="0"/>
                <a:hlinkClick r:id="rId6"/>
              </a:rPr>
              <a:t>Update Your Defenses - GCA Cybersecurity Toolkit | Tools and Resources to Improve Your Cyber Defenses (gcatoolkit.org)</a:t>
            </a:r>
            <a:r>
              <a:rPr lang="en-US" sz="2200" kern="100">
                <a:effectLst/>
                <a:ea typeface="Aptos" panose="020B0004020202020204" pitchFamily="34" charset="0"/>
                <a:cs typeface="Arial" panose="020B0604020202020204" pitchFamily="34" charset="0"/>
              </a:rPr>
              <a:t> </a:t>
            </a:r>
            <a:r>
              <a:rPr lang="en-US" sz="2200" kern="100">
                <a:solidFill>
                  <a:schemeClr val="tx1"/>
                </a:solidFill>
                <a:effectLst/>
                <a:ea typeface="Aptos" panose="020B0004020202020204" pitchFamily="34" charset="0"/>
                <a:cs typeface="Arial" panose="020B0604020202020204" pitchFamily="34" charset="0"/>
              </a:rPr>
              <a:t>and learn how to do </a:t>
            </a:r>
            <a:r>
              <a:rPr lang="en-US" sz="2200" kern="100">
                <a:solidFill>
                  <a:schemeClr val="tx1"/>
                </a:solidFill>
                <a:effectLst/>
                <a:ea typeface="Aptos" panose="020B0004020202020204" pitchFamily="34" charset="0"/>
                <a:cs typeface="Aptos" panose="020B0004020202020204" pitchFamily="34" charset="0"/>
              </a:rPr>
              <a:t>Full Disk Encryption (FDE)</a:t>
            </a:r>
            <a:r>
              <a:rPr lang="en-US" sz="2200" b="1" kern="100">
                <a:solidFill>
                  <a:schemeClr val="tx1"/>
                </a:solidFill>
                <a:effectLst/>
                <a:ea typeface="Aptos" panose="020B0004020202020204" pitchFamily="34" charset="0"/>
                <a:cs typeface="Aptos" panose="020B0004020202020204" pitchFamily="34" charset="0"/>
              </a:rPr>
              <a:t>: </a:t>
            </a:r>
            <a:r>
              <a:rPr lang="en-US" sz="2200" kern="100">
                <a:solidFill>
                  <a:schemeClr val="tx1"/>
                </a:solidFill>
                <a:effectLst/>
                <a:ea typeface="Aptos" panose="020B0004020202020204" pitchFamily="34" charset="0"/>
                <a:cs typeface="Aptos" panose="020B0004020202020204" pitchFamily="34" charset="0"/>
              </a:rPr>
              <a:t>Protecting information by encrypting all the data on a disk, including temporary files, programs, and systems files.</a:t>
            </a:r>
          </a:p>
          <a:p>
            <a:pPr marL="457200" lvl="2"/>
            <a:r>
              <a:rPr lang="en-US" sz="2400" u="sng" kern="100">
                <a:solidFill>
                  <a:srgbClr val="467886"/>
                </a:solidFill>
                <a:effectLst/>
                <a:latin typeface="Aptos" panose="020B0004020202020204" pitchFamily="34" charset="0"/>
                <a:ea typeface="Aptos" panose="020B0004020202020204" pitchFamily="34" charset="0"/>
                <a:cs typeface="Aptos" panose="020B0004020202020204" pitchFamily="34" charset="0"/>
                <a:hlinkClick r:id="rId7"/>
              </a:rPr>
              <a:t>How to Protect the Data that is Stored on Your Devices | CISA</a:t>
            </a:r>
            <a:r>
              <a:rPr lang="en-US" sz="2400" u="sng" kern="100">
                <a:solidFill>
                  <a:srgbClr val="467886"/>
                </a:solidFill>
                <a:effectLst/>
                <a:latin typeface="Aptos" panose="020B0004020202020204" pitchFamily="34" charset="0"/>
                <a:ea typeface="Aptos" panose="020B0004020202020204" pitchFamily="34" charset="0"/>
                <a:cs typeface="Aptos" panose="020B0004020202020204" pitchFamily="34" charset="0"/>
              </a:rPr>
              <a:t> </a:t>
            </a:r>
            <a:endParaRPr lang="en-US" sz="2200" kern="100">
              <a:effectLst/>
              <a:ea typeface="Aptos" panose="020B0004020202020204" pitchFamily="34" charset="0"/>
              <a:cs typeface="Arial" panose="020B0604020202020204" pitchFamily="34" charset="0"/>
            </a:endParaRPr>
          </a:p>
          <a:p>
            <a:pPr lvl="1"/>
            <a:endParaRPr lang="en-US">
              <a:cs typeface="Calibri" panose="020F0502020204030204"/>
            </a:endParaRPr>
          </a:p>
          <a:p>
            <a:pPr marL="457200" lvl="1" indent="0">
              <a:buNone/>
            </a:pPr>
            <a:endParaRPr lang="en-US" sz="1800"/>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1896228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36</a:t>
            </a:fld>
            <a:endParaRPr lang="en-US"/>
          </a:p>
        </p:txBody>
      </p:sp>
      <p:sp>
        <p:nvSpPr>
          <p:cNvPr id="3" name="Title 1">
            <a:extLst>
              <a:ext uri="{FF2B5EF4-FFF2-40B4-BE49-F238E27FC236}">
                <a16:creationId xmlns:a16="http://schemas.microsoft.com/office/drawing/2014/main" id="{53B2F446-C1AF-EECA-3BCA-F29F6ADE8B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solidFill>
                  <a:schemeClr val="tx1"/>
                </a:solidFill>
              </a:rPr>
              <a:t>2M: Email Security</a:t>
            </a:r>
          </a:p>
        </p:txBody>
      </p:sp>
      <p:sp>
        <p:nvSpPr>
          <p:cNvPr id="5" name="Content Placeholder 2">
            <a:extLst>
              <a:ext uri="{FF2B5EF4-FFF2-40B4-BE49-F238E27FC236}">
                <a16:creationId xmlns:a16="http://schemas.microsoft.com/office/drawing/2014/main" id="{E61FD9B8-9E48-DD7E-7A2B-9D2C8E2489B7}"/>
              </a:ext>
            </a:extLst>
          </p:cNvPr>
          <p:cNvSpPr txBox="1">
            <a:spLocks/>
          </p:cNvSpPr>
          <p:nvPr/>
        </p:nvSpPr>
        <p:spPr>
          <a:xfrm>
            <a:off x="838200" y="1457865"/>
            <a:ext cx="10515600" cy="434603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kern="100">
                <a:solidFill>
                  <a:schemeClr val="tx1"/>
                </a:solidFill>
                <a:ea typeface="Aptos" panose="020B0004020202020204" pitchFamily="34" charset="0"/>
                <a:cs typeface="Times New Roman"/>
              </a:rPr>
              <a:t>Requirement</a:t>
            </a:r>
            <a:endParaRPr lang="en-US" sz="2400" b="1" kern="100">
              <a:solidFill>
                <a:schemeClr val="tx1"/>
              </a:solidFill>
              <a:effectLst/>
              <a:ea typeface="Aptos" panose="020B0004020202020204" pitchFamily="34" charset="0"/>
              <a:cs typeface="Times New Roman"/>
            </a:endParaRPr>
          </a:p>
          <a:p>
            <a:pPr marL="0" marR="0">
              <a:lnSpc>
                <a:spcPct val="115000"/>
              </a:lnSpc>
              <a:spcBef>
                <a:spcPts val="0"/>
              </a:spcBef>
              <a:spcAft>
                <a:spcPts val="800"/>
              </a:spcAft>
            </a:pPr>
            <a:r>
              <a:rPr lang="en-US" sz="2200">
                <a:solidFill>
                  <a:schemeClr val="tx1"/>
                </a:solidFill>
                <a:effectLst/>
                <a:ea typeface="Aptos" panose="020B0004020202020204" pitchFamily="34" charset="0"/>
                <a:cs typeface="Aptos" panose="020B0004020202020204" pitchFamily="34" charset="0"/>
              </a:rPr>
              <a:t>The small business should reduce risk from common email-based threats, such as spoofing, phishing, and interception.</a:t>
            </a:r>
          </a:p>
          <a:p>
            <a:pPr marL="0" indent="0">
              <a:buNone/>
            </a:pPr>
            <a:r>
              <a:rPr lang="en-US" sz="2400" b="1">
                <a:solidFill>
                  <a:schemeClr val="tx1"/>
                </a:solidFill>
                <a:cs typeface="Times New Roman" panose="02020603050405020304" pitchFamily="18" charset="0"/>
              </a:rPr>
              <a:t>How does the CPG relate to small businesses and why is it important?</a:t>
            </a:r>
          </a:p>
          <a:p>
            <a:pPr>
              <a:lnSpc>
                <a:spcPct val="120000"/>
              </a:lnSpc>
              <a:spcBef>
                <a:spcPts val="0"/>
              </a:spcBef>
            </a:pPr>
            <a:r>
              <a:rPr lang="en-US" sz="2200">
                <a:solidFill>
                  <a:schemeClr val="tx1"/>
                </a:solidFill>
                <a:ea typeface="Aptos" panose="020B0004020202020204" pitchFamily="34" charset="0"/>
                <a:cs typeface="Times New Roman"/>
              </a:rPr>
              <a:t>Securing communication channels</a:t>
            </a:r>
          </a:p>
          <a:p>
            <a:pPr>
              <a:lnSpc>
                <a:spcPct val="120000"/>
              </a:lnSpc>
              <a:spcBef>
                <a:spcPts val="0"/>
              </a:spcBef>
            </a:pPr>
            <a:r>
              <a:rPr lang="en-US" sz="2200">
                <a:solidFill>
                  <a:schemeClr val="tx1"/>
                </a:solidFill>
                <a:ea typeface="Aptos" panose="020B0004020202020204" pitchFamily="34" charset="0"/>
                <a:cs typeface="Times New Roman"/>
              </a:rPr>
              <a:t>Enhancing verification</a:t>
            </a:r>
            <a:endParaRPr lang="en-US" sz="2200" b="1">
              <a:solidFill>
                <a:schemeClr val="tx1"/>
              </a:solidFill>
              <a:cs typeface="Times New Roman"/>
            </a:endParaRPr>
          </a:p>
          <a:p>
            <a:pPr marL="0" indent="0">
              <a:buNone/>
            </a:pPr>
            <a:r>
              <a:rPr lang="en-US" sz="2400" b="1">
                <a:solidFill>
                  <a:schemeClr val="tx1"/>
                </a:solidFill>
                <a:cs typeface="Times New Roman"/>
              </a:rPr>
              <a:t>How do small businesses implement the CPG?</a:t>
            </a:r>
          </a:p>
          <a:p>
            <a:r>
              <a:rPr lang="en-US" sz="2200">
                <a:solidFill>
                  <a:schemeClr val="tx1"/>
                </a:solidFill>
                <a:cs typeface="Times New Roman" panose="02020603050405020304" pitchFamily="18" charset="0"/>
              </a:rPr>
              <a:t>Email Configuration</a:t>
            </a:r>
          </a:p>
          <a:p>
            <a:pPr marL="0" marR="0" indent="0">
              <a:lnSpc>
                <a:spcPct val="115000"/>
              </a:lnSpc>
              <a:spcBef>
                <a:spcPts val="0"/>
              </a:spcBef>
              <a:spcAft>
                <a:spcPts val="800"/>
              </a:spcAft>
              <a:buNone/>
            </a:pPr>
            <a:endParaRPr lang="en-US"/>
          </a:p>
          <a:p>
            <a:endParaRPr lang="en-US"/>
          </a:p>
        </p:txBody>
      </p:sp>
      <p:pic>
        <p:nvPicPr>
          <p:cNvPr id="6" name="Picture 5" descr="A computer screen with a person in a mask&#10;&#10;Description automatically generated">
            <a:extLst>
              <a:ext uri="{FF2B5EF4-FFF2-40B4-BE49-F238E27FC236}">
                <a16:creationId xmlns:a16="http://schemas.microsoft.com/office/drawing/2014/main" id="{D4ADAA6A-E366-85A6-DFC2-69AD55676E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45201" y="3172823"/>
            <a:ext cx="4512509" cy="2901744"/>
          </a:xfrm>
          <a:prstGeom prst="rect">
            <a:avLst/>
          </a:prstGeom>
        </p:spPr>
      </p:pic>
    </p:spTree>
    <p:extLst>
      <p:ext uri="{BB962C8B-B14F-4D97-AF65-F5344CB8AC3E}">
        <p14:creationId xmlns:p14="http://schemas.microsoft.com/office/powerpoint/2010/main" val="770102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37</a:t>
            </a:fld>
            <a:endParaRPr lang="en-US"/>
          </a:p>
        </p:txBody>
      </p:sp>
      <p:sp>
        <p:nvSpPr>
          <p:cNvPr id="3" name="Title 1">
            <a:extLst>
              <a:ext uri="{FF2B5EF4-FFF2-40B4-BE49-F238E27FC236}">
                <a16:creationId xmlns:a16="http://schemas.microsoft.com/office/drawing/2014/main" id="{53B2F446-C1AF-EECA-3BCA-F29F6ADE8B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t>2M: Email Security</a:t>
            </a:r>
          </a:p>
        </p:txBody>
      </p:sp>
      <p:sp>
        <p:nvSpPr>
          <p:cNvPr id="2" name="Content Placeholder 2">
            <a:extLst>
              <a:ext uri="{FF2B5EF4-FFF2-40B4-BE49-F238E27FC236}">
                <a16:creationId xmlns:a16="http://schemas.microsoft.com/office/drawing/2014/main" id="{707FA115-0961-09F5-F6FF-92A4D20F25ED}"/>
              </a:ext>
            </a:extLst>
          </p:cNvPr>
          <p:cNvSpPr txBox="1">
            <a:spLocks/>
          </p:cNvSpPr>
          <p:nvPr/>
        </p:nvSpPr>
        <p:spPr>
          <a:xfrm>
            <a:off x="838200" y="1602657"/>
            <a:ext cx="10515600" cy="4201243"/>
          </a:xfrm>
          <a:prstGeom prst="rect">
            <a:avLst/>
          </a:prstGeom>
        </p:spPr>
        <p:txBody>
          <a:bodyPr lIns="91440" tIns="45720" rIns="91440" bIns="4572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200" b="1">
                <a:solidFill>
                  <a:schemeClr val="tx1"/>
                </a:solidFill>
              </a:rPr>
              <a:t>Training and resources</a:t>
            </a:r>
          </a:p>
          <a:p>
            <a:pPr marL="0" marR="0">
              <a:lnSpc>
                <a:spcPct val="115000"/>
              </a:lnSpc>
              <a:spcBef>
                <a:spcPts val="0"/>
              </a:spcBef>
              <a:spcAft>
                <a:spcPts val="800"/>
              </a:spcAft>
            </a:pPr>
            <a:r>
              <a:rPr lang="en-US" sz="2000" u="sng" kern="100">
                <a:solidFill>
                  <a:srgbClr val="000000"/>
                </a:solidFill>
                <a:effectLst/>
                <a:ea typeface="Aptos" panose="020B0004020202020204" pitchFamily="34" charset="0"/>
                <a:cs typeface="Aptos" panose="020B0004020202020204" pitchFamily="34" charset="0"/>
                <a:hlinkClick r:id="rId3"/>
              </a:rPr>
              <a:t>Don’t Let Cyber Criminals Cash In – Preventing Business Email Compromise (youtube.com)</a:t>
            </a:r>
            <a:endParaRPr lang="en-US" sz="2000" kern="100">
              <a:effectLst/>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n-US" sz="2000" u="sng" kern="100">
                <a:solidFill>
                  <a:srgbClr val="467886"/>
                </a:solidFill>
                <a:effectLst/>
                <a:ea typeface="Aptos" panose="020B0004020202020204" pitchFamily="34" charset="0"/>
                <a:cs typeface="Aptos" panose="020B0004020202020204" pitchFamily="34" charset="0"/>
                <a:hlinkClick r:id="rId4"/>
              </a:rPr>
              <a:t>Understanding Web and Email Server Security (usalearning.gov)</a:t>
            </a:r>
            <a:endParaRPr lang="en-US" sz="2000" kern="100">
              <a:effectLst/>
              <a:ea typeface="Aptos" panose="020B0004020202020204" pitchFamily="34" charset="0"/>
              <a:cs typeface="Arial" panose="020B0604020202020204" pitchFamily="34" charset="0"/>
            </a:endParaRPr>
          </a:p>
          <a:p>
            <a:pPr marL="457200" lvl="1" indent="0">
              <a:buNone/>
            </a:pPr>
            <a:endParaRPr lang="en-US" sz="1800" b="1"/>
          </a:p>
          <a:p>
            <a:pPr marL="457200" lvl="1" indent="0">
              <a:buNone/>
            </a:pPr>
            <a:r>
              <a:rPr lang="en-US" sz="2200" b="1">
                <a:solidFill>
                  <a:schemeClr val="tx1"/>
                </a:solidFill>
              </a:rPr>
              <a:t>GCA Toolkit</a:t>
            </a:r>
          </a:p>
          <a:p>
            <a:pPr lvl="1"/>
            <a:r>
              <a:rPr lang="en-US" sz="2000">
                <a:solidFill>
                  <a:schemeClr val="tx1"/>
                </a:solidFill>
                <a:cs typeface="Calibri" panose="020F0502020204030204"/>
              </a:rPr>
              <a:t>GCA Toolkit References</a:t>
            </a:r>
          </a:p>
          <a:p>
            <a:pPr>
              <a:lnSpc>
                <a:spcPct val="115000"/>
              </a:lnSpc>
              <a:spcBef>
                <a:spcPts val="0"/>
              </a:spcBef>
            </a:pPr>
            <a:r>
              <a:rPr lang="en-US" sz="2000" u="sng" kern="100">
                <a:solidFill>
                  <a:srgbClr val="467886"/>
                </a:solidFill>
                <a:effectLst/>
                <a:ea typeface="Calibri" panose="020F0502020204030204" pitchFamily="34" charset="0"/>
                <a:cs typeface="Calibri" panose="020F0502020204030204" pitchFamily="34" charset="0"/>
                <a:hlinkClick r:id="rId5"/>
              </a:rPr>
              <a:t>https://edu.globalcyberalliance.org</a:t>
            </a:r>
            <a:r>
              <a:rPr lang="en-US" sz="2000" kern="100">
                <a:effectLst/>
                <a:ea typeface="Calibri" panose="020F0502020204030204" pitchFamily="34" charset="0"/>
                <a:cs typeface="Calibri" panose="020F0502020204030204" pitchFamily="34" charset="0"/>
              </a:rPr>
              <a:t> </a:t>
            </a:r>
            <a:r>
              <a:rPr lang="en-US" sz="2000" kern="100">
                <a:solidFill>
                  <a:schemeClr val="tx1"/>
                </a:solidFill>
                <a:effectLst/>
                <a:ea typeface="Calibri" panose="020F0502020204030204" pitchFamily="34" charset="0"/>
                <a:cs typeface="Calibri" panose="020F0502020204030204" pitchFamily="34" charset="0"/>
              </a:rPr>
              <a:t>review the training called, ‘Protect Against Email Spoofs &amp; Phishing’ to learn more about securing your emails. </a:t>
            </a:r>
          </a:p>
          <a:p>
            <a:pPr>
              <a:lnSpc>
                <a:spcPct val="115000"/>
              </a:lnSpc>
              <a:spcBef>
                <a:spcPts val="0"/>
              </a:spcBef>
            </a:pPr>
            <a:r>
              <a:rPr lang="en-US" sz="2000" kern="100">
                <a:solidFill>
                  <a:schemeClr val="tx1"/>
                </a:solidFill>
                <a:effectLst/>
                <a:ea typeface="Calibri" panose="020F0502020204030204" pitchFamily="34" charset="0"/>
                <a:cs typeface="Calibri" panose="020F0502020204030204" pitchFamily="34" charset="0"/>
              </a:rPr>
              <a:t>Download and complete the ‘Protect Your Email &amp; Reputation: Email Security Checklist’</a:t>
            </a:r>
          </a:p>
          <a:p>
            <a:pPr>
              <a:lnSpc>
                <a:spcPct val="115000"/>
              </a:lnSpc>
              <a:spcBef>
                <a:spcPts val="0"/>
              </a:spcBef>
            </a:pPr>
            <a:r>
              <a:rPr lang="en-US" sz="20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6"/>
              </a:rPr>
              <a:t>Valimail Monitor - GCA Cybersecurity Toolkit | Tools and Resources to Improve Your Cyber Defenses (gcatoolkit.org)</a:t>
            </a:r>
            <a:r>
              <a:rPr lang="en-US" sz="2000" kern="100">
                <a:effectLst/>
                <a:latin typeface="Aptos" panose="020B0004020202020204" pitchFamily="34" charset="0"/>
                <a:ea typeface="Aptos" panose="020B0004020202020204" pitchFamily="34" charset="0"/>
                <a:cs typeface="Arial" panose="020B0604020202020204" pitchFamily="34" charset="0"/>
              </a:rPr>
              <a:t> </a:t>
            </a:r>
          </a:p>
          <a:p>
            <a:pPr>
              <a:lnSpc>
                <a:spcPct val="115000"/>
              </a:lnSpc>
              <a:spcBef>
                <a:spcPts val="0"/>
              </a:spcBef>
            </a:pPr>
            <a:endParaRPr lang="en-US" sz="2000" u="sng" kern="100">
              <a:solidFill>
                <a:srgbClr val="467886"/>
              </a:solidFill>
              <a:latin typeface="Aptos" panose="020B0004020202020204" pitchFamily="34" charset="0"/>
              <a:ea typeface="Aptos" panose="020B0004020202020204" pitchFamily="34" charset="0"/>
              <a:cs typeface="Arial" panose="020B0604020202020204" pitchFamily="34" charset="0"/>
              <a:hlinkClick r:id="rId7"/>
            </a:endParaRPr>
          </a:p>
          <a:p>
            <a:pPr>
              <a:lnSpc>
                <a:spcPct val="115000"/>
              </a:lnSpc>
              <a:spcBef>
                <a:spcPts val="0"/>
              </a:spcBef>
            </a:pPr>
            <a:r>
              <a:rPr lang="en-US" sz="20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7"/>
              </a:rPr>
              <a:t>GCA DMARC Setup Guide - GCA Cybersecurity Toolkit | Tools and Resources to Improve Your Cyber Defenses (gcatoolkit.org)</a:t>
            </a:r>
            <a:endParaRPr lang="en-US" sz="2000" u="sng" kern="100">
              <a:solidFill>
                <a:srgbClr val="467886"/>
              </a:solidFill>
              <a:effectLst/>
              <a:latin typeface="Aptos" panose="020B0004020202020204" pitchFamily="34" charset="0"/>
              <a:ea typeface="Aptos" panose="020B0004020202020204" pitchFamily="34" charset="0"/>
              <a:cs typeface="Arial" panose="020B0604020202020204" pitchFamily="34" charset="0"/>
            </a:endParaRPr>
          </a:p>
          <a:p>
            <a:pPr>
              <a:lnSpc>
                <a:spcPct val="115000"/>
              </a:lnSpc>
              <a:spcBef>
                <a:spcPts val="0"/>
              </a:spcBef>
            </a:pPr>
            <a:endParaRPr lang="en-US" sz="2000" u="sng" kern="100">
              <a:solidFill>
                <a:srgbClr val="467886"/>
              </a:solidFill>
              <a:latin typeface="Aptos" panose="020B0004020202020204" pitchFamily="34" charset="0"/>
              <a:ea typeface="Calibri" panose="020F0502020204030204" pitchFamily="34" charset="0"/>
              <a:cs typeface="Arial" panose="020B0604020202020204" pitchFamily="34" charset="0"/>
            </a:endParaRPr>
          </a:p>
          <a:p>
            <a:pPr>
              <a:lnSpc>
                <a:spcPct val="115000"/>
              </a:lnSpc>
              <a:spcBef>
                <a:spcPts val="0"/>
              </a:spcBef>
            </a:pPr>
            <a:r>
              <a:rPr lang="en-US" sz="2000" kern="100">
                <a:effectLst/>
                <a:latin typeface="Aptos" panose="020B0004020202020204" pitchFamily="34" charset="0"/>
                <a:ea typeface="Aptos" panose="020B0004020202020204" pitchFamily="34" charset="0"/>
                <a:cs typeface="Arial" panose="020B0604020202020204" pitchFamily="34" charset="0"/>
              </a:rPr>
              <a:t>(visit </a:t>
            </a:r>
            <a:r>
              <a:rPr lang="en-US" sz="20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8"/>
              </a:rPr>
              <a:t>All Tools - Small Business - GCA Cybersecurity Toolkit | Tools and Resources to Improve Your Cyber Defenses (gcatoolkit.org)</a:t>
            </a:r>
            <a:r>
              <a:rPr lang="en-US" sz="2000" kern="100">
                <a:effectLst/>
                <a:latin typeface="Aptos" panose="020B0004020202020204" pitchFamily="34" charset="0"/>
                <a:ea typeface="Aptos" panose="020B0004020202020204" pitchFamily="34" charset="0"/>
                <a:cs typeface="Arial" panose="020B0604020202020204" pitchFamily="34" charset="0"/>
              </a:rPr>
              <a:t> and use tools: </a:t>
            </a:r>
            <a:r>
              <a:rPr lang="en-US" sz="2000" strike="sngStrike" kern="100">
                <a:solidFill>
                  <a:srgbClr val="FF0000"/>
                </a:solidFill>
                <a:effectLst/>
                <a:latin typeface="Aptos" panose="020B0004020202020204" pitchFamily="34" charset="0"/>
                <a:ea typeface="Aptos" panose="020B0004020202020204" pitchFamily="34" charset="0"/>
                <a:cs typeface="Arial" panose="020B0604020202020204" pitchFamily="34" charset="0"/>
              </a:rPr>
              <a:t>‘</a:t>
            </a:r>
            <a:r>
              <a:rPr lang="en-US" sz="2000" kern="100">
                <a:effectLst/>
                <a:latin typeface="Aptos" panose="020B0004020202020204" pitchFamily="34" charset="0"/>
                <a:ea typeface="Aptos" panose="020B0004020202020204" pitchFamily="34" charset="0"/>
                <a:cs typeface="Arial" panose="020B0604020202020204" pitchFamily="34" charset="0"/>
              </a:rPr>
              <a:t>Let’s Encrypt and/or PGP</a:t>
            </a:r>
            <a:r>
              <a:rPr lang="en-US" sz="2000" strike="sngStrike" kern="100">
                <a:solidFill>
                  <a:srgbClr val="FF0000"/>
                </a:solidFill>
                <a:effectLst/>
                <a:latin typeface="Aptos" panose="020B0004020202020204" pitchFamily="34" charset="0"/>
                <a:ea typeface="Aptos" panose="020B0004020202020204" pitchFamily="34" charset="0"/>
                <a:cs typeface="Arial" panose="020B0604020202020204" pitchFamily="34" charset="0"/>
              </a:rPr>
              <a:t>)</a:t>
            </a:r>
            <a:r>
              <a:rPr lang="en-US" sz="2000" kern="100">
                <a:effectLst/>
                <a:latin typeface="Aptos" panose="020B0004020202020204" pitchFamily="34" charset="0"/>
                <a:ea typeface="Aptos" panose="020B0004020202020204" pitchFamily="34" charset="0"/>
                <a:cs typeface="Arial" panose="020B0604020202020204" pitchFamily="34" charset="0"/>
              </a:rPr>
              <a:t>, </a:t>
            </a:r>
            <a:endParaRPr lang="en-US" sz="2000" kern="100">
              <a:solidFill>
                <a:schemeClr val="tx1"/>
              </a:solidFill>
              <a:effectLst/>
              <a:ea typeface="Calibri" panose="020F0502020204030204" pitchFamily="34" charset="0"/>
              <a:cs typeface="Calibri" panose="020F0502020204030204" pitchFamily="34" charset="0"/>
            </a:endParaRPr>
          </a:p>
          <a:p>
            <a:pPr marL="457200" lvl="1" indent="0">
              <a:buNone/>
            </a:pPr>
            <a:endParaRPr lang="en-US" sz="1800"/>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2453680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38</a:t>
            </a:fld>
            <a:endParaRPr lang="en-US"/>
          </a:p>
        </p:txBody>
      </p:sp>
      <p:sp>
        <p:nvSpPr>
          <p:cNvPr id="3" name="Title 1">
            <a:extLst>
              <a:ext uri="{FF2B5EF4-FFF2-40B4-BE49-F238E27FC236}">
                <a16:creationId xmlns:a16="http://schemas.microsoft.com/office/drawing/2014/main" id="{53B2F446-C1AF-EECA-3BCA-F29F6ADE8B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solidFill>
                  <a:schemeClr val="tx1"/>
                </a:solidFill>
              </a:rPr>
              <a:t>2S: Incident Response Plans</a:t>
            </a:r>
          </a:p>
        </p:txBody>
      </p:sp>
      <p:sp>
        <p:nvSpPr>
          <p:cNvPr id="5" name="Content Placeholder 2">
            <a:extLst>
              <a:ext uri="{FF2B5EF4-FFF2-40B4-BE49-F238E27FC236}">
                <a16:creationId xmlns:a16="http://schemas.microsoft.com/office/drawing/2014/main" id="{8C289F30-1587-5CB6-33E6-785616414074}"/>
              </a:ext>
            </a:extLst>
          </p:cNvPr>
          <p:cNvSpPr txBox="1">
            <a:spLocks/>
          </p:cNvSpPr>
          <p:nvPr/>
        </p:nvSpPr>
        <p:spPr>
          <a:xfrm>
            <a:off x="838200" y="1457865"/>
            <a:ext cx="10515600" cy="434603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kern="100">
                <a:solidFill>
                  <a:schemeClr val="tx1"/>
                </a:solidFill>
                <a:ea typeface="Aptos" panose="020B0004020202020204" pitchFamily="34" charset="0"/>
                <a:cs typeface="Times New Roman"/>
              </a:rPr>
              <a:t>Requirement</a:t>
            </a:r>
            <a:endParaRPr lang="en-US" sz="2400" b="1" kern="100">
              <a:solidFill>
                <a:schemeClr val="tx1"/>
              </a:solidFill>
              <a:effectLst/>
              <a:ea typeface="Aptos" panose="020B0004020202020204" pitchFamily="34" charset="0"/>
              <a:cs typeface="Times New Roman"/>
            </a:endParaRPr>
          </a:p>
          <a:p>
            <a:pPr marL="0" marR="67945">
              <a:lnSpc>
                <a:spcPct val="120000"/>
              </a:lnSpc>
              <a:spcBef>
                <a:spcPts val="95"/>
              </a:spcBef>
              <a:spcAft>
                <a:spcPts val="0"/>
              </a:spcAft>
            </a:pPr>
            <a:r>
              <a:rPr lang="en-US" sz="2200" kern="100">
                <a:solidFill>
                  <a:schemeClr val="tx1"/>
                </a:solidFill>
                <a:effectLst/>
                <a:ea typeface="Aptos" panose="020B0004020202020204" pitchFamily="34" charset="0"/>
                <a:cs typeface="Aptos" panose="020B0004020202020204" pitchFamily="34" charset="0"/>
              </a:rPr>
              <a:t>The small business should develop, document, maintain, practice, and update cybersecurity incident response plans for relevant threat scenarios.</a:t>
            </a:r>
            <a:endParaRPr lang="en-US" sz="2200" kern="100">
              <a:solidFill>
                <a:schemeClr val="tx1"/>
              </a:solidFill>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tx1"/>
                </a:solidFill>
                <a:cs typeface="Times New Roman" panose="02020603050405020304" pitchFamily="18" charset="0"/>
              </a:rPr>
              <a:t>How does the CPG relate to small businesses and why is it important?</a:t>
            </a:r>
          </a:p>
          <a:p>
            <a:pPr>
              <a:lnSpc>
                <a:spcPct val="120000"/>
              </a:lnSpc>
              <a:spcBef>
                <a:spcPts val="0"/>
              </a:spcBef>
            </a:pPr>
            <a:r>
              <a:rPr lang="en-US" sz="2200">
                <a:solidFill>
                  <a:schemeClr val="tx1"/>
                </a:solidFill>
                <a:ea typeface="Aptos" panose="020B0004020202020204" pitchFamily="34" charset="0"/>
                <a:cs typeface="Times New Roman"/>
              </a:rPr>
              <a:t>Quick Response</a:t>
            </a:r>
          </a:p>
          <a:p>
            <a:pPr>
              <a:lnSpc>
                <a:spcPct val="120000"/>
              </a:lnSpc>
              <a:spcBef>
                <a:spcPts val="0"/>
              </a:spcBef>
            </a:pPr>
            <a:r>
              <a:rPr lang="en-US" sz="2200">
                <a:solidFill>
                  <a:schemeClr val="tx1"/>
                </a:solidFill>
                <a:ea typeface="Aptos" panose="020B0004020202020204" pitchFamily="34" charset="0"/>
                <a:cs typeface="Times New Roman"/>
              </a:rPr>
              <a:t>Reducing Downtime</a:t>
            </a:r>
          </a:p>
          <a:p>
            <a:pPr>
              <a:lnSpc>
                <a:spcPct val="120000"/>
              </a:lnSpc>
              <a:spcBef>
                <a:spcPts val="0"/>
              </a:spcBef>
            </a:pPr>
            <a:r>
              <a:rPr lang="en-US" sz="2200">
                <a:solidFill>
                  <a:schemeClr val="tx1"/>
                </a:solidFill>
                <a:ea typeface="Aptos" panose="020B0004020202020204" pitchFamily="34" charset="0"/>
                <a:cs typeface="Times New Roman"/>
              </a:rPr>
              <a:t>Coordinated Response</a:t>
            </a:r>
          </a:p>
          <a:p>
            <a:pPr>
              <a:lnSpc>
                <a:spcPct val="120000"/>
              </a:lnSpc>
              <a:spcBef>
                <a:spcPts val="0"/>
              </a:spcBef>
            </a:pPr>
            <a:r>
              <a:rPr lang="en-US" sz="2200">
                <a:solidFill>
                  <a:schemeClr val="tx1"/>
                </a:solidFill>
                <a:ea typeface="Aptos" panose="020B0004020202020204" pitchFamily="34" charset="0"/>
                <a:cs typeface="Times New Roman"/>
              </a:rPr>
              <a:t>Promoting a Security Culture</a:t>
            </a:r>
            <a:endParaRPr lang="en-US" sz="2200">
              <a:solidFill>
                <a:schemeClr val="tx1"/>
              </a:solidFill>
              <a:highlight>
                <a:srgbClr val="FFFF00"/>
              </a:highlight>
              <a:cs typeface="Times New Roman"/>
            </a:endParaRPr>
          </a:p>
          <a:p>
            <a:pPr marL="0" indent="0">
              <a:buNone/>
            </a:pPr>
            <a:r>
              <a:rPr lang="en-US" sz="2400" b="1">
                <a:solidFill>
                  <a:schemeClr val="tx1"/>
                </a:solidFill>
                <a:cs typeface="Times New Roman"/>
              </a:rPr>
              <a:t>How do small businesses implement the CPG?</a:t>
            </a:r>
          </a:p>
          <a:p>
            <a:pPr marL="0" marR="0">
              <a:lnSpc>
                <a:spcPct val="107000"/>
              </a:lnSpc>
              <a:spcBef>
                <a:spcPts val="0"/>
              </a:spcBef>
              <a:spcAft>
                <a:spcPts val="800"/>
              </a:spcAft>
            </a:pPr>
            <a:r>
              <a:rPr lang="en-US" sz="2100">
                <a:solidFill>
                  <a:schemeClr val="tx1"/>
                </a:solidFill>
                <a:cs typeface="Times New Roman" panose="02020603050405020304" pitchFamily="18" charset="0"/>
              </a:rPr>
              <a:t> </a:t>
            </a:r>
            <a:r>
              <a:rPr lang="en-US" sz="2200">
                <a:solidFill>
                  <a:schemeClr val="tx1"/>
                </a:solidFill>
                <a:cs typeface="Times New Roman" panose="02020603050405020304" pitchFamily="18" charset="0"/>
              </a:rPr>
              <a:t>Predefined plans</a:t>
            </a:r>
          </a:p>
          <a:p>
            <a:pPr marL="0" marR="0">
              <a:lnSpc>
                <a:spcPct val="107000"/>
              </a:lnSpc>
              <a:spcBef>
                <a:spcPts val="0"/>
              </a:spcBef>
              <a:spcAft>
                <a:spcPts val="800"/>
              </a:spcAft>
            </a:pPr>
            <a:endParaRPr lang="en-US"/>
          </a:p>
          <a:p>
            <a:endParaRPr lang="en-US"/>
          </a:p>
        </p:txBody>
      </p:sp>
      <p:pic>
        <p:nvPicPr>
          <p:cNvPr id="6" name="Picture 5" descr="A blue and yellow arrow with white text&#10;&#10;Description automatically generated">
            <a:extLst>
              <a:ext uri="{FF2B5EF4-FFF2-40B4-BE49-F238E27FC236}">
                <a16:creationId xmlns:a16="http://schemas.microsoft.com/office/drawing/2014/main" id="{79562008-0084-46A5-8512-1909F4E99A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15579" y="4828366"/>
            <a:ext cx="5376421" cy="1240319"/>
          </a:xfrm>
          <a:prstGeom prst="rect">
            <a:avLst/>
          </a:prstGeom>
        </p:spPr>
      </p:pic>
    </p:spTree>
    <p:extLst>
      <p:ext uri="{BB962C8B-B14F-4D97-AF65-F5344CB8AC3E}">
        <p14:creationId xmlns:p14="http://schemas.microsoft.com/office/powerpoint/2010/main" val="4028253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39</a:t>
            </a:fld>
            <a:endParaRPr lang="en-US"/>
          </a:p>
        </p:txBody>
      </p:sp>
      <p:sp>
        <p:nvSpPr>
          <p:cNvPr id="3" name="Title 1">
            <a:extLst>
              <a:ext uri="{FF2B5EF4-FFF2-40B4-BE49-F238E27FC236}">
                <a16:creationId xmlns:a16="http://schemas.microsoft.com/office/drawing/2014/main" id="{53B2F446-C1AF-EECA-3BCA-F29F6ADE8B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solidFill>
                  <a:schemeClr val="tx1"/>
                </a:solidFill>
              </a:rPr>
              <a:t>4A: Incident Reporting</a:t>
            </a:r>
          </a:p>
        </p:txBody>
      </p:sp>
      <p:sp>
        <p:nvSpPr>
          <p:cNvPr id="5" name="Content Placeholder 2">
            <a:extLst>
              <a:ext uri="{FF2B5EF4-FFF2-40B4-BE49-F238E27FC236}">
                <a16:creationId xmlns:a16="http://schemas.microsoft.com/office/drawing/2014/main" id="{C54F97C3-1F88-C271-A7D5-1414B28B064D}"/>
              </a:ext>
            </a:extLst>
          </p:cNvPr>
          <p:cNvSpPr txBox="1">
            <a:spLocks/>
          </p:cNvSpPr>
          <p:nvPr/>
        </p:nvSpPr>
        <p:spPr>
          <a:xfrm>
            <a:off x="838200" y="1259901"/>
            <a:ext cx="10515600" cy="4560163"/>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kern="100">
                <a:solidFill>
                  <a:schemeClr val="tx1"/>
                </a:solidFill>
                <a:ea typeface="Aptos" panose="020B0004020202020204" pitchFamily="34" charset="0"/>
                <a:cs typeface="Times New Roman"/>
              </a:rPr>
              <a:t>Requirement</a:t>
            </a:r>
            <a:endParaRPr lang="en-US" sz="2600" b="1" kern="100">
              <a:solidFill>
                <a:schemeClr val="tx1"/>
              </a:solidFill>
              <a:effectLst/>
              <a:ea typeface="Aptos" panose="020B0004020202020204" pitchFamily="34" charset="0"/>
              <a:cs typeface="Times New Roman"/>
            </a:endParaRPr>
          </a:p>
          <a:p>
            <a:pPr marL="0" marR="67945">
              <a:lnSpc>
                <a:spcPct val="120000"/>
              </a:lnSpc>
              <a:spcBef>
                <a:spcPts val="95"/>
              </a:spcBef>
              <a:spcAft>
                <a:spcPts val="0"/>
              </a:spcAft>
            </a:pPr>
            <a:r>
              <a:rPr lang="en-US" sz="2400">
                <a:solidFill>
                  <a:schemeClr val="tx1"/>
                </a:solidFill>
              </a:rPr>
              <a:t>The small business should have security incident reporting procedures to contact incident response team and/or senior management. In addition, the small business should have the CISA, FBI, or local police contact information available to assist or understand the broader scope of a cyberattack.</a:t>
            </a:r>
          </a:p>
          <a:p>
            <a:pPr marL="0" indent="0">
              <a:buNone/>
            </a:pPr>
            <a:r>
              <a:rPr lang="en-US" sz="2600" b="1">
                <a:solidFill>
                  <a:schemeClr val="tx1"/>
                </a:solidFill>
                <a:cs typeface="Times New Roman"/>
              </a:rPr>
              <a:t>How does the CPG relate to small businesses and why is it important?</a:t>
            </a:r>
            <a:endParaRPr lang="en-US" sz="2600" b="1">
              <a:solidFill>
                <a:schemeClr val="tx1"/>
              </a:solidFill>
              <a:ea typeface="Calibri"/>
              <a:cs typeface="Times New Roman"/>
            </a:endParaRPr>
          </a:p>
          <a:p>
            <a:pPr>
              <a:lnSpc>
                <a:spcPct val="115000"/>
              </a:lnSpc>
              <a:spcBef>
                <a:spcPts val="0"/>
              </a:spcBef>
              <a:spcAft>
                <a:spcPts val="800"/>
              </a:spcAft>
            </a:pPr>
            <a:r>
              <a:rPr lang="en-US" sz="2400">
                <a:solidFill>
                  <a:schemeClr val="tx1"/>
                </a:solidFill>
                <a:cs typeface="Times New Roman"/>
              </a:rPr>
              <a:t>Coordinating with External Parties</a:t>
            </a:r>
            <a:endParaRPr lang="en-US" sz="2400">
              <a:solidFill>
                <a:schemeClr val="tx1"/>
              </a:solidFill>
              <a:ea typeface="Calibri"/>
              <a:cs typeface="Times New Roman"/>
            </a:endParaRPr>
          </a:p>
          <a:p>
            <a:pPr>
              <a:lnSpc>
                <a:spcPct val="115000"/>
              </a:lnSpc>
              <a:spcBef>
                <a:spcPts val="0"/>
              </a:spcBef>
              <a:spcAft>
                <a:spcPts val="800"/>
              </a:spcAft>
            </a:pPr>
            <a:r>
              <a:rPr lang="en-US" sz="2400">
                <a:solidFill>
                  <a:schemeClr val="tx1"/>
                </a:solidFill>
                <a:cs typeface="Times New Roman"/>
              </a:rPr>
              <a:t>Engaging Industry Networks</a:t>
            </a:r>
            <a:endParaRPr lang="en-US" sz="2400">
              <a:solidFill>
                <a:schemeClr val="tx1"/>
              </a:solidFill>
              <a:ea typeface="Calibri"/>
              <a:cs typeface="Times New Roman"/>
            </a:endParaRPr>
          </a:p>
          <a:p>
            <a:pPr>
              <a:lnSpc>
                <a:spcPct val="115000"/>
              </a:lnSpc>
              <a:spcBef>
                <a:spcPts val="0"/>
              </a:spcBef>
              <a:spcAft>
                <a:spcPts val="800"/>
              </a:spcAft>
            </a:pPr>
            <a:r>
              <a:rPr lang="en-US" sz="2400">
                <a:solidFill>
                  <a:schemeClr val="tx1"/>
                </a:solidFill>
                <a:cs typeface="Times New Roman"/>
              </a:rPr>
              <a:t>Access to Government Resources </a:t>
            </a:r>
            <a:endParaRPr lang="en-US" sz="2400">
              <a:solidFill>
                <a:schemeClr val="tx1"/>
              </a:solidFill>
              <a:ea typeface="Calibri"/>
              <a:cs typeface="Times New Roman"/>
            </a:endParaRPr>
          </a:p>
          <a:p>
            <a:pPr>
              <a:lnSpc>
                <a:spcPct val="115000"/>
              </a:lnSpc>
              <a:spcBef>
                <a:spcPts val="0"/>
              </a:spcBef>
              <a:spcAft>
                <a:spcPts val="800"/>
              </a:spcAft>
            </a:pPr>
            <a:r>
              <a:rPr lang="en-US" sz="2400">
                <a:solidFill>
                  <a:schemeClr val="tx1"/>
                </a:solidFill>
                <a:cs typeface="Times New Roman"/>
              </a:rPr>
              <a:t>Preventing Wider Harm</a:t>
            </a:r>
            <a:endParaRPr lang="en-US" sz="2400">
              <a:solidFill>
                <a:schemeClr val="tx1"/>
              </a:solidFill>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chemeClr val="tx1"/>
                </a:solidFill>
                <a:cs typeface="Times New Roman"/>
              </a:rPr>
              <a:t>How do small businesses implement the CPG?</a:t>
            </a:r>
            <a:endParaRPr lang="en-US" sz="2600" b="1">
              <a:solidFill>
                <a:schemeClr val="tx1"/>
              </a:solidFill>
              <a:ea typeface="Calibri"/>
              <a:cs typeface="Times New Roman"/>
            </a:endParaRPr>
          </a:p>
          <a:p>
            <a:pPr>
              <a:lnSpc>
                <a:spcPct val="115000"/>
              </a:lnSpc>
              <a:spcBef>
                <a:spcPts val="0"/>
              </a:spcBef>
              <a:spcAft>
                <a:spcPts val="800"/>
              </a:spcAft>
            </a:pPr>
            <a:r>
              <a:rPr lang="en-US" sz="2400" kern="100">
                <a:solidFill>
                  <a:schemeClr val="tx1"/>
                </a:solidFill>
                <a:effectLst/>
                <a:ea typeface="Aptos" panose="020B0004020202020204" pitchFamily="34" charset="0"/>
                <a:cs typeface="Arial"/>
              </a:rPr>
              <a:t> Reporting external and internal</a:t>
            </a:r>
          </a:p>
          <a:p>
            <a:pPr marL="0" indent="0">
              <a:lnSpc>
                <a:spcPct val="115000"/>
              </a:lnSpc>
              <a:spcBef>
                <a:spcPts val="0"/>
              </a:spcBef>
              <a:spcAft>
                <a:spcPts val="800"/>
              </a:spcAft>
              <a:buNone/>
            </a:pPr>
            <a:endParaRPr lang="en-US" sz="2400" kern="100">
              <a:solidFill>
                <a:schemeClr val="tx1"/>
              </a:solidFill>
              <a:effectLst/>
              <a:ea typeface="Aptos" panose="020B0004020202020204" pitchFamily="34" charset="0"/>
              <a:cs typeface="Arial"/>
            </a:endParaRPr>
          </a:p>
          <a:p>
            <a:pPr marL="0" marR="0" indent="0">
              <a:lnSpc>
                <a:spcPct val="115000"/>
              </a:lnSpc>
              <a:spcBef>
                <a:spcPts val="0"/>
              </a:spcBef>
              <a:spcAft>
                <a:spcPts val="800"/>
              </a:spcAft>
              <a:buNone/>
            </a:pPr>
            <a:endParaRPr lang="en-US"/>
          </a:p>
          <a:p>
            <a:endParaRPr lang="en-US"/>
          </a:p>
        </p:txBody>
      </p:sp>
      <p:pic>
        <p:nvPicPr>
          <p:cNvPr id="6" name="Picture 5" descr="A screenshot of a computer&#10;&#10;Description automatically generated">
            <a:extLst>
              <a:ext uri="{FF2B5EF4-FFF2-40B4-BE49-F238E27FC236}">
                <a16:creationId xmlns:a16="http://schemas.microsoft.com/office/drawing/2014/main" id="{07637886-419F-DF34-1C9F-7C617E462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468" y="3233315"/>
            <a:ext cx="2402731" cy="2836099"/>
          </a:xfrm>
          <a:prstGeom prst="rect">
            <a:avLst/>
          </a:prstGeom>
        </p:spPr>
      </p:pic>
    </p:spTree>
    <p:extLst>
      <p:ext uri="{BB962C8B-B14F-4D97-AF65-F5344CB8AC3E}">
        <p14:creationId xmlns:p14="http://schemas.microsoft.com/office/powerpoint/2010/main" val="148035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31F5-12F1-4307-A83E-3D9C66FEE1C0}"/>
              </a:ext>
            </a:extLst>
          </p:cNvPr>
          <p:cNvSpPr>
            <a:spLocks noGrp="1"/>
          </p:cNvSpPr>
          <p:nvPr>
            <p:ph type="title"/>
          </p:nvPr>
        </p:nvSpPr>
        <p:spPr>
          <a:xfrm>
            <a:off x="0" y="1"/>
            <a:ext cx="10515600" cy="594360"/>
          </a:xfrm>
        </p:spPr>
        <p:txBody>
          <a:bodyPr vert="horz" lIns="91440" tIns="45720" rIns="91440" bIns="45720" rtlCol="0" anchor="ctr">
            <a:normAutofit/>
          </a:bodyPr>
          <a:lstStyle/>
          <a:p>
            <a:r>
              <a:rPr lang="en-US" sz="3200" b="1">
                <a:latin typeface="+mn-lt"/>
              </a:rPr>
              <a:t>SBIR/STTR CPGs</a:t>
            </a:r>
          </a:p>
        </p:txBody>
      </p:sp>
      <p:sp>
        <p:nvSpPr>
          <p:cNvPr id="3" name="Content Placeholder 2">
            <a:extLst>
              <a:ext uri="{FF2B5EF4-FFF2-40B4-BE49-F238E27FC236}">
                <a16:creationId xmlns:a16="http://schemas.microsoft.com/office/drawing/2014/main" id="{D6C6A924-23B4-2AF4-7BC3-50BAB1E0EEB4}"/>
              </a:ext>
            </a:extLst>
          </p:cNvPr>
          <p:cNvSpPr>
            <a:spLocks noGrp="1"/>
          </p:cNvSpPr>
          <p:nvPr>
            <p:ph idx="1"/>
          </p:nvPr>
        </p:nvSpPr>
        <p:spPr>
          <a:xfrm>
            <a:off x="79248" y="865505"/>
            <a:ext cx="10515600" cy="3978275"/>
          </a:xfrm>
        </p:spPr>
        <p:txBody>
          <a:bodyPr>
            <a:normAutofit fontScale="25000" lnSpcReduction="20000"/>
          </a:bodyPr>
          <a:lstStyle/>
          <a:p>
            <a:r>
              <a:rPr lang="en-US" sz="7200"/>
              <a:t>2.L Secure Sensitive Data (Critical)</a:t>
            </a:r>
          </a:p>
          <a:p>
            <a:r>
              <a:rPr lang="en-US" sz="7200"/>
              <a:t>2.E Separate User and Privileged Accounts (Critical)</a:t>
            </a:r>
          </a:p>
          <a:p>
            <a:r>
              <a:rPr lang="en-US" sz="7200"/>
              <a:t>2.D Revoke Credentials (Critical)</a:t>
            </a:r>
          </a:p>
          <a:p>
            <a:r>
              <a:rPr lang="en-US" sz="7200"/>
              <a:t>1.B Organizational CS Leadership (Critical)</a:t>
            </a:r>
          </a:p>
          <a:p>
            <a:r>
              <a:rPr lang="en-US" sz="7200"/>
              <a:t>2.I Basic CS Training</a:t>
            </a:r>
          </a:p>
          <a:p>
            <a:r>
              <a:rPr lang="en-US" sz="7200"/>
              <a:t>1.A Asset Inventory (Critical)</a:t>
            </a:r>
          </a:p>
          <a:p>
            <a:r>
              <a:rPr lang="en-US" sz="7200"/>
              <a:t>2.A Change Default Passwords (Critical)</a:t>
            </a:r>
          </a:p>
          <a:p>
            <a:r>
              <a:rPr lang="en-US" sz="7200"/>
              <a:t>2.R System Backups (Critical)</a:t>
            </a:r>
          </a:p>
          <a:p>
            <a:r>
              <a:rPr lang="en-US" sz="7200"/>
              <a:t>2.B Minimum Password Strength</a:t>
            </a:r>
          </a:p>
          <a:p>
            <a:r>
              <a:rPr lang="en-US" sz="7200"/>
              <a:t>2.H Phishing Multi-Factor Authentication (MFA)</a:t>
            </a:r>
          </a:p>
          <a:p>
            <a:r>
              <a:rPr lang="en-US" sz="7200"/>
              <a:t>2.W No Exploitable Services</a:t>
            </a:r>
          </a:p>
          <a:p>
            <a:r>
              <a:rPr lang="en-US" sz="7200"/>
              <a:t>2.K Strong and Agile Encryption</a:t>
            </a:r>
          </a:p>
          <a:p>
            <a:r>
              <a:rPr lang="en-US" sz="7200"/>
              <a:t>2.M Email Security</a:t>
            </a:r>
          </a:p>
          <a:p>
            <a:r>
              <a:rPr lang="en-US" sz="7200"/>
              <a:t>2.G Detection of Login Attempts</a:t>
            </a:r>
          </a:p>
          <a:p>
            <a:r>
              <a:rPr lang="en-US" sz="7200"/>
              <a:t>2.S Incident Response Plan</a:t>
            </a:r>
          </a:p>
          <a:p>
            <a:r>
              <a:rPr lang="en-US" sz="7200"/>
              <a:t>4.A Incident ResponseReporting</a:t>
            </a:r>
          </a:p>
          <a:p>
            <a:endParaRPr lang="en-US"/>
          </a:p>
        </p:txBody>
      </p:sp>
      <p:sp>
        <p:nvSpPr>
          <p:cNvPr id="4" name="Slide Number Placeholder 3">
            <a:extLst>
              <a:ext uri="{FF2B5EF4-FFF2-40B4-BE49-F238E27FC236}">
                <a16:creationId xmlns:a16="http://schemas.microsoft.com/office/drawing/2014/main" id="{ED3AA4E1-8525-BA4F-609F-C5B175FAA2E9}"/>
              </a:ext>
            </a:extLst>
          </p:cNvPr>
          <p:cNvSpPr>
            <a:spLocks noGrp="1"/>
          </p:cNvSpPr>
          <p:nvPr>
            <p:ph type="sldNum" sz="quarter" idx="12"/>
          </p:nvPr>
        </p:nvSpPr>
        <p:spPr/>
        <p:txBody>
          <a:bodyPr/>
          <a:lstStyle/>
          <a:p>
            <a:fld id="{7095E747-9657-4DB4-B1B0-824A61E48864}" type="slidenum">
              <a:rPr lang="en-US" smtClean="0"/>
              <a:pPr/>
              <a:t>4</a:t>
            </a:fld>
            <a:endParaRPr lang="en-US"/>
          </a:p>
        </p:txBody>
      </p:sp>
    </p:spTree>
    <p:extLst>
      <p:ext uri="{BB962C8B-B14F-4D97-AF65-F5344CB8AC3E}">
        <p14:creationId xmlns:p14="http://schemas.microsoft.com/office/powerpoint/2010/main" val="3892730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40</a:t>
            </a:fld>
            <a:endParaRPr lang="en-US"/>
          </a:p>
        </p:txBody>
      </p:sp>
      <p:sp>
        <p:nvSpPr>
          <p:cNvPr id="3" name="Title 1">
            <a:extLst>
              <a:ext uri="{FF2B5EF4-FFF2-40B4-BE49-F238E27FC236}">
                <a16:creationId xmlns:a16="http://schemas.microsoft.com/office/drawing/2014/main" id="{53B2F446-C1AF-EECA-3BCA-F29F6ADE8B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a:solidFill>
                  <a:schemeClr val="tx1"/>
                </a:solidFill>
              </a:rPr>
              <a:t>4A: Incident Reporting</a:t>
            </a:r>
          </a:p>
        </p:txBody>
      </p:sp>
      <p:sp>
        <p:nvSpPr>
          <p:cNvPr id="2" name="Content Placeholder 2">
            <a:extLst>
              <a:ext uri="{FF2B5EF4-FFF2-40B4-BE49-F238E27FC236}">
                <a16:creationId xmlns:a16="http://schemas.microsoft.com/office/drawing/2014/main" id="{65A46BC0-6C96-FC15-3C35-7D1EBF110348}"/>
              </a:ext>
            </a:extLst>
          </p:cNvPr>
          <p:cNvSpPr txBox="1">
            <a:spLocks/>
          </p:cNvSpPr>
          <p:nvPr/>
        </p:nvSpPr>
        <p:spPr>
          <a:xfrm>
            <a:off x="838200" y="1690688"/>
            <a:ext cx="10515600" cy="4113212"/>
          </a:xfrm>
          <a:prstGeom prst="rect">
            <a:avLst/>
          </a:prstGeom>
        </p:spPr>
        <p:txBody>
          <a:bodyPr lIns="91440" tIns="45720" rIns="91440" bIns="45720" anchor="t">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500" b="1">
                <a:solidFill>
                  <a:schemeClr val="tx1"/>
                </a:solidFill>
              </a:rPr>
              <a:t>Training and Resources</a:t>
            </a:r>
            <a:endParaRPr lang="en-US" sz="3500" u="sng" kern="100">
              <a:solidFill>
                <a:srgbClr val="467886"/>
              </a:solidFill>
              <a:effectLst/>
              <a:ea typeface="Aptos" panose="020B0004020202020204" pitchFamily="34" charset="0"/>
              <a:cs typeface="Aptos" panose="020B0004020202020204" pitchFamily="34" charset="0"/>
              <a:hlinkClick r:id="rId3"/>
            </a:endParaRPr>
          </a:p>
          <a:p>
            <a:pPr marL="457200" marR="0">
              <a:spcBef>
                <a:spcPts val="0"/>
              </a:spcBef>
              <a:spcAft>
                <a:spcPts val="0"/>
              </a:spcAft>
            </a:pPr>
            <a:r>
              <a:rPr lang="en-US" sz="3500" u="sng" kern="100">
                <a:solidFill>
                  <a:srgbClr val="467886"/>
                </a:solidFill>
                <a:effectLst/>
                <a:ea typeface="Aptos" panose="020B0004020202020204" pitchFamily="34" charset="0"/>
                <a:cs typeface="Aptos" panose="020B0004020202020204" pitchFamily="34" charset="0"/>
                <a:hlinkClick r:id="rId3"/>
              </a:rPr>
              <a:t>CISA Cyber security Incident Response Playbooks - Episode 1 - Overview - YouTube</a:t>
            </a:r>
            <a:endParaRPr lang="en-US" sz="3500" kern="100">
              <a:effectLst/>
              <a:ea typeface="Aptos" panose="020B0004020202020204" pitchFamily="34" charset="0"/>
              <a:cs typeface="Arial" panose="020B0604020202020204" pitchFamily="34" charset="0"/>
            </a:endParaRPr>
          </a:p>
          <a:p>
            <a:pPr marL="457200" marR="0">
              <a:spcBef>
                <a:spcPts val="0"/>
              </a:spcBef>
              <a:spcAft>
                <a:spcPts val="0"/>
              </a:spcAft>
            </a:pPr>
            <a:r>
              <a:rPr lang="en-US" sz="3500" u="sng" kern="100">
                <a:solidFill>
                  <a:srgbClr val="467886"/>
                </a:solidFill>
                <a:effectLst/>
                <a:ea typeface="Aptos" panose="020B0004020202020204" pitchFamily="34" charset="0"/>
                <a:cs typeface="Aptos" panose="020B0004020202020204" pitchFamily="34" charset="0"/>
                <a:hlinkClick r:id="rId4"/>
              </a:rPr>
              <a:t>4 </a:t>
            </a:r>
            <a:r>
              <a:rPr lang="en-US" sz="3500" u="sng" kern="100" err="1">
                <a:solidFill>
                  <a:srgbClr val="467886"/>
                </a:solidFill>
                <a:effectLst/>
                <a:ea typeface="Aptos" panose="020B0004020202020204" pitchFamily="34" charset="0"/>
                <a:cs typeface="Aptos" panose="020B0004020202020204" pitchFamily="34" charset="0"/>
                <a:hlinkClick r:id="rId4"/>
              </a:rPr>
              <a:t>Wix</a:t>
            </a:r>
            <a:r>
              <a:rPr lang="en-US" sz="3500" u="sng" kern="100">
                <a:solidFill>
                  <a:srgbClr val="467886"/>
                </a:solidFill>
                <a:effectLst/>
                <a:ea typeface="Aptos" panose="020B0004020202020204" pitchFamily="34" charset="0"/>
                <a:cs typeface="Aptos" panose="020B0004020202020204" pitchFamily="34" charset="0"/>
                <a:hlinkClick r:id="rId4"/>
              </a:rPr>
              <a:t> Features You Gotta Know (youtube.com)</a:t>
            </a:r>
            <a:endParaRPr lang="en-US" sz="3500" kern="100">
              <a:effectLst/>
              <a:ea typeface="Aptos" panose="020B0004020202020204" pitchFamily="34" charset="0"/>
              <a:cs typeface="Arial" panose="020B0604020202020204" pitchFamily="34" charset="0"/>
            </a:endParaRPr>
          </a:p>
          <a:p>
            <a:pPr marL="457200" marR="0">
              <a:spcBef>
                <a:spcPts val="0"/>
              </a:spcBef>
              <a:spcAft>
                <a:spcPts val="0"/>
              </a:spcAft>
            </a:pPr>
            <a:r>
              <a:rPr lang="en-US" sz="3500" u="sng" kern="100">
                <a:solidFill>
                  <a:srgbClr val="467886"/>
                </a:solidFill>
                <a:effectLst/>
                <a:ea typeface="Aptos" panose="020B0004020202020204" pitchFamily="34" charset="0"/>
                <a:cs typeface="Aptos" panose="020B0004020202020204" pitchFamily="34" charset="0"/>
                <a:hlinkClick r:id="rId4"/>
              </a:rPr>
              <a:t>CISA Cyber security Incident Response Playbooks - Episode 2 - Preparation Phase (youtube.com)</a:t>
            </a:r>
            <a:endParaRPr lang="en-US" sz="3500" kern="100">
              <a:effectLst/>
              <a:ea typeface="Aptos" panose="020B0004020202020204" pitchFamily="34" charset="0"/>
              <a:cs typeface="Arial" panose="020B0604020202020204" pitchFamily="34" charset="0"/>
            </a:endParaRPr>
          </a:p>
          <a:p>
            <a:pPr marL="457200" marR="0">
              <a:spcBef>
                <a:spcPts val="0"/>
              </a:spcBef>
              <a:spcAft>
                <a:spcPts val="0"/>
              </a:spcAft>
            </a:pPr>
            <a:r>
              <a:rPr lang="en-US" sz="3500" u="sng" kern="100">
                <a:solidFill>
                  <a:srgbClr val="467886"/>
                </a:solidFill>
                <a:effectLst/>
                <a:ea typeface="Aptos" panose="020B0004020202020204" pitchFamily="34" charset="0"/>
                <a:cs typeface="Aptos" panose="020B0004020202020204" pitchFamily="34" charset="0"/>
                <a:hlinkClick r:id="rId5"/>
              </a:rPr>
              <a:t>CISA Cyber security Incident Response Playbooks - Episode 3 - Detection Phase (youtube.com)</a:t>
            </a:r>
            <a:endParaRPr lang="en-US" sz="3500" kern="100">
              <a:effectLst/>
              <a:ea typeface="Aptos" panose="020B0004020202020204" pitchFamily="34" charset="0"/>
              <a:cs typeface="Arial" panose="020B0604020202020204" pitchFamily="34" charset="0"/>
            </a:endParaRPr>
          </a:p>
          <a:p>
            <a:pPr marL="457200" marR="0">
              <a:spcBef>
                <a:spcPts val="0"/>
              </a:spcBef>
              <a:spcAft>
                <a:spcPts val="0"/>
              </a:spcAft>
            </a:pPr>
            <a:r>
              <a:rPr lang="en-US" sz="3500" u="sng" kern="100">
                <a:solidFill>
                  <a:srgbClr val="467886"/>
                </a:solidFill>
                <a:effectLst/>
                <a:ea typeface="Aptos" panose="020B0004020202020204" pitchFamily="34" charset="0"/>
                <a:cs typeface="Aptos" panose="020B0004020202020204" pitchFamily="34" charset="0"/>
                <a:hlinkClick r:id="rId6"/>
              </a:rPr>
              <a:t>CISA Cyber security Incident Response Playbooks - Episode 4 - Containment (youtube.com)</a:t>
            </a:r>
            <a:endParaRPr lang="en-US" sz="3500" kern="100">
              <a:effectLst/>
              <a:ea typeface="Aptos" panose="020B0004020202020204" pitchFamily="34" charset="0"/>
              <a:cs typeface="Arial" panose="020B0604020202020204" pitchFamily="34" charset="0"/>
            </a:endParaRPr>
          </a:p>
          <a:p>
            <a:pPr marL="457200" marR="0">
              <a:spcBef>
                <a:spcPts val="0"/>
              </a:spcBef>
              <a:spcAft>
                <a:spcPts val="0"/>
              </a:spcAft>
            </a:pPr>
            <a:r>
              <a:rPr lang="en-US" sz="3500" u="sng" kern="100">
                <a:solidFill>
                  <a:srgbClr val="467886"/>
                </a:solidFill>
                <a:effectLst/>
                <a:ea typeface="Aptos" panose="020B0004020202020204" pitchFamily="34" charset="0"/>
                <a:cs typeface="Aptos" panose="020B0004020202020204" pitchFamily="34" charset="0"/>
                <a:hlinkClick r:id="rId7"/>
              </a:rPr>
              <a:t>CISA Cyber security Incident Response Playbooks - Episode 5 - Eradication and Recovery (youtube.com)</a:t>
            </a:r>
            <a:endParaRPr lang="en-US" sz="3500" kern="100">
              <a:effectLst/>
              <a:ea typeface="Aptos" panose="020B0004020202020204" pitchFamily="34" charset="0"/>
              <a:cs typeface="Arial" panose="020B0604020202020204" pitchFamily="34" charset="0"/>
            </a:endParaRPr>
          </a:p>
          <a:p>
            <a:pPr marL="457200" marR="0">
              <a:spcBef>
                <a:spcPts val="0"/>
              </a:spcBef>
              <a:spcAft>
                <a:spcPts val="0"/>
              </a:spcAft>
            </a:pPr>
            <a:r>
              <a:rPr lang="en-US" sz="3500" u="sng" kern="100">
                <a:solidFill>
                  <a:srgbClr val="467886"/>
                </a:solidFill>
                <a:effectLst/>
                <a:ea typeface="Aptos" panose="020B0004020202020204" pitchFamily="34" charset="0"/>
                <a:cs typeface="Aptos" panose="020B0004020202020204" pitchFamily="34" charset="0"/>
                <a:hlinkClick r:id="rId8"/>
              </a:rPr>
              <a:t>CISA Cybersecurity Incident Response Playbooks - Episode 6 - Post-Incident Activity (youtube.com)</a:t>
            </a:r>
            <a:endParaRPr lang="en-US" sz="3500" kern="100">
              <a:effectLst/>
              <a:ea typeface="Aptos" panose="020B0004020202020204" pitchFamily="34" charset="0"/>
              <a:cs typeface="Arial" panose="020B0604020202020204" pitchFamily="34" charset="0"/>
            </a:endParaRPr>
          </a:p>
          <a:p>
            <a:pPr marL="457200" marR="0">
              <a:spcBef>
                <a:spcPts val="0"/>
              </a:spcBef>
              <a:spcAft>
                <a:spcPts val="0"/>
              </a:spcAft>
            </a:pPr>
            <a:r>
              <a:rPr lang="en-US" sz="3500" u="sng" kern="100">
                <a:solidFill>
                  <a:srgbClr val="467886"/>
                </a:solidFill>
                <a:effectLst/>
                <a:ea typeface="Aptos" panose="020B0004020202020204" pitchFamily="34" charset="0"/>
                <a:cs typeface="Aptos" panose="020B0004020202020204" pitchFamily="34" charset="0"/>
                <a:hlinkClick r:id="rId9"/>
              </a:rPr>
              <a:t>CISA Cyber security Incident Response Playbooks - Episode 7 - Coordination (youtube.com)</a:t>
            </a:r>
            <a:endParaRPr lang="en-US" sz="3500" kern="100">
              <a:effectLst/>
              <a:ea typeface="Aptos" panose="020B0004020202020204" pitchFamily="34" charset="0"/>
              <a:cs typeface="Arial" panose="020B0604020202020204" pitchFamily="34" charset="0"/>
            </a:endParaRPr>
          </a:p>
          <a:p>
            <a:pPr marL="457200" marR="0">
              <a:spcBef>
                <a:spcPts val="0"/>
              </a:spcBef>
              <a:spcAft>
                <a:spcPts val="0"/>
              </a:spcAft>
            </a:pPr>
            <a:r>
              <a:rPr lang="en-US" sz="3500" u="sng" kern="100">
                <a:solidFill>
                  <a:srgbClr val="467886"/>
                </a:solidFill>
                <a:effectLst/>
                <a:ea typeface="Aptos" panose="020B0004020202020204" pitchFamily="34" charset="0"/>
                <a:cs typeface="Aptos" panose="020B0004020202020204" pitchFamily="34" charset="0"/>
                <a:hlinkClick r:id="rId10"/>
              </a:rPr>
              <a:t>CISA Cyber security Incident Response Playbooks - Episode 8 - FTK and CISA (youtube.com)</a:t>
            </a:r>
            <a:endParaRPr lang="en-US" sz="3500" b="1"/>
          </a:p>
          <a:p>
            <a:pPr marL="457200" lvl="1" indent="0">
              <a:buNone/>
            </a:pPr>
            <a:r>
              <a:rPr lang="en-US" sz="3500" b="1">
                <a:solidFill>
                  <a:schemeClr val="tx1"/>
                </a:solidFill>
              </a:rPr>
              <a:t>Incident reporting  services </a:t>
            </a:r>
          </a:p>
          <a:p>
            <a:pPr marL="457200" marR="0">
              <a:spcBef>
                <a:spcPts val="0"/>
              </a:spcBef>
              <a:spcAft>
                <a:spcPts val="0"/>
              </a:spcAft>
            </a:pPr>
            <a:r>
              <a:rPr lang="en-US" sz="3500" u="sng">
                <a:solidFill>
                  <a:srgbClr val="005B84"/>
                </a:solidFill>
                <a:effectLst/>
                <a:latin typeface="Aptos" panose="020B0004020202020204" pitchFamily="34" charset="0"/>
                <a:ea typeface="Yu Gothic" panose="020B0400000000000000" pitchFamily="34" charset="-128"/>
                <a:cs typeface="Arial" panose="020B0604020202020204" pitchFamily="34" charset="0"/>
                <a:hlinkClick r:id="rId11"/>
              </a:rPr>
              <a:t>CISA Services Portal.</a:t>
            </a:r>
            <a:endParaRPr lang="en-US" sz="3500" kern="100">
              <a:solidFill>
                <a:schemeClr val="tx1"/>
              </a:solidFill>
              <a:effectLst/>
              <a:ea typeface="Aptos" panose="020B0004020202020204" pitchFamily="34" charset="0"/>
              <a:cs typeface="Aptos" panose="020B0004020202020204" pitchFamily="34" charset="0"/>
            </a:endParaRPr>
          </a:p>
          <a:p>
            <a:pPr marL="457200">
              <a:spcBef>
                <a:spcPts val="0"/>
              </a:spcBef>
            </a:pPr>
            <a:r>
              <a:rPr lang="en-US" sz="3500" kern="100">
                <a:solidFill>
                  <a:srgbClr val="000000"/>
                </a:solidFill>
                <a:effectLst/>
                <a:latin typeface="Aptos" panose="020B0004020202020204" pitchFamily="34" charset="0"/>
                <a:ea typeface="Yu Gothic" panose="020B0400000000000000" pitchFamily="34" charset="-128"/>
                <a:cs typeface="Arial" panose="020B0604020202020204" pitchFamily="34" charset="0"/>
              </a:rPr>
              <a:t>CISA’s </a:t>
            </a:r>
            <a:r>
              <a:rPr lang="en-US" sz="3500" u="sng" kern="100">
                <a:solidFill>
                  <a:srgbClr val="000000"/>
                </a:solidFill>
                <a:effectLst/>
                <a:latin typeface="Aptos" panose="020B0004020202020204" pitchFamily="34" charset="0"/>
                <a:ea typeface="Yu Gothic" panose="020B0400000000000000" pitchFamily="34" charset="-128"/>
                <a:cs typeface="Arial" panose="020B0604020202020204" pitchFamily="34" charset="0"/>
                <a:hlinkClick r:id="rId12"/>
              </a:rPr>
              <a:t>voluntary cyber incident reporting resource</a:t>
            </a:r>
            <a:r>
              <a:rPr lang="en-US" sz="3500" kern="100">
                <a:solidFill>
                  <a:srgbClr val="000000"/>
                </a:solidFill>
                <a:effectLst/>
                <a:latin typeface="Aptos" panose="020B0004020202020204" pitchFamily="34" charset="0"/>
                <a:ea typeface="Yu Gothic" panose="020B0400000000000000" pitchFamily="34" charset="-128"/>
                <a:cs typeface="Arial" panose="020B0604020202020204" pitchFamily="34" charset="0"/>
              </a:rPr>
              <a:t>.</a:t>
            </a:r>
            <a:endParaRPr lang="en-US" sz="3500" kern="100">
              <a:solidFill>
                <a:schemeClr val="tx1"/>
              </a:solidFill>
              <a:effectLst/>
              <a:ea typeface="Aptos" panose="020B0004020202020204" pitchFamily="34" charset="0"/>
              <a:cs typeface="Aptos" panose="020B0004020202020204" pitchFamily="34" charset="0"/>
            </a:endParaRPr>
          </a:p>
          <a:p>
            <a:pPr marL="457200" lvl="1" indent="0">
              <a:buNone/>
            </a:pPr>
            <a:r>
              <a:rPr lang="en-US" sz="3600">
                <a:solidFill>
                  <a:schemeClr val="tx1"/>
                </a:solidFill>
                <a:effectLst/>
                <a:latin typeface="Aptos" panose="020B0004020202020204" pitchFamily="34" charset="0"/>
                <a:ea typeface="Aptos" panose="020B0004020202020204" pitchFamily="34" charset="0"/>
                <a:cs typeface="Arial" panose="020B0604020202020204" pitchFamily="34" charset="0"/>
              </a:rPr>
              <a:t>FBI Internet Crime Link: </a:t>
            </a:r>
            <a:r>
              <a:rPr lang="en-US" sz="3600" u="sng">
                <a:solidFill>
                  <a:srgbClr val="467886"/>
                </a:solidFill>
                <a:effectLst/>
                <a:latin typeface="Aptos" panose="020B0004020202020204" pitchFamily="34" charset="0"/>
                <a:ea typeface="Aptos" panose="020B0004020202020204" pitchFamily="34" charset="0"/>
                <a:cs typeface="Arial" panose="020B0604020202020204" pitchFamily="34" charset="0"/>
                <a:hlinkClick r:id="rId13"/>
              </a:rPr>
              <a:t>Internet Crime Complaint Center(IC3) | Home Page</a:t>
            </a:r>
            <a:endParaRPr lang="en-US" sz="3600" b="1">
              <a:solidFill>
                <a:schemeClr val="tx1"/>
              </a:solidFill>
            </a:endParaRPr>
          </a:p>
          <a:p>
            <a:pPr marL="457200" lvl="1" indent="0">
              <a:buNone/>
            </a:pPr>
            <a:r>
              <a:rPr lang="en-US" sz="3500" b="1">
                <a:solidFill>
                  <a:schemeClr val="tx1"/>
                </a:solidFill>
              </a:rPr>
              <a:t>GCA Toolkit</a:t>
            </a:r>
          </a:p>
          <a:p>
            <a:pPr lvl="1"/>
            <a:r>
              <a:rPr lang="en-US" sz="3500">
                <a:solidFill>
                  <a:schemeClr val="tx1"/>
                </a:solidFill>
                <a:cs typeface="Calibri" panose="020F0502020204030204"/>
              </a:rPr>
              <a:t>GCA Toolkit References</a:t>
            </a:r>
          </a:p>
          <a:p>
            <a:pPr marL="457200" lvl="1" indent="0">
              <a:buNone/>
            </a:pPr>
            <a:r>
              <a:rPr lang="en-US" sz="3500">
                <a:solidFill>
                  <a:schemeClr val="tx1"/>
                </a:solidFill>
                <a:effectLst/>
                <a:ea typeface="Aptos" panose="020B0004020202020204" pitchFamily="34" charset="0"/>
                <a:cs typeface="Arial" panose="020B0604020202020204" pitchFamily="34" charset="0"/>
              </a:rPr>
              <a:t>Download the </a:t>
            </a:r>
            <a:r>
              <a:rPr lang="en-US" sz="3500">
                <a:solidFill>
                  <a:srgbClr val="0F9ED5"/>
                </a:solidFill>
                <a:effectLst/>
                <a:ea typeface="Aptos" panose="020B0004020202020204" pitchFamily="34" charset="0"/>
                <a:cs typeface="Arial" panose="020B0604020202020204" pitchFamily="34" charset="0"/>
              </a:rPr>
              <a:t>DHS, CRR Supplemental Resource Guide, Incident Management</a:t>
            </a:r>
            <a:r>
              <a:rPr lang="en-US" sz="3500">
                <a:effectLst/>
                <a:ea typeface="Aptos" panose="020B0004020202020204" pitchFamily="34" charset="0"/>
                <a:cs typeface="Arial" panose="020B0604020202020204" pitchFamily="34" charset="0"/>
              </a:rPr>
              <a:t> . </a:t>
            </a:r>
            <a:r>
              <a:rPr lang="en-US" sz="3500">
                <a:solidFill>
                  <a:schemeClr val="tx1"/>
                </a:solidFill>
                <a:effectLst/>
                <a:ea typeface="Aptos" panose="020B0004020202020204" pitchFamily="34" charset="0"/>
                <a:cs typeface="Arial" panose="020B0604020202020204" pitchFamily="34" charset="0"/>
              </a:rPr>
              <a:t>You will use these documents in conjunction with the SBIR/STTR supplemental guidance </a:t>
            </a:r>
            <a:r>
              <a:rPr lang="en-US" sz="3500" kern="100">
                <a:solidFill>
                  <a:schemeClr val="tx1"/>
                </a:solidFill>
                <a:effectLst/>
                <a:ea typeface="Aptos" panose="020B0004020202020204" pitchFamily="34" charset="0"/>
                <a:cs typeface="Arial" panose="020B0604020202020204" pitchFamily="34" charset="0"/>
              </a:rPr>
              <a:t> Hyperlink. User should be able to download this document from the Artifacts Folder</a:t>
            </a:r>
          </a:p>
          <a:p>
            <a:pPr marL="457200" lvl="1" indent="0">
              <a:buNone/>
            </a:pPr>
            <a:endParaRPr lang="en-US" sz="1800"/>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2581183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52AE0B-A4C5-B225-3209-EED7672A0369}"/>
              </a:ext>
            </a:extLst>
          </p:cNvPr>
          <p:cNvSpPr>
            <a:spLocks noGrp="1"/>
          </p:cNvSpPr>
          <p:nvPr>
            <p:ph type="sldNum" sz="quarter" idx="12"/>
          </p:nvPr>
        </p:nvSpPr>
        <p:spPr/>
        <p:txBody>
          <a:bodyPr/>
          <a:lstStyle/>
          <a:p>
            <a:fld id="{7095E747-9657-4DB4-B1B0-824A61E48864}" type="slidenum">
              <a:rPr lang="en-US" smtClean="0"/>
              <a:pPr/>
              <a:t>41</a:t>
            </a:fld>
            <a:endParaRPr lang="en-US"/>
          </a:p>
        </p:txBody>
      </p:sp>
      <p:sp>
        <p:nvSpPr>
          <p:cNvPr id="3" name="Title 1">
            <a:extLst>
              <a:ext uri="{FF2B5EF4-FFF2-40B4-BE49-F238E27FC236}">
                <a16:creationId xmlns:a16="http://schemas.microsoft.com/office/drawing/2014/main" id="{53B2F446-C1AF-EECA-3BCA-F29F6ADE8B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en-US" sz="3600">
                <a:solidFill>
                  <a:schemeClr val="tx1"/>
                </a:solidFill>
              </a:rPr>
              <a:t>SBIR/STTR CS Due Diligence Team Contact Information</a:t>
            </a:r>
          </a:p>
        </p:txBody>
      </p:sp>
      <p:sp>
        <p:nvSpPr>
          <p:cNvPr id="5" name="Content Placeholder 2">
            <a:extLst>
              <a:ext uri="{FF2B5EF4-FFF2-40B4-BE49-F238E27FC236}">
                <a16:creationId xmlns:a16="http://schemas.microsoft.com/office/drawing/2014/main" id="{C54F97C3-1F88-C271-A7D5-1414B28B064D}"/>
              </a:ext>
            </a:extLst>
          </p:cNvPr>
          <p:cNvSpPr txBox="1">
            <a:spLocks/>
          </p:cNvSpPr>
          <p:nvPr/>
        </p:nvSpPr>
        <p:spPr>
          <a:xfrm>
            <a:off x="838200" y="1457864"/>
            <a:ext cx="10515600" cy="456016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kern="100">
                <a:solidFill>
                  <a:schemeClr val="tx1"/>
                </a:solidFill>
                <a:ea typeface="Aptos" panose="020B0004020202020204" pitchFamily="34" charset="0"/>
                <a:cs typeface="Times New Roman"/>
              </a:rPr>
              <a:t>Florence Carr – Cybersecurity Specialist Lead</a:t>
            </a:r>
            <a:endParaRPr lang="en-US" sz="2200" b="1" kern="100">
              <a:solidFill>
                <a:schemeClr val="tx1"/>
              </a:solidFill>
              <a:effectLst/>
              <a:ea typeface="Aptos" panose="020B0004020202020204" pitchFamily="34" charset="0"/>
              <a:cs typeface="Times New Roman"/>
            </a:endParaRPr>
          </a:p>
          <a:p>
            <a:pPr marL="0" marR="67945">
              <a:lnSpc>
                <a:spcPct val="120000"/>
              </a:lnSpc>
              <a:spcBef>
                <a:spcPts val="95"/>
              </a:spcBef>
              <a:spcAft>
                <a:spcPts val="0"/>
              </a:spcAft>
            </a:pPr>
            <a:r>
              <a:rPr lang="en-US" sz="1800" b="0" i="0">
                <a:solidFill>
                  <a:srgbClr val="000000"/>
                </a:solidFill>
                <a:effectLst/>
                <a:latin typeface="Aptos"/>
              </a:rPr>
              <a:t>Phone: 240.263.0322 </a:t>
            </a:r>
          </a:p>
          <a:p>
            <a:pPr marL="0" marR="67945">
              <a:lnSpc>
                <a:spcPct val="120000"/>
              </a:lnSpc>
              <a:spcBef>
                <a:spcPts val="95"/>
              </a:spcBef>
              <a:spcAft>
                <a:spcPts val="0"/>
              </a:spcAft>
            </a:pPr>
            <a:r>
              <a:rPr lang="en-US" sz="1800">
                <a:solidFill>
                  <a:srgbClr val="000000"/>
                </a:solidFill>
                <a:latin typeface="Aptos"/>
              </a:rPr>
              <a:t>Email: </a:t>
            </a:r>
            <a:r>
              <a:rPr lang="en-US" sz="1800">
                <a:solidFill>
                  <a:srgbClr val="000000"/>
                </a:solidFill>
                <a:latin typeface="Aptos"/>
                <a:hlinkClick r:id="rId3"/>
              </a:rPr>
              <a:t>florence</a:t>
            </a:r>
            <a:r>
              <a:rPr lang="en-US" sz="1800">
                <a:solidFill>
                  <a:srgbClr val="000000"/>
                </a:solidFill>
                <a:latin typeface="Aptos"/>
                <a:hlinkClick r:id="rId4"/>
              </a:rPr>
              <a:t>.carr@science.doe.gov</a:t>
            </a:r>
            <a:endParaRPr lang="en-US" sz="1800">
              <a:solidFill>
                <a:srgbClr val="000000"/>
              </a:solidFill>
              <a:latin typeface="Aptos"/>
            </a:endParaRPr>
          </a:p>
          <a:p>
            <a:pPr marL="0" indent="0">
              <a:buNone/>
            </a:pPr>
            <a:r>
              <a:rPr lang="en-US" sz="2200" b="1" kern="100">
                <a:solidFill>
                  <a:schemeClr val="tx1"/>
                </a:solidFill>
                <a:ea typeface="Aptos" panose="020B0004020202020204" pitchFamily="34" charset="0"/>
                <a:cs typeface="Times New Roman"/>
              </a:rPr>
              <a:t>Richard Rosenblatt – Cybersecurity Specialist</a:t>
            </a:r>
            <a:endParaRPr lang="en-US" sz="2200" b="1" kern="100">
              <a:solidFill>
                <a:schemeClr val="tx1"/>
              </a:solidFill>
              <a:effectLst/>
              <a:ea typeface="Aptos" panose="020B0004020202020204" pitchFamily="34" charset="0"/>
              <a:cs typeface="Times New Roman"/>
            </a:endParaRPr>
          </a:p>
          <a:p>
            <a:pPr marL="0" marR="67945">
              <a:lnSpc>
                <a:spcPct val="120000"/>
              </a:lnSpc>
              <a:spcBef>
                <a:spcPts val="95"/>
              </a:spcBef>
              <a:spcAft>
                <a:spcPts val="0"/>
              </a:spcAft>
            </a:pPr>
            <a:r>
              <a:rPr lang="en-US" sz="1800" b="0" i="0">
                <a:solidFill>
                  <a:srgbClr val="000000"/>
                </a:solidFill>
                <a:effectLst/>
                <a:latin typeface="Aptos"/>
              </a:rPr>
              <a:t>Phone: 571.414.5063 </a:t>
            </a:r>
          </a:p>
          <a:p>
            <a:pPr marL="0" marR="67945">
              <a:lnSpc>
                <a:spcPct val="120000"/>
              </a:lnSpc>
              <a:spcBef>
                <a:spcPts val="95"/>
              </a:spcBef>
              <a:spcAft>
                <a:spcPts val="0"/>
              </a:spcAft>
            </a:pPr>
            <a:r>
              <a:rPr lang="en-US" sz="1800">
                <a:solidFill>
                  <a:srgbClr val="000000"/>
                </a:solidFill>
                <a:latin typeface="Aptos"/>
              </a:rPr>
              <a:t>Email: </a:t>
            </a:r>
            <a:r>
              <a:rPr lang="en-US" sz="1800">
                <a:solidFill>
                  <a:srgbClr val="000000"/>
                </a:solidFill>
                <a:latin typeface="Aptos"/>
                <a:hlinkClick r:id="rId5"/>
              </a:rPr>
              <a:t>richard.</a:t>
            </a:r>
            <a:r>
              <a:rPr lang="en-US" sz="1800">
                <a:solidFill>
                  <a:srgbClr val="000000"/>
                </a:solidFill>
                <a:latin typeface="Aptos"/>
                <a:hlinkClick r:id="rId6"/>
              </a:rPr>
              <a:t>rosenblatt</a:t>
            </a:r>
            <a:r>
              <a:rPr lang="en-US" sz="1800">
                <a:solidFill>
                  <a:srgbClr val="000000"/>
                </a:solidFill>
                <a:latin typeface="Aptos"/>
                <a:hlinkClick r:id="rId5"/>
              </a:rPr>
              <a:t>@science.doe.gov</a:t>
            </a:r>
            <a:endParaRPr lang="en-US" sz="1800">
              <a:solidFill>
                <a:srgbClr val="000000"/>
              </a:solidFill>
              <a:latin typeface="Aptos"/>
            </a:endParaRPr>
          </a:p>
          <a:p>
            <a:pPr marL="0" indent="0">
              <a:buNone/>
            </a:pPr>
            <a:r>
              <a:rPr lang="en-US" sz="2200" b="1" kern="100">
                <a:solidFill>
                  <a:schemeClr val="tx1"/>
                </a:solidFill>
                <a:ea typeface="Aptos" panose="020B0004020202020204" pitchFamily="34" charset="0"/>
                <a:cs typeface="Times New Roman"/>
              </a:rPr>
              <a:t>Jonathan Jack – Cybersecurity Specialist</a:t>
            </a:r>
            <a:endParaRPr lang="en-US" sz="2200" b="1" kern="100">
              <a:solidFill>
                <a:schemeClr val="tx1"/>
              </a:solidFill>
              <a:effectLst/>
              <a:ea typeface="Aptos" panose="020B0004020202020204" pitchFamily="34" charset="0"/>
              <a:cs typeface="Times New Roman"/>
            </a:endParaRPr>
          </a:p>
          <a:p>
            <a:pPr marL="0" marR="67945">
              <a:lnSpc>
                <a:spcPct val="120000"/>
              </a:lnSpc>
              <a:spcBef>
                <a:spcPts val="95"/>
              </a:spcBef>
              <a:spcAft>
                <a:spcPts val="0"/>
              </a:spcAft>
            </a:pPr>
            <a:r>
              <a:rPr lang="en-US" sz="1800" b="0" i="0">
                <a:solidFill>
                  <a:srgbClr val="000000"/>
                </a:solidFill>
                <a:effectLst/>
                <a:latin typeface="Aptos"/>
              </a:rPr>
              <a:t>Phone: 703.294.1963 </a:t>
            </a:r>
          </a:p>
          <a:p>
            <a:pPr marL="0" marR="67945">
              <a:lnSpc>
                <a:spcPct val="120000"/>
              </a:lnSpc>
              <a:spcBef>
                <a:spcPts val="95"/>
              </a:spcBef>
              <a:spcAft>
                <a:spcPts val="0"/>
              </a:spcAft>
            </a:pPr>
            <a:r>
              <a:rPr lang="en-US" sz="1800">
                <a:solidFill>
                  <a:srgbClr val="000000"/>
                </a:solidFill>
                <a:latin typeface="Aptos"/>
              </a:rPr>
              <a:t>Email: </a:t>
            </a:r>
            <a:r>
              <a:rPr lang="en-US" sz="1800">
                <a:solidFill>
                  <a:srgbClr val="000000"/>
                </a:solidFill>
                <a:latin typeface="Aptos"/>
                <a:hlinkClick r:id="rId7"/>
              </a:rPr>
              <a:t>jonathan.jack@science.doe.gov</a:t>
            </a:r>
            <a:endParaRPr lang="en-US" sz="1800">
              <a:solidFill>
                <a:srgbClr val="000000"/>
              </a:solidFill>
              <a:latin typeface="Aptos"/>
            </a:endParaRPr>
          </a:p>
          <a:p>
            <a:pPr marL="0" marR="67945" indent="0">
              <a:lnSpc>
                <a:spcPct val="120000"/>
              </a:lnSpc>
              <a:spcBef>
                <a:spcPts val="95"/>
              </a:spcBef>
              <a:spcAft>
                <a:spcPts val="0"/>
              </a:spcAft>
              <a:buNone/>
            </a:pPr>
            <a:endParaRPr lang="en-US" sz="1800" b="0" i="0">
              <a:solidFill>
                <a:srgbClr val="000000"/>
              </a:solidFill>
              <a:effectLst/>
              <a:latin typeface="Aptos" panose="020B0004020202020204" pitchFamily="34" charset="0"/>
            </a:endParaRPr>
          </a:p>
          <a:p>
            <a:pPr marL="0" marR="67945" indent="0">
              <a:lnSpc>
                <a:spcPct val="120000"/>
              </a:lnSpc>
              <a:spcBef>
                <a:spcPts val="95"/>
              </a:spcBef>
              <a:buNone/>
            </a:pPr>
            <a:r>
              <a:rPr lang="en-US" sz="1800">
                <a:solidFill>
                  <a:srgbClr val="000000"/>
                </a:solidFill>
                <a:latin typeface="Aptos"/>
              </a:rPr>
              <a:t>For more information, please visit the SBIR/STTR Cybersecurity Due Diligence Program Website:</a:t>
            </a:r>
            <a:endParaRPr lang="en-US" sz="1800" b="0" i="0">
              <a:solidFill>
                <a:srgbClr val="000000"/>
              </a:solidFill>
              <a:effectLst/>
              <a:latin typeface="Aptos" panose="020B0004020202020204" pitchFamily="34" charset="0"/>
            </a:endParaRPr>
          </a:p>
          <a:p>
            <a:pPr marL="0" marR="67945" indent="0">
              <a:lnSpc>
                <a:spcPct val="120000"/>
              </a:lnSpc>
              <a:spcBef>
                <a:spcPts val="95"/>
              </a:spcBef>
              <a:buNone/>
            </a:pPr>
            <a:r>
              <a:rPr lang="en-US" sz="1800">
                <a:solidFill>
                  <a:srgbClr val="000000"/>
                </a:solidFill>
                <a:ea typeface="+mn-lt"/>
                <a:cs typeface="+mn-lt"/>
                <a:hlinkClick r:id="rId8"/>
              </a:rPr>
              <a:t>SBIR Introduction to Cybersecuri... | U.S. DOE Office of Science(SC) (osti.gov)</a:t>
            </a:r>
            <a:endParaRPr lang="en-US"/>
          </a:p>
          <a:p>
            <a:pPr marL="0" marR="67945" indent="0">
              <a:lnSpc>
                <a:spcPct val="120000"/>
              </a:lnSpc>
              <a:spcBef>
                <a:spcPts val="95"/>
              </a:spcBef>
              <a:buNone/>
            </a:pPr>
            <a:endParaRPr lang="en-US" sz="1800">
              <a:solidFill>
                <a:srgbClr val="000000"/>
              </a:solidFill>
              <a:latin typeface="Aptos" panose="020B0004020202020204" pitchFamily="34" charset="0"/>
            </a:endParaRPr>
          </a:p>
          <a:p>
            <a:pPr marL="0" marR="67945">
              <a:lnSpc>
                <a:spcPct val="120000"/>
              </a:lnSpc>
              <a:spcBef>
                <a:spcPts val="95"/>
              </a:spcBef>
            </a:pPr>
            <a:endParaRPr lang="en-US" sz="1800">
              <a:solidFill>
                <a:srgbClr val="000000"/>
              </a:solidFill>
              <a:latin typeface="Aptos" panose="020B0004020202020204" pitchFamily="34" charset="0"/>
              <a:ea typeface="Calibri" panose="020F0502020204030204"/>
              <a:cs typeface="Calibri" panose="020F0502020204030204"/>
            </a:endParaRPr>
          </a:p>
          <a:p>
            <a:pPr marL="0" indent="0">
              <a:lnSpc>
                <a:spcPct val="115000"/>
              </a:lnSpc>
              <a:spcBef>
                <a:spcPts val="0"/>
              </a:spcBef>
              <a:spcAft>
                <a:spcPts val="800"/>
              </a:spcAft>
              <a:buNone/>
            </a:pP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388045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7FC795-4C4B-757D-C4FD-B3160D54DE04}"/>
              </a:ext>
            </a:extLst>
          </p:cNvPr>
          <p:cNvSpPr>
            <a:spLocks noGrp="1"/>
          </p:cNvSpPr>
          <p:nvPr>
            <p:ph idx="1"/>
          </p:nvPr>
        </p:nvSpPr>
        <p:spPr>
          <a:xfrm>
            <a:off x="0" y="740665"/>
            <a:ext cx="11353800" cy="5345810"/>
          </a:xfrm>
        </p:spPr>
        <p:txBody>
          <a:bodyPr>
            <a:normAutofit/>
          </a:bodyPr>
          <a:lstStyle/>
          <a:p>
            <a:pPr fontAlgn="base"/>
            <a:r>
              <a:rPr lang="en-US">
                <a:solidFill>
                  <a:srgbClr val="000000"/>
                </a:solidFill>
                <a:highlight>
                  <a:srgbClr val="FFFFFF"/>
                </a:highlight>
              </a:rPr>
              <a:t>Can be found here: </a:t>
            </a:r>
            <a:r>
              <a:rPr lang="en-US" sz="2400">
                <a:hlinkClick r:id="rId4"/>
              </a:rPr>
              <a:t>SBIR Applicant Resources | U.S. DOE Office of Science (SC) (osti.gov)</a:t>
            </a:r>
            <a:endParaRPr lang="en-US" sz="2400"/>
          </a:p>
          <a:p>
            <a:pPr fontAlgn="base"/>
            <a:r>
              <a:rPr lang="en-US" i="0">
                <a:solidFill>
                  <a:srgbClr val="000000"/>
                </a:solidFill>
                <a:highlight>
                  <a:srgbClr val="FFFFFF"/>
                </a:highlight>
              </a:rPr>
              <a:t>Should be completed and submitted with application prior to application submission date </a:t>
            </a:r>
            <a:r>
              <a:rPr lang="en-US">
                <a:solidFill>
                  <a:srgbClr val="000000"/>
                </a:solidFill>
                <a:highlight>
                  <a:srgbClr val="FFFFFF"/>
                </a:highlight>
              </a:rPr>
              <a:t>listed </a:t>
            </a:r>
            <a:r>
              <a:rPr lang="en-US" i="0">
                <a:solidFill>
                  <a:srgbClr val="000000"/>
                </a:solidFill>
                <a:highlight>
                  <a:srgbClr val="FFFFFF"/>
                </a:highlight>
              </a:rPr>
              <a:t>on Funding Opportunity Page: </a:t>
            </a:r>
            <a:r>
              <a:rPr lang="en-US" sz="2400">
                <a:hlinkClick r:id="rId5"/>
              </a:rPr>
              <a:t>SBIR Funding Opportunity </a:t>
            </a:r>
            <a:r>
              <a:rPr lang="en-US" sz="2400" err="1">
                <a:hlinkClick r:id="rId5"/>
              </a:rPr>
              <a:t>Announc</a:t>
            </a:r>
            <a:r>
              <a:rPr lang="en-US" sz="2400">
                <a:hlinkClick r:id="rId5"/>
              </a:rPr>
              <a:t>... | U.S. DOE Office of Science (SC) (osti.gov)</a:t>
            </a:r>
            <a:r>
              <a:rPr lang="en-US" sz="3000" i="0">
                <a:solidFill>
                  <a:srgbClr val="000000"/>
                </a:solidFill>
                <a:highlight>
                  <a:srgbClr val="FFFFFF"/>
                </a:highlight>
              </a:rPr>
              <a:t> </a:t>
            </a:r>
          </a:p>
          <a:p>
            <a:pPr fontAlgn="base"/>
            <a:r>
              <a:rPr lang="en-US">
                <a:solidFill>
                  <a:srgbClr val="000000"/>
                </a:solidFill>
                <a:highlight>
                  <a:srgbClr val="FFFFFF"/>
                </a:highlight>
              </a:rPr>
              <a:t>More information regarding the CS Due Diligence Program and CS Self-Assessment can be found on our web page: </a:t>
            </a:r>
            <a:r>
              <a:rPr lang="en-US" sz="2400">
                <a:hlinkClick r:id="rId6"/>
              </a:rPr>
              <a:t>SBIR Introduction to </a:t>
            </a:r>
            <a:r>
              <a:rPr lang="en-US" sz="2400" err="1">
                <a:hlinkClick r:id="rId6"/>
              </a:rPr>
              <a:t>Cybersecuri</a:t>
            </a:r>
            <a:r>
              <a:rPr lang="en-US" sz="2400">
                <a:hlinkClick r:id="rId6"/>
              </a:rPr>
              <a:t>... | U.S. DOE Office of Science(SC) (osti.gov)</a:t>
            </a:r>
            <a:endParaRPr lang="en-US" sz="2400"/>
          </a:p>
          <a:p>
            <a:pPr fontAlgn="base"/>
            <a:endParaRPr lang="en-US" sz="3000">
              <a:solidFill>
                <a:srgbClr val="000000"/>
              </a:solidFill>
              <a:highlight>
                <a:srgbClr val="FFFFFF"/>
              </a:highlight>
            </a:endParaRPr>
          </a:p>
          <a:p>
            <a:pPr marL="0" indent="0" fontAlgn="base">
              <a:buNone/>
            </a:pPr>
            <a:r>
              <a:rPr lang="en-US" sz="2600">
                <a:solidFill>
                  <a:srgbClr val="000000"/>
                </a:solidFill>
                <a:highlight>
                  <a:srgbClr val="FFFFFF"/>
                </a:highlight>
              </a:rPr>
              <a:t>Note:</a:t>
            </a:r>
          </a:p>
          <a:p>
            <a:pPr marL="0" indent="0" fontAlgn="base">
              <a:buNone/>
            </a:pPr>
            <a:r>
              <a:rPr lang="en-US" sz="2600">
                <a:solidFill>
                  <a:srgbClr val="000000"/>
                </a:solidFill>
                <a:highlight>
                  <a:srgbClr val="FFFFFF"/>
                </a:highlight>
              </a:rPr>
              <a:t>*Responses provided are subject to audit per award terms and conditions</a:t>
            </a:r>
          </a:p>
          <a:p>
            <a:pPr marL="0" indent="0" fontAlgn="base">
              <a:buNone/>
            </a:pPr>
            <a:r>
              <a:rPr lang="en-US" sz="2600">
                <a:solidFill>
                  <a:srgbClr val="000000"/>
                </a:solidFill>
                <a:highlight>
                  <a:srgbClr val="FFFF00"/>
                </a:highlight>
              </a:rPr>
              <a:t>*Highly recommend all CPGs are fully implemented prior to application submission</a:t>
            </a:r>
            <a:endParaRPr lang="en-US" sz="2600" i="0">
              <a:solidFill>
                <a:srgbClr val="000000"/>
              </a:solidFill>
              <a:highlight>
                <a:srgbClr val="FFFF00"/>
              </a:highlight>
            </a:endParaRPr>
          </a:p>
          <a:p>
            <a:pPr marL="0" indent="0" algn="l" rtl="0" fontAlgn="base">
              <a:buNone/>
            </a:pPr>
            <a:endParaRPr lang="en-US" b="0" i="0">
              <a:solidFill>
                <a:srgbClr val="000000"/>
              </a:solidFill>
              <a:effectLst/>
              <a:highlight>
                <a:srgbClr val="FFFFFF"/>
              </a:highlight>
              <a:latin typeface="Segoe UI" panose="020B0502040204020203" pitchFamily="34" charset="0"/>
            </a:endParaRPr>
          </a:p>
          <a:p>
            <a:endParaRPr lang="en-US"/>
          </a:p>
          <a:p>
            <a:pPr lvl="1"/>
            <a:endParaRPr lang="en-US"/>
          </a:p>
          <a:p>
            <a:endParaRPr lang="en-US"/>
          </a:p>
        </p:txBody>
      </p:sp>
      <p:sp>
        <p:nvSpPr>
          <p:cNvPr id="4" name="Slide Number Placeholder 3">
            <a:extLst>
              <a:ext uri="{FF2B5EF4-FFF2-40B4-BE49-F238E27FC236}">
                <a16:creationId xmlns:a16="http://schemas.microsoft.com/office/drawing/2014/main" id="{FD1C6E2D-5A62-4955-6E08-1DC561AC2461}"/>
              </a:ext>
            </a:extLst>
          </p:cNvPr>
          <p:cNvSpPr>
            <a:spLocks noGrp="1"/>
          </p:cNvSpPr>
          <p:nvPr>
            <p:ph type="sldNum" sz="quarter" idx="12"/>
          </p:nvPr>
        </p:nvSpPr>
        <p:spPr/>
        <p:txBody>
          <a:bodyPr/>
          <a:lstStyle/>
          <a:p>
            <a:fld id="{7095E747-9657-4DB4-B1B0-824A61E48864}" type="slidenum">
              <a:rPr lang="en-US" smtClean="0"/>
              <a:pPr/>
              <a:t>5</a:t>
            </a:fld>
            <a:endParaRPr lang="en-US"/>
          </a:p>
        </p:txBody>
      </p:sp>
      <p:sp>
        <p:nvSpPr>
          <p:cNvPr id="8" name="Title 1">
            <a:extLst>
              <a:ext uri="{FF2B5EF4-FFF2-40B4-BE49-F238E27FC236}">
                <a16:creationId xmlns:a16="http://schemas.microsoft.com/office/drawing/2014/main" id="{4FB0CDA6-4373-E2D8-ACA8-4C5E5FE87124}"/>
              </a:ext>
            </a:extLst>
          </p:cNvPr>
          <p:cNvSpPr txBox="1">
            <a:spLocks/>
          </p:cNvSpPr>
          <p:nvPr/>
        </p:nvSpPr>
        <p:spPr>
          <a:xfrm>
            <a:off x="0" y="1"/>
            <a:ext cx="11353800" cy="740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sz="3200" b="1">
                <a:latin typeface="+mn-lt"/>
              </a:rPr>
              <a:t>SBIR/STTR Cybersecurity Self-Assessment (cont’d.)</a:t>
            </a:r>
          </a:p>
        </p:txBody>
      </p:sp>
    </p:spTree>
    <p:extLst>
      <p:ext uri="{BB962C8B-B14F-4D97-AF65-F5344CB8AC3E}">
        <p14:creationId xmlns:p14="http://schemas.microsoft.com/office/powerpoint/2010/main" val="272342514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BC88-53F7-3AA1-EEBE-1A963C0A9D5F}"/>
              </a:ext>
            </a:extLst>
          </p:cNvPr>
          <p:cNvSpPr>
            <a:spLocks noGrp="1"/>
          </p:cNvSpPr>
          <p:nvPr>
            <p:ph type="title"/>
          </p:nvPr>
        </p:nvSpPr>
        <p:spPr>
          <a:xfrm>
            <a:off x="0" y="1"/>
            <a:ext cx="11353800" cy="795528"/>
          </a:xfrm>
        </p:spPr>
        <p:txBody>
          <a:bodyPr vert="horz" lIns="91440" tIns="45720" rIns="91440" bIns="45720" rtlCol="0" anchor="ctr">
            <a:normAutofit/>
          </a:bodyPr>
          <a:lstStyle/>
          <a:p>
            <a:r>
              <a:rPr lang="en-US" sz="3200" b="1">
                <a:latin typeface="+mn-lt"/>
              </a:rPr>
              <a:t>CS Self-Assessment Review</a:t>
            </a:r>
          </a:p>
        </p:txBody>
      </p:sp>
      <p:sp>
        <p:nvSpPr>
          <p:cNvPr id="3" name="Content Placeholder 2">
            <a:extLst>
              <a:ext uri="{FF2B5EF4-FFF2-40B4-BE49-F238E27FC236}">
                <a16:creationId xmlns:a16="http://schemas.microsoft.com/office/drawing/2014/main" id="{607FC795-4C4B-757D-C4FD-B3160D54DE04}"/>
              </a:ext>
            </a:extLst>
          </p:cNvPr>
          <p:cNvSpPr>
            <a:spLocks noGrp="1"/>
          </p:cNvSpPr>
          <p:nvPr>
            <p:ph idx="1"/>
          </p:nvPr>
        </p:nvSpPr>
        <p:spPr>
          <a:xfrm>
            <a:off x="0" y="810400"/>
            <a:ext cx="10515600" cy="5306936"/>
          </a:xfrm>
        </p:spPr>
        <p:txBody>
          <a:bodyPr>
            <a:normAutofit/>
          </a:bodyPr>
          <a:lstStyle/>
          <a:p>
            <a:pPr marL="457200" lvl="1" indent="0" fontAlgn="base">
              <a:buNone/>
            </a:pPr>
            <a:r>
              <a:rPr lang="en-US" sz="2400" b="0" i="0">
                <a:solidFill>
                  <a:srgbClr val="000000"/>
                </a:solidFill>
                <a:effectLst/>
                <a:highlight>
                  <a:srgbClr val="FFFFFF"/>
                </a:highlight>
              </a:rPr>
              <a:t>Small Business Practices</a:t>
            </a:r>
          </a:p>
          <a:p>
            <a:pPr marL="457200" lvl="1" indent="0" fontAlgn="base">
              <a:buNone/>
            </a:pPr>
            <a:endParaRPr lang="en-US" sz="2400" i="0">
              <a:solidFill>
                <a:srgbClr val="000000"/>
              </a:solidFill>
              <a:highlight>
                <a:srgbClr val="FFFFFF"/>
              </a:highlight>
            </a:endParaRPr>
          </a:p>
          <a:p>
            <a:pPr marL="457200" lvl="1" indent="0" fontAlgn="base">
              <a:buNone/>
            </a:pPr>
            <a:endParaRPr lang="en-US" sz="2400" b="0" i="0">
              <a:solidFill>
                <a:srgbClr val="000000"/>
              </a:solidFill>
              <a:effectLst/>
              <a:highlight>
                <a:srgbClr val="FFFFFF"/>
              </a:highlight>
            </a:endParaRPr>
          </a:p>
          <a:p>
            <a:pPr marL="457200" lvl="1" indent="0" fontAlgn="base">
              <a:buNone/>
            </a:pPr>
            <a:endParaRPr lang="en-US" sz="2400" i="0">
              <a:solidFill>
                <a:srgbClr val="000000"/>
              </a:solidFill>
              <a:highlight>
                <a:srgbClr val="FFFFFF"/>
              </a:highlight>
            </a:endParaRPr>
          </a:p>
          <a:p>
            <a:pPr marL="457200" lvl="1" indent="0" fontAlgn="base">
              <a:buNone/>
            </a:pPr>
            <a:r>
              <a:rPr lang="en-US" sz="2400" b="0" i="0">
                <a:solidFill>
                  <a:srgbClr val="000000"/>
                </a:solidFill>
                <a:effectLst/>
                <a:highlight>
                  <a:srgbClr val="FFFFFF"/>
                </a:highlight>
              </a:rPr>
              <a:t>Risk </a:t>
            </a:r>
            <a:r>
              <a:rPr lang="en-US" sz="2400" i="0">
                <a:solidFill>
                  <a:srgbClr val="000000"/>
                </a:solidFill>
                <a:highlight>
                  <a:srgbClr val="FFFFFF"/>
                </a:highlight>
              </a:rPr>
              <a:t>R</a:t>
            </a:r>
            <a:r>
              <a:rPr lang="en-US" sz="2400" b="0" i="0">
                <a:solidFill>
                  <a:srgbClr val="000000"/>
                </a:solidFill>
                <a:effectLst/>
                <a:highlight>
                  <a:srgbClr val="FFFFFF"/>
                </a:highlight>
              </a:rPr>
              <a:t>ating Assignment</a:t>
            </a:r>
          </a:p>
          <a:p>
            <a:pPr lvl="2" fontAlgn="base"/>
            <a:r>
              <a:rPr lang="en-US" b="0" i="0">
                <a:solidFill>
                  <a:srgbClr val="000000"/>
                </a:solidFill>
                <a:effectLst/>
                <a:highlight>
                  <a:srgbClr val="FFFFFF"/>
                </a:highlight>
              </a:rPr>
              <a:t>Low * </a:t>
            </a:r>
          </a:p>
          <a:p>
            <a:pPr lvl="2" fontAlgn="base"/>
            <a:r>
              <a:rPr lang="en-US" b="0" i="0">
                <a:solidFill>
                  <a:srgbClr val="000000"/>
                </a:solidFill>
                <a:effectLst/>
                <a:highlight>
                  <a:srgbClr val="FFFFFF"/>
                </a:highlight>
              </a:rPr>
              <a:t>Medium *</a:t>
            </a:r>
          </a:p>
          <a:p>
            <a:pPr lvl="2" fontAlgn="base"/>
            <a:r>
              <a:rPr lang="en-US" b="0" i="0">
                <a:solidFill>
                  <a:srgbClr val="000000"/>
                </a:solidFill>
                <a:effectLst/>
                <a:highlight>
                  <a:srgbClr val="FFFFFF"/>
                </a:highlight>
              </a:rPr>
              <a:t>High </a:t>
            </a:r>
          </a:p>
          <a:p>
            <a:pPr marL="914400" lvl="2" indent="0" fontAlgn="base">
              <a:buNone/>
            </a:pPr>
            <a:endParaRPr lang="en-US" b="0" i="0">
              <a:solidFill>
                <a:srgbClr val="000000"/>
              </a:solidFill>
              <a:effectLst/>
              <a:highlight>
                <a:srgbClr val="FFFFFF"/>
              </a:highlight>
            </a:endParaRPr>
          </a:p>
          <a:p>
            <a:pPr marL="0" indent="0" algn="l" rtl="0" fontAlgn="base">
              <a:buNone/>
            </a:pPr>
            <a:r>
              <a:rPr lang="en-US">
                <a:solidFill>
                  <a:srgbClr val="000000"/>
                </a:solidFill>
                <a:highlight>
                  <a:srgbClr val="FFFFFF"/>
                </a:highlight>
                <a:latin typeface="Segoe UI" panose="020B0502040204020203" pitchFamily="34" charset="0"/>
              </a:rPr>
              <a:t>*</a:t>
            </a:r>
            <a:r>
              <a:rPr lang="en-US" sz="2000">
                <a:solidFill>
                  <a:srgbClr val="000000"/>
                </a:solidFill>
                <a:highlight>
                  <a:srgbClr val="FFFFFF"/>
                </a:highlight>
                <a:latin typeface="Segoe UI" panose="020B0502040204020203" pitchFamily="34" charset="0"/>
              </a:rPr>
              <a:t>Applicants with Low or Medium Risk Rating that have been selected for a SBIR/STTR award may have to provide mitigation</a:t>
            </a:r>
            <a:endParaRPr lang="en-US" sz="2000">
              <a:solidFill>
                <a:srgbClr val="000000"/>
              </a:solidFill>
              <a:highlight>
                <a:srgbClr val="FFFFFF"/>
              </a:highlight>
            </a:endParaRPr>
          </a:p>
          <a:p>
            <a:pPr marL="457200" lvl="1" indent="0">
              <a:buNone/>
            </a:pPr>
            <a:endParaRPr lang="en-US"/>
          </a:p>
        </p:txBody>
      </p:sp>
      <p:sp>
        <p:nvSpPr>
          <p:cNvPr id="4" name="Slide Number Placeholder 3">
            <a:extLst>
              <a:ext uri="{FF2B5EF4-FFF2-40B4-BE49-F238E27FC236}">
                <a16:creationId xmlns:a16="http://schemas.microsoft.com/office/drawing/2014/main" id="{FD1C6E2D-5A62-4955-6E08-1DC561AC2461}"/>
              </a:ext>
            </a:extLst>
          </p:cNvPr>
          <p:cNvSpPr>
            <a:spLocks noGrp="1"/>
          </p:cNvSpPr>
          <p:nvPr>
            <p:ph type="sldNum" sz="quarter" idx="12"/>
          </p:nvPr>
        </p:nvSpPr>
        <p:spPr/>
        <p:txBody>
          <a:bodyPr/>
          <a:lstStyle/>
          <a:p>
            <a:fld id="{7095E747-9657-4DB4-B1B0-824A61E48864}" type="slidenum">
              <a:rPr lang="en-US" smtClean="0"/>
              <a:pPr/>
              <a:t>6</a:t>
            </a:fld>
            <a:endParaRPr lang="en-US"/>
          </a:p>
        </p:txBody>
      </p:sp>
      <p:pic>
        <p:nvPicPr>
          <p:cNvPr id="15" name="Picture 14" descr="A green check mark on a black background&#10;&#10;Description automatically generated">
            <a:extLst>
              <a:ext uri="{FF2B5EF4-FFF2-40B4-BE49-F238E27FC236}">
                <a16:creationId xmlns:a16="http://schemas.microsoft.com/office/drawing/2014/main" id="{C60C8361-A02C-C898-B7C6-047C8D84566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896" y="2747764"/>
            <a:ext cx="344424" cy="344424"/>
          </a:xfrm>
          <a:prstGeom prst="rect">
            <a:avLst/>
          </a:prstGeom>
        </p:spPr>
      </p:pic>
      <p:pic>
        <p:nvPicPr>
          <p:cNvPr id="16" name="Picture 15" descr="A green check mark on a black background&#10;&#10;Description automatically generated">
            <a:extLst>
              <a:ext uri="{FF2B5EF4-FFF2-40B4-BE49-F238E27FC236}">
                <a16:creationId xmlns:a16="http://schemas.microsoft.com/office/drawing/2014/main" id="{A74189A1-071F-FEE2-17C2-BED94A57157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1896" y="3075874"/>
            <a:ext cx="344424" cy="344424"/>
          </a:xfrm>
          <a:prstGeom prst="rect">
            <a:avLst/>
          </a:prstGeom>
        </p:spPr>
      </p:pic>
      <p:pic>
        <p:nvPicPr>
          <p:cNvPr id="18" name="Picture 17" descr="A red x on a black background&#10;&#10;Description automatically generated">
            <a:extLst>
              <a:ext uri="{FF2B5EF4-FFF2-40B4-BE49-F238E27FC236}">
                <a16:creationId xmlns:a16="http://schemas.microsoft.com/office/drawing/2014/main" id="{F79958FE-B4D2-9D22-6917-55FA8C36D66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739140" y="3526476"/>
            <a:ext cx="188976" cy="188976"/>
          </a:xfrm>
          <a:prstGeom prst="rect">
            <a:avLst/>
          </a:prstGeom>
        </p:spPr>
      </p:pic>
      <p:pic>
        <p:nvPicPr>
          <p:cNvPr id="20" name="Picture 19" descr="Red letters on a black background&#10;&#10;Description automatically generated">
            <a:extLst>
              <a:ext uri="{FF2B5EF4-FFF2-40B4-BE49-F238E27FC236}">
                <a16:creationId xmlns:a16="http://schemas.microsoft.com/office/drawing/2014/main" id="{939F147D-333E-6112-588D-D5231D35595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537165" y="1150048"/>
            <a:ext cx="3720635" cy="850794"/>
          </a:xfrm>
          <a:prstGeom prst="rect">
            <a:avLst/>
          </a:prstGeom>
        </p:spPr>
      </p:pic>
    </p:spTree>
    <p:extLst>
      <p:ext uri="{BB962C8B-B14F-4D97-AF65-F5344CB8AC3E}">
        <p14:creationId xmlns:p14="http://schemas.microsoft.com/office/powerpoint/2010/main" val="1858812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BC88-53F7-3AA1-EEBE-1A963C0A9D5F}"/>
              </a:ext>
            </a:extLst>
          </p:cNvPr>
          <p:cNvSpPr>
            <a:spLocks noGrp="1"/>
          </p:cNvSpPr>
          <p:nvPr>
            <p:ph type="title"/>
          </p:nvPr>
        </p:nvSpPr>
        <p:spPr>
          <a:xfrm>
            <a:off x="0" y="0"/>
            <a:ext cx="10515600" cy="731521"/>
          </a:xfrm>
        </p:spPr>
        <p:txBody>
          <a:bodyPr>
            <a:normAutofit/>
          </a:bodyPr>
          <a:lstStyle/>
          <a:p>
            <a:r>
              <a:rPr lang="en-US" sz="3200" b="1">
                <a:latin typeface="+mn-lt"/>
              </a:rPr>
              <a:t>SBIR/STTR Cybersecurity Performance Goals</a:t>
            </a:r>
          </a:p>
        </p:txBody>
      </p:sp>
      <p:sp>
        <p:nvSpPr>
          <p:cNvPr id="3" name="Content Placeholder 2">
            <a:extLst>
              <a:ext uri="{FF2B5EF4-FFF2-40B4-BE49-F238E27FC236}">
                <a16:creationId xmlns:a16="http://schemas.microsoft.com/office/drawing/2014/main" id="{607FC795-4C4B-757D-C4FD-B3160D54DE04}"/>
              </a:ext>
            </a:extLst>
          </p:cNvPr>
          <p:cNvSpPr>
            <a:spLocks noGrp="1"/>
          </p:cNvSpPr>
          <p:nvPr>
            <p:ph idx="1"/>
          </p:nvPr>
        </p:nvSpPr>
        <p:spPr>
          <a:xfrm>
            <a:off x="0" y="896112"/>
            <a:ext cx="12192000" cy="5230367"/>
          </a:xfrm>
        </p:spPr>
        <p:txBody>
          <a:bodyPr vert="horz" lIns="91440" tIns="45720" rIns="91440" bIns="45720" rtlCol="0" anchor="t">
            <a:normAutofit/>
          </a:bodyPr>
          <a:lstStyle/>
          <a:p>
            <a:pPr marL="0" indent="0" fontAlgn="base">
              <a:buNone/>
            </a:pPr>
            <a:r>
              <a:rPr lang="en-US">
                <a:solidFill>
                  <a:srgbClr val="000000"/>
                </a:solidFill>
                <a:highlight>
                  <a:srgbClr val="FFFFFF"/>
                </a:highlight>
              </a:rPr>
              <a:t>Critical CPGs (Why are these critical?)</a:t>
            </a:r>
            <a:endParaRPr lang="en-US">
              <a:solidFill>
                <a:srgbClr val="000000"/>
              </a:solidFill>
              <a:highlight>
                <a:srgbClr val="FFFFFF"/>
              </a:highlight>
              <a:cs typeface="Calibri"/>
            </a:endParaRPr>
          </a:p>
          <a:p>
            <a:pPr lvl="1" fontAlgn="base"/>
            <a:r>
              <a:rPr lang="en-US" i="0">
                <a:solidFill>
                  <a:srgbClr val="000000"/>
                </a:solidFill>
                <a:effectLst/>
                <a:highlight>
                  <a:srgbClr val="FFFFFF"/>
                </a:highlight>
              </a:rPr>
              <a:t>2.L Secure Sensitive Data (Critical)</a:t>
            </a:r>
          </a:p>
          <a:p>
            <a:pPr lvl="2" fontAlgn="base"/>
            <a:r>
              <a:rPr lang="en-US" i="0">
                <a:solidFill>
                  <a:srgbClr val="000000"/>
                </a:solidFill>
                <a:effectLst/>
                <a:highlight>
                  <a:srgbClr val="FFFFFF"/>
                </a:highlight>
              </a:rPr>
              <a:t>2.E Separate User and Privileged Accounts (Critical)</a:t>
            </a:r>
          </a:p>
          <a:p>
            <a:pPr lvl="2" fontAlgn="base"/>
            <a:r>
              <a:rPr lang="en-US" i="0">
                <a:solidFill>
                  <a:srgbClr val="000000"/>
                </a:solidFill>
                <a:effectLst/>
                <a:highlight>
                  <a:srgbClr val="FFFFFF"/>
                </a:highlight>
              </a:rPr>
              <a:t>2.D Revoke Credentials (Critical)</a:t>
            </a:r>
          </a:p>
          <a:p>
            <a:pPr lvl="1" fontAlgn="base"/>
            <a:r>
              <a:rPr lang="en-US" i="0">
                <a:solidFill>
                  <a:srgbClr val="000000"/>
                </a:solidFill>
                <a:effectLst/>
                <a:highlight>
                  <a:srgbClr val="FFFFFF"/>
                </a:highlight>
              </a:rPr>
              <a:t>1.B Organizational CS Leadership (Critical)</a:t>
            </a:r>
          </a:p>
          <a:p>
            <a:pPr lvl="1" fontAlgn="base"/>
            <a:r>
              <a:rPr lang="en-US" i="0">
                <a:solidFill>
                  <a:srgbClr val="000000"/>
                </a:solidFill>
                <a:effectLst/>
                <a:highlight>
                  <a:srgbClr val="FFFFFF"/>
                </a:highlight>
              </a:rPr>
              <a:t>2.I Basic CS Training</a:t>
            </a:r>
          </a:p>
          <a:p>
            <a:pPr lvl="1" fontAlgn="base"/>
            <a:r>
              <a:rPr lang="en-US" i="0">
                <a:solidFill>
                  <a:srgbClr val="000000"/>
                </a:solidFill>
                <a:effectLst/>
                <a:highlight>
                  <a:srgbClr val="FFFFFF"/>
                </a:highlight>
              </a:rPr>
              <a:t>1.A Asset Inventory (Critical)</a:t>
            </a:r>
          </a:p>
          <a:p>
            <a:pPr lvl="1" fontAlgn="base"/>
            <a:r>
              <a:rPr lang="en-US" i="0">
                <a:solidFill>
                  <a:srgbClr val="000000"/>
                </a:solidFill>
                <a:effectLst/>
                <a:highlight>
                  <a:srgbClr val="FFFFFF"/>
                </a:highlight>
              </a:rPr>
              <a:t>2.A Change Default Passwords (Critical)</a:t>
            </a:r>
          </a:p>
          <a:p>
            <a:pPr lvl="1" fontAlgn="base"/>
            <a:r>
              <a:rPr lang="en-US" i="0">
                <a:solidFill>
                  <a:srgbClr val="000000"/>
                </a:solidFill>
                <a:effectLst/>
                <a:highlight>
                  <a:srgbClr val="FFFFFF"/>
                </a:highlight>
              </a:rPr>
              <a:t>2.R System Backups (Critical)</a:t>
            </a:r>
          </a:p>
          <a:p>
            <a:pPr marL="0" indent="0" algn="l" rtl="0" fontAlgn="base">
              <a:buNone/>
            </a:pPr>
            <a:r>
              <a:rPr lang="en-US" i="0">
                <a:solidFill>
                  <a:srgbClr val="000000"/>
                </a:solidFill>
                <a:effectLst/>
                <a:highlight>
                  <a:srgbClr val="FFFFFF"/>
                </a:highlight>
              </a:rPr>
              <a:t>Remaining CPG requirements and implementation guidance </a:t>
            </a:r>
            <a:endParaRPr lang="en-US" i="0">
              <a:solidFill>
                <a:srgbClr val="000000"/>
              </a:solidFill>
              <a:effectLst/>
              <a:highlight>
                <a:srgbClr val="FFFFFF"/>
              </a:highlight>
              <a:cs typeface="Calibri"/>
            </a:endParaRPr>
          </a:p>
          <a:p>
            <a:pPr marL="0" indent="0" algn="l" rtl="0" fontAlgn="base">
              <a:buNone/>
            </a:pPr>
            <a:endParaRPr lang="en-US" b="0" i="0">
              <a:solidFill>
                <a:srgbClr val="000000"/>
              </a:solidFill>
              <a:effectLst/>
              <a:highlight>
                <a:srgbClr val="FFFFFF"/>
              </a:highlight>
              <a:latin typeface="Segoe UI" panose="020B0502040204020203" pitchFamily="34" charset="0"/>
            </a:endParaRPr>
          </a:p>
          <a:p>
            <a:endParaRPr lang="en-US"/>
          </a:p>
          <a:p>
            <a:pPr lvl="1"/>
            <a:endParaRPr lang="en-US"/>
          </a:p>
          <a:p>
            <a:endParaRPr lang="en-US"/>
          </a:p>
        </p:txBody>
      </p:sp>
      <p:sp>
        <p:nvSpPr>
          <p:cNvPr id="4" name="Slide Number Placeholder 3">
            <a:extLst>
              <a:ext uri="{FF2B5EF4-FFF2-40B4-BE49-F238E27FC236}">
                <a16:creationId xmlns:a16="http://schemas.microsoft.com/office/drawing/2014/main" id="{FD1C6E2D-5A62-4955-6E08-1DC561AC2461}"/>
              </a:ext>
            </a:extLst>
          </p:cNvPr>
          <p:cNvSpPr>
            <a:spLocks noGrp="1"/>
          </p:cNvSpPr>
          <p:nvPr>
            <p:ph type="sldNum" sz="quarter" idx="12"/>
          </p:nvPr>
        </p:nvSpPr>
        <p:spPr/>
        <p:txBody>
          <a:bodyPr/>
          <a:lstStyle/>
          <a:p>
            <a:fld id="{7095E747-9657-4DB4-B1B0-824A61E48864}" type="slidenum">
              <a:rPr lang="en-US" smtClean="0"/>
              <a:pPr/>
              <a:t>7</a:t>
            </a:fld>
            <a:endParaRPr lang="en-US"/>
          </a:p>
        </p:txBody>
      </p:sp>
    </p:spTree>
    <p:extLst>
      <p:ext uri="{BB962C8B-B14F-4D97-AF65-F5344CB8AC3E}">
        <p14:creationId xmlns:p14="http://schemas.microsoft.com/office/powerpoint/2010/main" val="221329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BC88-53F7-3AA1-EEBE-1A963C0A9D5F}"/>
              </a:ext>
            </a:extLst>
          </p:cNvPr>
          <p:cNvSpPr>
            <a:spLocks noGrp="1"/>
          </p:cNvSpPr>
          <p:nvPr>
            <p:ph type="title"/>
          </p:nvPr>
        </p:nvSpPr>
        <p:spPr>
          <a:xfrm>
            <a:off x="0" y="0"/>
            <a:ext cx="11353800" cy="689324"/>
          </a:xfrm>
        </p:spPr>
        <p:txBody>
          <a:bodyPr vert="horz" lIns="91440" tIns="45720" rIns="91440" bIns="45720" rtlCol="0" anchor="ctr">
            <a:normAutofit/>
          </a:bodyPr>
          <a:lstStyle/>
          <a:p>
            <a:r>
              <a:rPr lang="en-US" sz="3200" b="1">
                <a:latin typeface="+mn-lt"/>
              </a:rPr>
              <a:t>Does Business Size Matter?</a:t>
            </a:r>
          </a:p>
        </p:txBody>
      </p:sp>
      <p:sp>
        <p:nvSpPr>
          <p:cNvPr id="3" name="Content Placeholder 2">
            <a:extLst>
              <a:ext uri="{FF2B5EF4-FFF2-40B4-BE49-F238E27FC236}">
                <a16:creationId xmlns:a16="http://schemas.microsoft.com/office/drawing/2014/main" id="{607FC795-4C4B-757D-C4FD-B3160D54DE04}"/>
              </a:ext>
            </a:extLst>
          </p:cNvPr>
          <p:cNvSpPr>
            <a:spLocks noGrp="1"/>
          </p:cNvSpPr>
          <p:nvPr>
            <p:ph idx="1"/>
          </p:nvPr>
        </p:nvSpPr>
        <p:spPr>
          <a:xfrm>
            <a:off x="0" y="561530"/>
            <a:ext cx="12192000" cy="3978275"/>
          </a:xfrm>
        </p:spPr>
        <p:txBody>
          <a:bodyPr>
            <a:normAutofit/>
          </a:bodyPr>
          <a:lstStyle/>
          <a:p>
            <a:pPr marL="0" indent="0" fontAlgn="base">
              <a:buNone/>
            </a:pPr>
            <a:r>
              <a:rPr lang="en-US">
                <a:solidFill>
                  <a:srgbClr val="000000"/>
                </a:solidFill>
                <a:highlight>
                  <a:srgbClr val="FFFFFF"/>
                </a:highlight>
              </a:rPr>
              <a:t>Yes, it matters. </a:t>
            </a:r>
          </a:p>
          <a:p>
            <a:pPr marL="0" indent="0" fontAlgn="base">
              <a:buNone/>
            </a:pPr>
            <a:r>
              <a:rPr lang="en-US">
                <a:solidFill>
                  <a:srgbClr val="000000"/>
                </a:solidFill>
                <a:highlight>
                  <a:srgbClr val="FFFFFF"/>
                </a:highlight>
              </a:rPr>
              <a:t>Small businesses will have to determine the appropriate level of protection to ensure their intellectual property is secure. </a:t>
            </a:r>
          </a:p>
          <a:p>
            <a:pPr marL="0" indent="0" fontAlgn="base">
              <a:buNone/>
            </a:pPr>
            <a:r>
              <a:rPr lang="en-US">
                <a:solidFill>
                  <a:srgbClr val="000000"/>
                </a:solidFill>
                <a:highlight>
                  <a:srgbClr val="FFFFFF"/>
                </a:highlight>
              </a:rPr>
              <a:t>CS Resources</a:t>
            </a:r>
          </a:p>
          <a:p>
            <a:pPr lvl="1" fontAlgn="base"/>
            <a:r>
              <a:rPr lang="en-US" sz="2400" b="0" i="0">
                <a:solidFill>
                  <a:srgbClr val="000000"/>
                </a:solidFill>
                <a:effectLst/>
                <a:highlight>
                  <a:srgbClr val="FFFFFF"/>
                </a:highlight>
              </a:rPr>
              <a:t>Global Cybersecurity Alliance (GCA) Learning Portal and Toolkit (recommended by NIST CSF 2.0 for Small Business Quick Start Guide): </a:t>
            </a:r>
            <a:r>
              <a:rPr lang="en-US">
                <a:hlinkClick r:id="rId3"/>
              </a:rPr>
              <a:t>Global Cyber Alliance</a:t>
            </a:r>
            <a:endParaRPr lang="en-US" b="0" i="0">
              <a:solidFill>
                <a:srgbClr val="000000"/>
              </a:solidFill>
              <a:effectLst/>
              <a:highlight>
                <a:srgbClr val="FFFFFF"/>
              </a:highlight>
            </a:endParaRPr>
          </a:p>
          <a:p>
            <a:pPr lvl="1" fontAlgn="base"/>
            <a:r>
              <a:rPr lang="en-US" sz="2400" b="0" i="0">
                <a:solidFill>
                  <a:srgbClr val="000000"/>
                </a:solidFill>
                <a:effectLst/>
                <a:highlight>
                  <a:srgbClr val="FFFFFF"/>
                </a:highlight>
              </a:rPr>
              <a:t>NIST Cybersecurity Corner: </a:t>
            </a:r>
            <a:r>
              <a:rPr lang="en-US">
                <a:hlinkClick r:id="rId4"/>
              </a:rPr>
              <a:t>Small Business Cybersecurity Corner | NIST</a:t>
            </a:r>
            <a:endParaRPr lang="en-US" b="0" i="0">
              <a:solidFill>
                <a:srgbClr val="000000"/>
              </a:solidFill>
              <a:effectLst/>
              <a:highlight>
                <a:srgbClr val="FFFFFF"/>
              </a:highlight>
            </a:endParaRPr>
          </a:p>
          <a:p>
            <a:pPr lvl="1" fontAlgn="base"/>
            <a:r>
              <a:rPr lang="en-US" sz="2400" i="0">
                <a:solidFill>
                  <a:srgbClr val="000000"/>
                </a:solidFill>
                <a:effectLst/>
                <a:highlight>
                  <a:srgbClr val="FFFFFF"/>
                </a:highlight>
              </a:rPr>
              <a:t>Cybersecurity and Infrastructure Security Agency (CISA): </a:t>
            </a:r>
            <a:r>
              <a:rPr lang="en-US">
                <a:hlinkClick r:id="rId5"/>
              </a:rPr>
              <a:t>Home Page | CISA</a:t>
            </a:r>
            <a:endParaRPr lang="en-US" b="0" i="0">
              <a:solidFill>
                <a:srgbClr val="000000"/>
              </a:solidFill>
              <a:effectLst/>
              <a:highlight>
                <a:srgbClr val="FFFFFF"/>
              </a:highlight>
            </a:endParaRPr>
          </a:p>
          <a:p>
            <a:pPr lvl="1" fontAlgn="base"/>
            <a:r>
              <a:rPr lang="en-US" sz="2400" b="0" i="0">
                <a:solidFill>
                  <a:srgbClr val="000000"/>
                </a:solidFill>
                <a:effectLst/>
                <a:highlight>
                  <a:srgbClr val="FFFFFF"/>
                </a:highlight>
              </a:rPr>
              <a:t>SBIR/STTR CPG Implementation </a:t>
            </a:r>
            <a:r>
              <a:rPr lang="en-US" sz="2400">
                <a:solidFill>
                  <a:srgbClr val="000000"/>
                </a:solidFill>
                <a:highlight>
                  <a:srgbClr val="FFFFFF"/>
                </a:highlight>
              </a:rPr>
              <a:t>G</a:t>
            </a:r>
            <a:r>
              <a:rPr lang="en-US" sz="2400" b="0" i="0">
                <a:solidFill>
                  <a:srgbClr val="000000"/>
                </a:solidFill>
                <a:effectLst/>
                <a:highlight>
                  <a:srgbClr val="FFFFFF"/>
                </a:highlight>
              </a:rPr>
              <a:t>uidance: </a:t>
            </a:r>
            <a:r>
              <a:rPr lang="en-US">
                <a:hlinkClick r:id="rId6"/>
              </a:rPr>
              <a:t>SBIR Implementation Guidance for... | U.S. DOE Office of Science(SC) (osti.gov)</a:t>
            </a:r>
            <a:endParaRPr lang="en-US" sz="2400" b="0" i="0">
              <a:solidFill>
                <a:srgbClr val="000000"/>
              </a:solidFill>
              <a:effectLst/>
              <a:highlight>
                <a:srgbClr val="FFFFFF"/>
              </a:highlight>
            </a:endParaRPr>
          </a:p>
          <a:p>
            <a:pPr marL="457200" lvl="1" indent="0" fontAlgn="base">
              <a:buNone/>
            </a:pPr>
            <a:endParaRPr lang="en-US" b="0" i="0">
              <a:solidFill>
                <a:srgbClr val="000000"/>
              </a:solidFill>
              <a:effectLst/>
              <a:highlight>
                <a:srgbClr val="FFFFFF"/>
              </a:highlight>
            </a:endParaRPr>
          </a:p>
          <a:p>
            <a:pPr marL="0" indent="0" algn="l" rtl="0" fontAlgn="base">
              <a:buNone/>
            </a:pPr>
            <a:endParaRPr lang="en-US" b="0" i="0">
              <a:solidFill>
                <a:srgbClr val="000000"/>
              </a:solidFill>
              <a:effectLst/>
              <a:highlight>
                <a:srgbClr val="FFFFFF"/>
              </a:highlight>
              <a:latin typeface="Segoe UI" panose="020B0502040204020203" pitchFamily="34" charset="0"/>
            </a:endParaRPr>
          </a:p>
          <a:p>
            <a:endParaRPr lang="en-US"/>
          </a:p>
          <a:p>
            <a:pPr lvl="1"/>
            <a:endParaRPr lang="en-US"/>
          </a:p>
          <a:p>
            <a:endParaRPr lang="en-US"/>
          </a:p>
        </p:txBody>
      </p:sp>
      <p:sp>
        <p:nvSpPr>
          <p:cNvPr id="4" name="Slide Number Placeholder 3">
            <a:extLst>
              <a:ext uri="{FF2B5EF4-FFF2-40B4-BE49-F238E27FC236}">
                <a16:creationId xmlns:a16="http://schemas.microsoft.com/office/drawing/2014/main" id="{FD1C6E2D-5A62-4955-6E08-1DC561AC2461}"/>
              </a:ext>
            </a:extLst>
          </p:cNvPr>
          <p:cNvSpPr>
            <a:spLocks noGrp="1"/>
          </p:cNvSpPr>
          <p:nvPr>
            <p:ph type="sldNum" sz="quarter" idx="12"/>
          </p:nvPr>
        </p:nvSpPr>
        <p:spPr/>
        <p:txBody>
          <a:bodyPr/>
          <a:lstStyle/>
          <a:p>
            <a:fld id="{7095E747-9657-4DB4-B1B0-824A61E48864}" type="slidenum">
              <a:rPr lang="en-US" smtClean="0"/>
              <a:pPr/>
              <a:t>8</a:t>
            </a:fld>
            <a:endParaRPr lang="en-US"/>
          </a:p>
        </p:txBody>
      </p:sp>
      <p:pic>
        <p:nvPicPr>
          <p:cNvPr id="6" name="Picture 5" descr="A cartoon of a person with many hands">
            <a:extLst>
              <a:ext uri="{FF2B5EF4-FFF2-40B4-BE49-F238E27FC236}">
                <a16:creationId xmlns:a16="http://schemas.microsoft.com/office/drawing/2014/main" id="{ECE95E26-3272-165D-1654-E153D6C8A779}"/>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4008" y="4412011"/>
            <a:ext cx="2203704" cy="1668908"/>
          </a:xfrm>
          <a:prstGeom prst="rect">
            <a:avLst/>
          </a:prstGeom>
        </p:spPr>
      </p:pic>
      <p:sp>
        <p:nvSpPr>
          <p:cNvPr id="7" name="TextBox 6">
            <a:extLst>
              <a:ext uri="{FF2B5EF4-FFF2-40B4-BE49-F238E27FC236}">
                <a16:creationId xmlns:a16="http://schemas.microsoft.com/office/drawing/2014/main" id="{2E666200-E03E-B817-85B8-377FDF6529C9}"/>
              </a:ext>
            </a:extLst>
          </p:cNvPr>
          <p:cNvSpPr txBox="1"/>
          <p:nvPr/>
        </p:nvSpPr>
        <p:spPr>
          <a:xfrm>
            <a:off x="2667000" y="6858000"/>
            <a:ext cx="6858000" cy="230832"/>
          </a:xfrm>
          <a:prstGeom prst="rect">
            <a:avLst/>
          </a:prstGeom>
          <a:noFill/>
        </p:spPr>
        <p:txBody>
          <a:bodyPr wrap="square" rtlCol="0">
            <a:spAutoFit/>
          </a:bodyPr>
          <a:lstStyle/>
          <a:p>
            <a:r>
              <a:rPr lang="en-US" sz="900">
                <a:hlinkClick r:id="rId8" tooltip="https://www.unaerredueti.it/festival-fundraiser/multi-tasking-over-worked-1024x1024-14911bp/"/>
              </a:rPr>
              <a:t>This Photo</a:t>
            </a:r>
            <a:r>
              <a:rPr lang="en-US" sz="900"/>
              <a:t> by Unknown Author is licensed under </a:t>
            </a:r>
            <a:r>
              <a:rPr lang="en-US" sz="900">
                <a:hlinkClick r:id="rId9" tooltip="https://creativecommons.org/licenses/by/3.0/"/>
              </a:rPr>
              <a:t>CC BY</a:t>
            </a:r>
            <a:endParaRPr lang="en-US" sz="900"/>
          </a:p>
        </p:txBody>
      </p:sp>
      <p:pic>
        <p:nvPicPr>
          <p:cNvPr id="9" name="Picture 8" descr="A group of people holding a piece of puzzle">
            <a:extLst>
              <a:ext uri="{FF2B5EF4-FFF2-40B4-BE49-F238E27FC236}">
                <a16:creationId xmlns:a16="http://schemas.microsoft.com/office/drawing/2014/main" id="{182C2773-01E4-CBEE-BE5E-B6D1073D5AB5}"/>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610600" y="4412011"/>
            <a:ext cx="3349752" cy="1668907"/>
          </a:xfrm>
          <a:prstGeom prst="rect">
            <a:avLst/>
          </a:prstGeom>
        </p:spPr>
      </p:pic>
    </p:spTree>
    <p:extLst>
      <p:ext uri="{BB962C8B-B14F-4D97-AF65-F5344CB8AC3E}">
        <p14:creationId xmlns:p14="http://schemas.microsoft.com/office/powerpoint/2010/main" val="312888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EBC88-53F7-3AA1-EEBE-1A963C0A9D5F}"/>
              </a:ext>
            </a:extLst>
          </p:cNvPr>
          <p:cNvSpPr>
            <a:spLocks noGrp="1"/>
          </p:cNvSpPr>
          <p:nvPr>
            <p:ph type="title"/>
          </p:nvPr>
        </p:nvSpPr>
        <p:spPr>
          <a:xfrm>
            <a:off x="0" y="1"/>
            <a:ext cx="11103429" cy="585216"/>
          </a:xfrm>
        </p:spPr>
        <p:txBody>
          <a:bodyPr vert="horz" lIns="91440" tIns="45720" rIns="91440" bIns="45720" rtlCol="0" anchor="ctr">
            <a:normAutofit/>
          </a:bodyPr>
          <a:lstStyle/>
          <a:p>
            <a:r>
              <a:rPr lang="en-US" sz="3200" b="1">
                <a:latin typeface="+mn-lt"/>
              </a:rPr>
              <a:t>CS Options for Implementing the Required CPGs</a:t>
            </a:r>
          </a:p>
        </p:txBody>
      </p:sp>
      <p:sp>
        <p:nvSpPr>
          <p:cNvPr id="3" name="Content Placeholder 2">
            <a:extLst>
              <a:ext uri="{FF2B5EF4-FFF2-40B4-BE49-F238E27FC236}">
                <a16:creationId xmlns:a16="http://schemas.microsoft.com/office/drawing/2014/main" id="{607FC795-4C4B-757D-C4FD-B3160D54DE04}"/>
              </a:ext>
            </a:extLst>
          </p:cNvPr>
          <p:cNvSpPr>
            <a:spLocks noGrp="1"/>
          </p:cNvSpPr>
          <p:nvPr>
            <p:ph idx="1"/>
          </p:nvPr>
        </p:nvSpPr>
        <p:spPr>
          <a:xfrm>
            <a:off x="33186" y="585217"/>
            <a:ext cx="12158814" cy="5465797"/>
          </a:xfrm>
        </p:spPr>
        <p:txBody>
          <a:bodyPr>
            <a:normAutofit/>
          </a:bodyPr>
          <a:lstStyle/>
          <a:p>
            <a:pPr marL="0" indent="0" fontAlgn="base">
              <a:buNone/>
            </a:pPr>
            <a:r>
              <a:rPr lang="en-US" b="1">
                <a:solidFill>
                  <a:srgbClr val="000000"/>
                </a:solidFill>
                <a:highlight>
                  <a:srgbClr val="FFFFFF"/>
                </a:highlight>
              </a:rPr>
              <a:t>		Option 1 – Small businesses implement CPGs on their own</a:t>
            </a:r>
          </a:p>
          <a:p>
            <a:pPr fontAlgn="base"/>
            <a:endParaRPr lang="en-US" sz="3000" b="1">
              <a:solidFill>
                <a:srgbClr val="000000"/>
              </a:solidFill>
              <a:highlight>
                <a:srgbClr val="FFFFFF"/>
              </a:highlight>
            </a:endParaRPr>
          </a:p>
          <a:p>
            <a:pPr marL="0" indent="0" fontAlgn="base">
              <a:buNone/>
            </a:pPr>
            <a:endParaRPr lang="en-US" sz="3000" b="1">
              <a:solidFill>
                <a:srgbClr val="000000"/>
              </a:solidFill>
              <a:highlight>
                <a:srgbClr val="FFFFFF"/>
              </a:highlight>
            </a:endParaRPr>
          </a:p>
          <a:p>
            <a:pPr marL="0" indent="0" fontAlgn="base">
              <a:buNone/>
            </a:pPr>
            <a:r>
              <a:rPr lang="en-US" b="1">
                <a:solidFill>
                  <a:srgbClr val="000000"/>
                </a:solidFill>
                <a:highlight>
                  <a:srgbClr val="FFFFFF"/>
                </a:highlight>
              </a:rPr>
              <a:t>Option 2 – Small businesses use an Information Technology (IT) service provider</a:t>
            </a:r>
          </a:p>
          <a:p>
            <a:pPr marL="0" indent="0" fontAlgn="base">
              <a:buNone/>
            </a:pPr>
            <a:endParaRPr lang="en-US" b="1">
              <a:solidFill>
                <a:schemeClr val="tx1"/>
              </a:solidFill>
              <a:highlight>
                <a:srgbClr val="FFFFFF"/>
              </a:highlight>
            </a:endParaRPr>
          </a:p>
          <a:p>
            <a:pPr marL="0" indent="0" fontAlgn="base">
              <a:buNone/>
            </a:pPr>
            <a:r>
              <a:rPr lang="en-US" b="1">
                <a:solidFill>
                  <a:schemeClr val="tx1"/>
                </a:solidFill>
                <a:highlight>
                  <a:srgbClr val="FFFFFF"/>
                </a:highlight>
              </a:rPr>
              <a:t>Option 3 – Small businesses use </a:t>
            </a:r>
            <a:r>
              <a:rPr lang="en-US" b="1">
                <a:solidFill>
                  <a:schemeClr val="tx1"/>
                </a:solidFill>
                <a:effectLst/>
                <a:ea typeface="Aptos" panose="020B0004020202020204" pitchFamily="34" charset="0"/>
                <a:cs typeface="Arial" panose="020B0604020202020204" pitchFamily="34" charset="0"/>
              </a:rPr>
              <a:t>A Managed Security Service Provider (MSSP) and/or Managed Service Provider (MSP) </a:t>
            </a:r>
          </a:p>
          <a:p>
            <a:pPr marL="0" indent="0" fontAlgn="base">
              <a:buNone/>
            </a:pPr>
            <a:endParaRPr lang="en-US" b="1">
              <a:highlight>
                <a:srgbClr val="FFFFFF"/>
              </a:highlight>
              <a:cs typeface="Arial" panose="020B0604020202020204" pitchFamily="34" charset="0"/>
            </a:endParaRPr>
          </a:p>
          <a:p>
            <a:pPr marL="0" indent="0" fontAlgn="base">
              <a:buNone/>
            </a:pPr>
            <a:endParaRPr lang="en-US" b="1">
              <a:solidFill>
                <a:schemeClr val="tx1"/>
              </a:solidFill>
              <a:highlight>
                <a:srgbClr val="FFFFFF"/>
              </a:highlight>
            </a:endParaRPr>
          </a:p>
          <a:p>
            <a:pPr marL="0" indent="0" fontAlgn="base">
              <a:buNone/>
            </a:pPr>
            <a:endParaRPr lang="en-US" b="1">
              <a:solidFill>
                <a:srgbClr val="000000"/>
              </a:solidFill>
              <a:highlight>
                <a:srgbClr val="FFFFFF"/>
              </a:highlight>
            </a:endParaRPr>
          </a:p>
          <a:p>
            <a:pPr marL="0" indent="0" fontAlgn="base">
              <a:buNone/>
            </a:pPr>
            <a:r>
              <a:rPr lang="en-US" b="1">
                <a:solidFill>
                  <a:srgbClr val="000000"/>
                </a:solidFill>
                <a:highlight>
                  <a:srgbClr val="FFFFFF"/>
                </a:highlight>
              </a:rPr>
              <a:t>			Option 4 – Small businesses employ a CS consultant</a:t>
            </a:r>
          </a:p>
          <a:p>
            <a:pPr marL="0" indent="0" algn="l" rtl="0" fontAlgn="base">
              <a:buNone/>
            </a:pPr>
            <a:endParaRPr lang="en-US" b="0" i="0">
              <a:solidFill>
                <a:srgbClr val="000000"/>
              </a:solidFill>
              <a:effectLst/>
              <a:highlight>
                <a:srgbClr val="FFFFFF"/>
              </a:highlight>
              <a:latin typeface="Segoe UI" panose="020B0502040204020203" pitchFamily="34" charset="0"/>
            </a:endParaRPr>
          </a:p>
          <a:p>
            <a:endParaRPr lang="en-US"/>
          </a:p>
          <a:p>
            <a:pPr lvl="1"/>
            <a:endParaRPr lang="en-US"/>
          </a:p>
          <a:p>
            <a:endParaRPr lang="en-US"/>
          </a:p>
        </p:txBody>
      </p:sp>
      <p:sp>
        <p:nvSpPr>
          <p:cNvPr id="4" name="Slide Number Placeholder 3">
            <a:extLst>
              <a:ext uri="{FF2B5EF4-FFF2-40B4-BE49-F238E27FC236}">
                <a16:creationId xmlns:a16="http://schemas.microsoft.com/office/drawing/2014/main" id="{FD1C6E2D-5A62-4955-6E08-1DC561AC2461}"/>
              </a:ext>
            </a:extLst>
          </p:cNvPr>
          <p:cNvSpPr>
            <a:spLocks noGrp="1"/>
          </p:cNvSpPr>
          <p:nvPr>
            <p:ph type="sldNum" sz="quarter" idx="12"/>
          </p:nvPr>
        </p:nvSpPr>
        <p:spPr/>
        <p:txBody>
          <a:bodyPr/>
          <a:lstStyle/>
          <a:p>
            <a:fld id="{7095E747-9657-4DB4-B1B0-824A61E48864}" type="slidenum">
              <a:rPr lang="en-US" smtClean="0"/>
              <a:pPr/>
              <a:t>9</a:t>
            </a:fld>
            <a:endParaRPr lang="en-US"/>
          </a:p>
        </p:txBody>
      </p:sp>
      <p:pic>
        <p:nvPicPr>
          <p:cNvPr id="9" name="Picture 8" descr="A person looking at a computer">
            <a:extLst>
              <a:ext uri="{FF2B5EF4-FFF2-40B4-BE49-F238E27FC236}">
                <a16:creationId xmlns:a16="http://schemas.microsoft.com/office/drawing/2014/main" id="{7876AB12-1AC5-36EB-6CE4-F38C5139795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186" y="589913"/>
            <a:ext cx="1825752" cy="1219546"/>
          </a:xfrm>
          <a:prstGeom prst="rect">
            <a:avLst/>
          </a:prstGeom>
        </p:spPr>
      </p:pic>
      <p:sp>
        <p:nvSpPr>
          <p:cNvPr id="10" name="TextBox 9">
            <a:extLst>
              <a:ext uri="{FF2B5EF4-FFF2-40B4-BE49-F238E27FC236}">
                <a16:creationId xmlns:a16="http://schemas.microsoft.com/office/drawing/2014/main" id="{908949F4-927D-B00F-16CF-AB021B3273D3}"/>
              </a:ext>
            </a:extLst>
          </p:cNvPr>
          <p:cNvSpPr txBox="1"/>
          <p:nvPr/>
        </p:nvSpPr>
        <p:spPr>
          <a:xfrm>
            <a:off x="1219200" y="6686550"/>
            <a:ext cx="9753600" cy="230832"/>
          </a:xfrm>
          <a:prstGeom prst="rect">
            <a:avLst/>
          </a:prstGeom>
          <a:noFill/>
        </p:spPr>
        <p:txBody>
          <a:bodyPr wrap="square" rtlCol="0">
            <a:spAutoFit/>
          </a:bodyPr>
          <a:lstStyle/>
          <a:p>
            <a:r>
              <a:rPr lang="en-US" sz="900">
                <a:hlinkClick r:id="rId4" tooltip="https://www.nonviolent-conflict.org/blog_post/practitioners-civil-resistance-assess-cybersecurity-threat-modeling/"/>
              </a:rPr>
              <a:t>This Photo</a:t>
            </a:r>
            <a:r>
              <a:rPr lang="en-US" sz="900"/>
              <a:t> by Unknown Author is licensed under </a:t>
            </a:r>
            <a:r>
              <a:rPr lang="en-US" sz="900">
                <a:hlinkClick r:id="rId5" tooltip="https://creativecommons.org/licenses/by-nc-nd/3.0/"/>
              </a:rPr>
              <a:t>CC BY-NC-ND</a:t>
            </a:r>
            <a:endParaRPr lang="en-US" sz="900"/>
          </a:p>
        </p:txBody>
      </p:sp>
      <p:pic>
        <p:nvPicPr>
          <p:cNvPr id="12" name="Picture 11" descr="A close-up of a logo">
            <a:extLst>
              <a:ext uri="{FF2B5EF4-FFF2-40B4-BE49-F238E27FC236}">
                <a16:creationId xmlns:a16="http://schemas.microsoft.com/office/drawing/2014/main" id="{1C0321CB-462E-7132-E12F-8A58173FD291}"/>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213848" y="1467866"/>
            <a:ext cx="1944965" cy="1074165"/>
          </a:xfrm>
          <a:prstGeom prst="rect">
            <a:avLst/>
          </a:prstGeom>
        </p:spPr>
      </p:pic>
      <p:pic>
        <p:nvPicPr>
          <p:cNvPr id="15" name="Picture 14" descr="A close-up of a sign&#10;&#10;Description automatically generated">
            <a:extLst>
              <a:ext uri="{FF2B5EF4-FFF2-40B4-BE49-F238E27FC236}">
                <a16:creationId xmlns:a16="http://schemas.microsoft.com/office/drawing/2014/main" id="{6E79592A-BBE9-AA7B-EBAE-E0E1B5812A46}"/>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9728" y="4573567"/>
            <a:ext cx="2218944" cy="1477447"/>
          </a:xfrm>
          <a:prstGeom prst="rect">
            <a:avLst/>
          </a:prstGeom>
        </p:spPr>
      </p:pic>
      <p:sp>
        <p:nvSpPr>
          <p:cNvPr id="16" name="TextBox 15">
            <a:extLst>
              <a:ext uri="{FF2B5EF4-FFF2-40B4-BE49-F238E27FC236}">
                <a16:creationId xmlns:a16="http://schemas.microsoft.com/office/drawing/2014/main" id="{A4D7CF7F-0123-9221-0424-931BAB85BE6C}"/>
              </a:ext>
            </a:extLst>
          </p:cNvPr>
          <p:cNvSpPr txBox="1"/>
          <p:nvPr/>
        </p:nvSpPr>
        <p:spPr>
          <a:xfrm>
            <a:off x="946062" y="6858000"/>
            <a:ext cx="10299875" cy="230832"/>
          </a:xfrm>
          <a:prstGeom prst="rect">
            <a:avLst/>
          </a:prstGeom>
          <a:noFill/>
        </p:spPr>
        <p:txBody>
          <a:bodyPr wrap="square" rtlCol="0">
            <a:spAutoFit/>
          </a:bodyPr>
          <a:lstStyle/>
          <a:p>
            <a:r>
              <a:rPr lang="en-US" sz="900">
                <a:hlinkClick r:id="rId9" tooltip="https://www.picpedia.org/highway-signs/c/consultant.html"/>
              </a:rPr>
              <a:t>This Photo</a:t>
            </a:r>
            <a:r>
              <a:rPr lang="en-US" sz="900"/>
              <a:t> by Unknown Author is licensed under </a:t>
            </a:r>
            <a:r>
              <a:rPr lang="en-US" sz="900">
                <a:hlinkClick r:id="rId10" tooltip="https://creativecommons.org/licenses/by-sa/3.0/"/>
              </a:rPr>
              <a:t>CC BY-SA</a:t>
            </a:r>
            <a:endParaRPr lang="en-US" sz="900"/>
          </a:p>
        </p:txBody>
      </p:sp>
      <p:pic>
        <p:nvPicPr>
          <p:cNvPr id="18" name="Picture 17" descr="A group of people around a computer">
            <a:extLst>
              <a:ext uri="{FF2B5EF4-FFF2-40B4-BE49-F238E27FC236}">
                <a16:creationId xmlns:a16="http://schemas.microsoft.com/office/drawing/2014/main" id="{A6999B3B-8E45-946E-3263-706862C07CBF}"/>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355898" y="3429000"/>
            <a:ext cx="2090622" cy="1295571"/>
          </a:xfrm>
          <a:prstGeom prst="rect">
            <a:avLst/>
          </a:prstGeom>
        </p:spPr>
      </p:pic>
    </p:spTree>
    <p:extLst>
      <p:ext uri="{BB962C8B-B14F-4D97-AF65-F5344CB8AC3E}">
        <p14:creationId xmlns:p14="http://schemas.microsoft.com/office/powerpoint/2010/main" val="1069129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11613</Words>
  <Application>Microsoft Office PowerPoint</Application>
  <PresentationFormat>Widescreen</PresentationFormat>
  <Paragraphs>920</Paragraphs>
  <Slides>41</Slides>
  <Notes>33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41</vt:i4>
      </vt:variant>
    </vt:vector>
  </HeadingPairs>
  <TitlesOfParts>
    <vt:vector size="56" baseType="lpstr">
      <vt:lpstr>Aptos</vt:lpstr>
      <vt:lpstr>Arial</vt:lpstr>
      <vt:lpstr>Calibri</vt:lpstr>
      <vt:lpstr>Calibri Light</vt:lpstr>
      <vt:lpstr>Courier New</vt:lpstr>
      <vt:lpstr>graphik</vt:lpstr>
      <vt:lpstr>Inter</vt:lpstr>
      <vt:lpstr>Open Sans</vt:lpstr>
      <vt:lpstr>Segoe UI</vt:lpstr>
      <vt:lpstr>sofia-pro</vt:lpstr>
      <vt:lpstr>Symbol</vt:lpstr>
      <vt:lpstr>Times New Roman</vt:lpstr>
      <vt:lpstr>trade-gothic-next</vt:lpstr>
      <vt:lpstr>WordVisi_MSFontService</vt:lpstr>
      <vt:lpstr>Office Theme</vt:lpstr>
      <vt:lpstr>SBIR/STTR Cybersecurity Due Diligence Program</vt:lpstr>
      <vt:lpstr>PowerPoint Presentation</vt:lpstr>
      <vt:lpstr>SBIR/STTR Cybersecurity Self-Assessment</vt:lpstr>
      <vt:lpstr>SBIR/STTR CPGs</vt:lpstr>
      <vt:lpstr>PowerPoint Presentation</vt:lpstr>
      <vt:lpstr>CS Self-Assessment Review</vt:lpstr>
      <vt:lpstr>SBIR/STTR Cybersecurity Performance Goals</vt:lpstr>
      <vt:lpstr>Does Business Size Matter?</vt:lpstr>
      <vt:lpstr>CS Options for Implementing the Required CPGs</vt:lpstr>
      <vt:lpstr>Introduction to the CPG Implementation Guidance </vt:lpstr>
      <vt:lpstr>1B:  Organizational Cybersecurity Leadership</vt:lpstr>
      <vt:lpstr>1B: Organizational Cybersecurity Leadership</vt:lpstr>
      <vt:lpstr>PowerPoint Presentation</vt:lpstr>
      <vt:lpstr>PowerPoint Presentation</vt:lpstr>
      <vt:lpstr>1A: Asset Inventory</vt:lpstr>
      <vt:lpstr>1A : Asset Inventory</vt:lpstr>
      <vt:lpstr>2A:  Changing Default Passwords</vt:lpstr>
      <vt:lpstr>2A:  Changing Default Passwords</vt:lpstr>
      <vt:lpstr>PowerPoint Presentation</vt:lpstr>
      <vt:lpstr>PowerPoint Presentation</vt:lpstr>
      <vt:lpstr>2E:  Separating User and Privileged Accounts</vt:lpstr>
      <vt:lpstr>2E:  Separating User and Privileged Accounts</vt:lpstr>
      <vt:lpstr>2D: Revoke Credentials</vt:lpstr>
      <vt:lpstr>PowerPoint Presentation</vt:lpstr>
      <vt:lpstr>PowerPoint Presentation</vt:lpstr>
      <vt:lpstr>PowerPoint Presentation</vt:lpstr>
      <vt:lpstr>2B:  Minimum Password Strength</vt:lpstr>
      <vt:lpstr>2H: Phishing-Resistant Multi-Factor Authentication </vt:lpstr>
      <vt:lpstr>2H: Phishing-Resistant Multi-Factor Authentication </vt:lpstr>
      <vt:lpstr>PowerPoint Presentation</vt:lpstr>
      <vt:lpstr>PowerPoint Presentation</vt:lpstr>
      <vt:lpstr>2G:  Detection of Unsuccessful (Automated) Login Attempts</vt:lpstr>
      <vt:lpstr>2G:  Detection of Unsuccessful (Automated) Login Attempts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Manny</dc:creator>
  <cp:lastModifiedBy>Case, Winter</cp:lastModifiedBy>
  <cp:revision>2</cp:revision>
  <cp:lastPrinted>2018-11-27T16:40:23Z</cp:lastPrinted>
  <dcterms:created xsi:type="dcterms:W3CDTF">2016-09-28T12:14:53Z</dcterms:created>
  <dcterms:modified xsi:type="dcterms:W3CDTF">2024-10-17T15:38:17Z</dcterms:modified>
</cp:coreProperties>
</file>