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5"/>
  </p:notesMasterIdLst>
  <p:sldIdLst>
    <p:sldId id="256" r:id="rId2"/>
    <p:sldId id="293" r:id="rId3"/>
    <p:sldId id="403" r:id="rId4"/>
    <p:sldId id="503" r:id="rId5"/>
    <p:sldId id="392" r:id="rId6"/>
    <p:sldId id="466" r:id="rId7"/>
    <p:sldId id="370" r:id="rId8"/>
    <p:sldId id="428" r:id="rId9"/>
    <p:sldId id="468" r:id="rId10"/>
    <p:sldId id="494" r:id="rId11"/>
    <p:sldId id="472" r:id="rId12"/>
    <p:sldId id="495" r:id="rId13"/>
    <p:sldId id="424" r:id="rId14"/>
    <p:sldId id="505" r:id="rId15"/>
    <p:sldId id="473" r:id="rId16"/>
    <p:sldId id="369" r:id="rId17"/>
    <p:sldId id="373" r:id="rId18"/>
    <p:sldId id="496" r:id="rId19"/>
    <p:sldId id="500" r:id="rId20"/>
    <p:sldId id="501" r:id="rId21"/>
    <p:sldId id="474" r:id="rId22"/>
    <p:sldId id="404" r:id="rId23"/>
    <p:sldId id="506" r:id="rId24"/>
    <p:sldId id="374" r:id="rId25"/>
    <p:sldId id="375" r:id="rId26"/>
    <p:sldId id="511" r:id="rId27"/>
    <p:sldId id="475" r:id="rId28"/>
    <p:sldId id="430" r:id="rId29"/>
    <p:sldId id="489" r:id="rId30"/>
    <p:sldId id="490" r:id="rId31"/>
    <p:sldId id="509" r:id="rId32"/>
    <p:sldId id="512" r:id="rId33"/>
    <p:sldId id="409" r:id="rId34"/>
  </p:sldIdLst>
  <p:sldSz cx="9144000" cy="6858000" type="screen4x3"/>
  <p:notesSz cx="68580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showPr>
  <p:clrMru>
    <a:srgbClr val="FFE525"/>
    <a:srgbClr val="FFFF25"/>
    <a:srgbClr val="FFFF53"/>
    <a:srgbClr val="FFFF3B"/>
    <a:srgbClr val="EE0000"/>
    <a:srgbClr val="FFFF0D"/>
    <a:srgbClr val="FFFF66"/>
    <a:srgbClr val="146737"/>
    <a:srgbClr val="000066"/>
    <a:srgbClr val="66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23583" autoAdjust="0"/>
    <p:restoredTop sz="99139" autoAdjust="0"/>
  </p:normalViewPr>
  <p:slideViewPr>
    <p:cSldViewPr snapToGrid="0" showGuides="1">
      <p:cViewPr varScale="1">
        <p:scale>
          <a:sx n="75" d="100"/>
          <a:sy n="75" d="100"/>
        </p:scale>
        <p:origin x="-666" y="-84"/>
      </p:cViewPr>
      <p:guideLst>
        <p:guide orient="horz" pos="320"/>
        <p:guide pos="2880"/>
      </p:guideLst>
    </p:cSldViewPr>
  </p:slideViewPr>
  <p:notesTextViewPr>
    <p:cViewPr>
      <p:scale>
        <a:sx n="100" d="100"/>
        <a:sy n="100" d="100"/>
      </p:scale>
      <p:origin x="0" y="0"/>
    </p:cViewPr>
  </p:notesTextViewPr>
  <p:sorterViewPr>
    <p:cViewPr>
      <p:scale>
        <a:sx n="53" d="100"/>
        <a:sy n="53" d="100"/>
      </p:scale>
      <p:origin x="0" y="354"/>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0869" cy="464980"/>
          </a:xfrm>
          <a:prstGeom prst="rect">
            <a:avLst/>
          </a:prstGeom>
        </p:spPr>
        <p:txBody>
          <a:bodyPr vert="horz" lIns="92419" tIns="46210" rIns="92419" bIns="4621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5579" y="0"/>
            <a:ext cx="2970869" cy="464980"/>
          </a:xfrm>
          <a:prstGeom prst="rect">
            <a:avLst/>
          </a:prstGeom>
        </p:spPr>
        <p:txBody>
          <a:bodyPr vert="horz" lIns="92419" tIns="46210" rIns="92419" bIns="46210" rtlCol="0"/>
          <a:lstStyle>
            <a:lvl1pPr algn="r" fontAlgn="auto">
              <a:spcBef>
                <a:spcPts val="0"/>
              </a:spcBef>
              <a:spcAft>
                <a:spcPts val="0"/>
              </a:spcAft>
              <a:defRPr sz="1200">
                <a:latin typeface="+mn-lt"/>
              </a:defRPr>
            </a:lvl1pPr>
          </a:lstStyle>
          <a:p>
            <a:pPr>
              <a:defRPr/>
            </a:pPr>
            <a:fld id="{E8BFB6E3-E718-4ADF-8A24-8EDFEB6E0545}" type="datetimeFigureOut">
              <a:rPr lang="en-US"/>
              <a:pPr>
                <a:defRPr/>
              </a:pPr>
              <a:t>6/19/2010</a:t>
            </a:fld>
            <a:endParaRPr lang="en-US"/>
          </a:p>
        </p:txBody>
      </p:sp>
      <p:sp>
        <p:nvSpPr>
          <p:cNvPr id="4" name="Slide Image Placeholder 3"/>
          <p:cNvSpPr>
            <a:spLocks noGrp="1" noRot="1" noChangeAspect="1"/>
          </p:cNvSpPr>
          <p:nvPr>
            <p:ph type="sldImg" idx="2"/>
          </p:nvPr>
        </p:nvSpPr>
        <p:spPr>
          <a:xfrm>
            <a:off x="1106488" y="696913"/>
            <a:ext cx="4645025" cy="3484562"/>
          </a:xfrm>
          <a:prstGeom prst="rect">
            <a:avLst/>
          </a:prstGeom>
          <a:noFill/>
          <a:ln w="12700">
            <a:solidFill>
              <a:prstClr val="black"/>
            </a:solidFill>
          </a:ln>
        </p:spPr>
        <p:txBody>
          <a:bodyPr vert="horz" lIns="92419" tIns="46210" rIns="92419" bIns="46210" rtlCol="0" anchor="ctr"/>
          <a:lstStyle/>
          <a:p>
            <a:pPr lvl="0"/>
            <a:endParaRPr lang="en-US" noProof="0"/>
          </a:p>
        </p:txBody>
      </p:sp>
      <p:sp>
        <p:nvSpPr>
          <p:cNvPr id="5" name="Notes Placeholder 4"/>
          <p:cNvSpPr>
            <a:spLocks noGrp="1"/>
          </p:cNvSpPr>
          <p:nvPr>
            <p:ph type="body" sz="quarter" idx="3"/>
          </p:nvPr>
        </p:nvSpPr>
        <p:spPr>
          <a:xfrm>
            <a:off x="686422" y="4416510"/>
            <a:ext cx="5485158" cy="4183221"/>
          </a:xfrm>
          <a:prstGeom prst="rect">
            <a:avLst/>
          </a:prstGeom>
        </p:spPr>
        <p:txBody>
          <a:bodyPr vert="horz" lIns="92419" tIns="46210" rIns="92419" bIns="4621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1" y="8829823"/>
            <a:ext cx="2970869" cy="464980"/>
          </a:xfrm>
          <a:prstGeom prst="rect">
            <a:avLst/>
          </a:prstGeom>
        </p:spPr>
        <p:txBody>
          <a:bodyPr vert="horz" lIns="92419" tIns="46210" rIns="92419" bIns="4621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5579" y="8829823"/>
            <a:ext cx="2970869" cy="464980"/>
          </a:xfrm>
          <a:prstGeom prst="rect">
            <a:avLst/>
          </a:prstGeom>
        </p:spPr>
        <p:txBody>
          <a:bodyPr vert="horz" lIns="92419" tIns="46210" rIns="92419" bIns="46210" rtlCol="0" anchor="b"/>
          <a:lstStyle>
            <a:lvl1pPr algn="r" fontAlgn="auto">
              <a:spcBef>
                <a:spcPts val="0"/>
              </a:spcBef>
              <a:spcAft>
                <a:spcPts val="0"/>
              </a:spcAft>
              <a:defRPr sz="1200">
                <a:latin typeface="+mn-lt"/>
              </a:defRPr>
            </a:lvl1pPr>
          </a:lstStyle>
          <a:p>
            <a:pPr>
              <a:defRPr/>
            </a:pPr>
            <a:fld id="{B9E21006-5B50-44E3-AEBF-5DCAA283C66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gd.ucar.edu/cas/Trenberth/trenberth_presentations.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D84747-8541-447D-98DD-3BA65C3B6C3C}" type="slidenum">
              <a:rPr lang="en-US"/>
              <a:pPr/>
              <a:t>9</a:t>
            </a:fld>
            <a:endParaRPr lang="en-US"/>
          </a:p>
        </p:txBody>
      </p:sp>
      <p:sp>
        <p:nvSpPr>
          <p:cNvPr id="458754" name="Rectangle 2"/>
          <p:cNvSpPr>
            <a:spLocks noGrp="1" noRot="1" noChangeAspect="1" noChangeArrowheads="1" noTextEdit="1"/>
          </p:cNvSpPr>
          <p:nvPr>
            <p:ph type="sldImg"/>
          </p:nvPr>
        </p:nvSpPr>
        <p:spPr>
          <a:xfrm>
            <a:off x="1114425" y="692150"/>
            <a:ext cx="4629150" cy="3473450"/>
          </a:xfrm>
          <a:ln/>
        </p:spPr>
      </p:sp>
      <p:sp>
        <p:nvSpPr>
          <p:cNvPr id="458755" name="Rectangle 3"/>
          <p:cNvSpPr>
            <a:spLocks noGrp="1" noChangeArrowheads="1"/>
          </p:cNvSpPr>
          <p:nvPr>
            <p:ph type="body" idx="1"/>
          </p:nvPr>
        </p:nvSpPr>
        <p:spPr>
          <a:xfrm>
            <a:off x="903840" y="4397376"/>
            <a:ext cx="5050321" cy="4164013"/>
          </a:xfr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46B234-EA3A-4875-8352-DE27E769FCB8}" type="slidenum">
              <a:rPr lang="en-US"/>
              <a:pPr/>
              <a:t>30</a:t>
            </a:fld>
            <a:endParaRPr lang="en-US"/>
          </a:p>
        </p:txBody>
      </p:sp>
      <p:sp>
        <p:nvSpPr>
          <p:cNvPr id="445442" name="Rectangle 2"/>
          <p:cNvSpPr>
            <a:spLocks noGrp="1" noRot="1" noChangeAspect="1" noChangeArrowheads="1" noTextEdit="1"/>
          </p:cNvSpPr>
          <p:nvPr>
            <p:ph type="sldImg"/>
          </p:nvPr>
        </p:nvSpPr>
        <p:spPr>
          <a:xfrm>
            <a:off x="1106488" y="695325"/>
            <a:ext cx="4648200" cy="3486150"/>
          </a:xfrm>
          <a:ln/>
        </p:spPr>
      </p:sp>
      <p:sp>
        <p:nvSpPr>
          <p:cNvPr id="445443" name="Rectangle 3"/>
          <p:cNvSpPr>
            <a:spLocks noGrp="1" noChangeArrowheads="1"/>
          </p:cNvSpPr>
          <p:nvPr>
            <p:ph type="body" idx="1"/>
          </p:nvPr>
        </p:nvSpPr>
        <p:spPr>
          <a:xfrm>
            <a:off x="293518" y="4416426"/>
            <a:ext cx="6270970" cy="3472965"/>
          </a:xfrm>
          <a:noFill/>
        </p:spPr>
        <p:txBody>
          <a:bodyPr>
            <a:spAutoFit/>
          </a:bodyPr>
          <a:lstStyle/>
          <a:p>
            <a:pPr>
              <a:lnSpc>
                <a:spcPct val="95000"/>
              </a:lnSpc>
              <a:spcBef>
                <a:spcPct val="0"/>
              </a:spcBef>
              <a:spcAft>
                <a:spcPct val="50000"/>
              </a:spcAft>
            </a:pPr>
            <a:r>
              <a:rPr lang="en-US" sz="1000" dirty="0">
                <a:latin typeface="Times New Roman" pitchFamily="18" charset="0"/>
              </a:rPr>
              <a:t>Since the start of the 20th century, it has been clear that the microscopic world in which atoms interact through the movement of electrons is not subject to the same classical laws of physics that govern the macroscopic world we encounter in our daily lives. The activities of electrons, atoms, and their molecular assemblies follow the counter-intuitive and often paradoxical rules of quantum mechanics, where, for example, a beam of light can function either as particles traveling in a straight line (photons) or as a wave propagating through empty space. During the twentieth century, scientists developed increasingly sophisticated technologies and instrumentation for the study of quantum effects. Our understanding of these phenomena has reached the point where we are ready to move beyond simple observation and take the steps that will enable us to direct and control matter and energy at the quantum level. </a:t>
            </a:r>
          </a:p>
          <a:p>
            <a:pPr>
              <a:lnSpc>
                <a:spcPct val="95000"/>
              </a:lnSpc>
              <a:spcBef>
                <a:spcPct val="0"/>
              </a:spcBef>
              <a:spcAft>
                <a:spcPct val="50000"/>
              </a:spcAft>
            </a:pPr>
            <a:r>
              <a:rPr lang="en-US" sz="1000" dirty="0">
                <a:latin typeface="Times New Roman" pitchFamily="18" charset="0"/>
              </a:rPr>
              <a:t>During the twentieth century, chemical synthesis and materials preparation began to be based more on control than on serendipity, resulting in advances ranging from new polymers to nanostructures. Now, scientists are positioned to begin directing and controlling the outcomes on a molecule-by-molecule and atom-by-atom basis, or even at the level of electrons. Long the staple of science- fiction novels and films, the ability to direct and control matter at the quantum, atomic, and molecular levels creates enormous opportunities across a wide spectrum of critical technologies.</a:t>
            </a:r>
          </a:p>
          <a:p>
            <a:pPr>
              <a:lnSpc>
                <a:spcPct val="95000"/>
              </a:lnSpc>
              <a:spcBef>
                <a:spcPct val="0"/>
              </a:spcBef>
              <a:spcAft>
                <a:spcPct val="50000"/>
              </a:spcAft>
            </a:pPr>
            <a:r>
              <a:rPr lang="en-US" sz="1000" dirty="0">
                <a:latin typeface="Times New Roman" pitchFamily="18" charset="0"/>
              </a:rPr>
              <a:t>One of the most spectacular technological advances in the 20th century took place in the field of information, as computers and microchips became ubiquitous in our society. Vacuum tubes were replaced with transistors and, in accordance with Moore’s Law (named for Intel co-founder Gordon Moore), the number of transistors on a microchip has doubled approximately every two years for the past two decades. However, if the time comes when integrated circuits can be fabricated at the molecular or </a:t>
            </a:r>
            <a:r>
              <a:rPr lang="en-US" sz="1000" dirty="0" err="1">
                <a:latin typeface="Times New Roman" pitchFamily="18" charset="0"/>
              </a:rPr>
              <a:t>nanoscale</a:t>
            </a:r>
            <a:r>
              <a:rPr lang="en-US" sz="1000" dirty="0">
                <a:latin typeface="Times New Roman" pitchFamily="18" charset="0"/>
              </a:rPr>
              <a:t> level, the limits of Moore’s Law will be far surpassed. A supercomputer based on </a:t>
            </a:r>
            <a:r>
              <a:rPr lang="en-US" sz="1000" dirty="0" err="1">
                <a:latin typeface="Times New Roman" pitchFamily="18" charset="0"/>
              </a:rPr>
              <a:t>nanochips</a:t>
            </a:r>
            <a:r>
              <a:rPr lang="en-US" sz="1000" dirty="0">
                <a:latin typeface="Times New Roman" pitchFamily="18" charset="0"/>
              </a:rPr>
              <a:t> would comfortably fit in the palm of your hand and use less electricity than a cottage. All the information stored in the Library of Congress could be contained in a memory the size of a sugar cube. Ultimately, if computations can be carried out at the atomic or sub-</a:t>
            </a:r>
            <a:r>
              <a:rPr lang="en-US" sz="1000" dirty="0" err="1">
                <a:latin typeface="Times New Roman" pitchFamily="18" charset="0"/>
              </a:rPr>
              <a:t>nanoscale</a:t>
            </a:r>
            <a:r>
              <a:rPr lang="en-US" sz="1000" dirty="0">
                <a:latin typeface="Times New Roman" pitchFamily="18" charset="0"/>
              </a:rPr>
              <a:t> levels, today’s most powerful </a:t>
            </a:r>
            <a:r>
              <a:rPr lang="en-US" sz="1000" dirty="0" err="1">
                <a:latin typeface="Times New Roman" pitchFamily="18" charset="0"/>
              </a:rPr>
              <a:t>microtechnology</a:t>
            </a:r>
            <a:r>
              <a:rPr lang="en-US" sz="1000" dirty="0">
                <a:latin typeface="Times New Roman" pitchFamily="18" charset="0"/>
              </a:rPr>
              <a:t> will seem antiquated.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446B234-EA3A-4875-8352-DE27E769FCB8}" type="slidenum">
              <a:rPr lang="en-US"/>
              <a:pPr/>
              <a:t>31</a:t>
            </a:fld>
            <a:endParaRPr lang="en-US"/>
          </a:p>
        </p:txBody>
      </p:sp>
      <p:sp>
        <p:nvSpPr>
          <p:cNvPr id="445442" name="Rectangle 2"/>
          <p:cNvSpPr>
            <a:spLocks noGrp="1" noRot="1" noChangeAspect="1" noChangeArrowheads="1" noTextEdit="1"/>
          </p:cNvSpPr>
          <p:nvPr>
            <p:ph type="sldImg"/>
          </p:nvPr>
        </p:nvSpPr>
        <p:spPr>
          <a:xfrm>
            <a:off x="1106488" y="695325"/>
            <a:ext cx="4648200" cy="3486150"/>
          </a:xfrm>
          <a:ln/>
        </p:spPr>
      </p:sp>
      <p:sp>
        <p:nvSpPr>
          <p:cNvPr id="445443" name="Rectangle 3"/>
          <p:cNvSpPr>
            <a:spLocks noGrp="1" noChangeArrowheads="1"/>
          </p:cNvSpPr>
          <p:nvPr>
            <p:ph type="body" idx="1"/>
          </p:nvPr>
        </p:nvSpPr>
        <p:spPr>
          <a:xfrm>
            <a:off x="293518" y="4416426"/>
            <a:ext cx="6270970" cy="3472965"/>
          </a:xfrm>
          <a:noFill/>
        </p:spPr>
        <p:txBody>
          <a:bodyPr>
            <a:spAutoFit/>
          </a:bodyPr>
          <a:lstStyle/>
          <a:p>
            <a:pPr>
              <a:lnSpc>
                <a:spcPct val="95000"/>
              </a:lnSpc>
              <a:spcBef>
                <a:spcPct val="0"/>
              </a:spcBef>
              <a:spcAft>
                <a:spcPct val="50000"/>
              </a:spcAft>
            </a:pPr>
            <a:r>
              <a:rPr lang="en-US" sz="1000" dirty="0">
                <a:latin typeface="Times New Roman" pitchFamily="18" charset="0"/>
              </a:rPr>
              <a:t>Since the start of the 20th century, it has been clear that the microscopic world in which atoms interact through the movement of electrons is not subject to the same classical laws of physics that govern the macroscopic world we encounter in our daily lives. The activities of electrons, atoms, and their molecular assemblies follow the counter-intuitive and often paradoxical rules of quantum mechanics, where, for example, a beam of light can function either as particles traveling in a straight line (photons) or as a wave propagating through empty space. During the twentieth century, scientists developed increasingly sophisticated technologies and instrumentation for the study of quantum effects. Our understanding of these phenomena has reached the point where we are ready to move beyond simple observation and take the steps that will enable us to direct and control matter and energy at the quantum level. </a:t>
            </a:r>
          </a:p>
          <a:p>
            <a:pPr>
              <a:lnSpc>
                <a:spcPct val="95000"/>
              </a:lnSpc>
              <a:spcBef>
                <a:spcPct val="0"/>
              </a:spcBef>
              <a:spcAft>
                <a:spcPct val="50000"/>
              </a:spcAft>
            </a:pPr>
            <a:r>
              <a:rPr lang="en-US" sz="1000" dirty="0">
                <a:latin typeface="Times New Roman" pitchFamily="18" charset="0"/>
              </a:rPr>
              <a:t>During the twentieth century, chemical synthesis and materials preparation began to be based more on control than on serendipity, resulting in advances ranging from new polymers to nanostructures. Now, scientists are positioned to begin directing and controlling the outcomes on a molecule-by-molecule and atom-by-atom basis, or even at the level of electrons. Long the staple of science- fiction novels and films, the ability to direct and control matter at the quantum, atomic, and molecular levels creates enormous opportunities across a wide spectrum of critical technologies.</a:t>
            </a:r>
          </a:p>
          <a:p>
            <a:pPr>
              <a:lnSpc>
                <a:spcPct val="95000"/>
              </a:lnSpc>
              <a:spcBef>
                <a:spcPct val="0"/>
              </a:spcBef>
              <a:spcAft>
                <a:spcPct val="50000"/>
              </a:spcAft>
            </a:pPr>
            <a:r>
              <a:rPr lang="en-US" sz="1000" dirty="0">
                <a:latin typeface="Times New Roman" pitchFamily="18" charset="0"/>
              </a:rPr>
              <a:t>One of the most spectacular technological advances in the 20th century took place in the field of information, as computers and microchips became ubiquitous in our society. Vacuum tubes were replaced with transistors and, in accordance with Moore’s Law (named for Intel co-founder Gordon Moore), the number of transistors on a microchip has doubled approximately every two years for the past two decades. However, if the time comes when integrated circuits can be fabricated at the molecular or </a:t>
            </a:r>
            <a:r>
              <a:rPr lang="en-US" sz="1000" dirty="0" err="1">
                <a:latin typeface="Times New Roman" pitchFamily="18" charset="0"/>
              </a:rPr>
              <a:t>nanoscale</a:t>
            </a:r>
            <a:r>
              <a:rPr lang="en-US" sz="1000" dirty="0">
                <a:latin typeface="Times New Roman" pitchFamily="18" charset="0"/>
              </a:rPr>
              <a:t> level, the limits of Moore’s Law will be far surpassed. A supercomputer based on </a:t>
            </a:r>
            <a:r>
              <a:rPr lang="en-US" sz="1000" dirty="0" err="1">
                <a:latin typeface="Times New Roman" pitchFamily="18" charset="0"/>
              </a:rPr>
              <a:t>nanochips</a:t>
            </a:r>
            <a:r>
              <a:rPr lang="en-US" sz="1000" dirty="0">
                <a:latin typeface="Times New Roman" pitchFamily="18" charset="0"/>
              </a:rPr>
              <a:t> would comfortably fit in the palm of your hand and use less electricity than a cottage. All the information stored in the Library of Congress could be contained in a memory the size of a sugar cube. Ultimately, if computations can be carried out at the atomic or sub-</a:t>
            </a:r>
            <a:r>
              <a:rPr lang="en-US" sz="1000" dirty="0" err="1">
                <a:latin typeface="Times New Roman" pitchFamily="18" charset="0"/>
              </a:rPr>
              <a:t>nanoscale</a:t>
            </a:r>
            <a:r>
              <a:rPr lang="en-US" sz="1000" dirty="0">
                <a:latin typeface="Times New Roman" pitchFamily="18" charset="0"/>
              </a:rPr>
              <a:t> levels, today’s most powerful </a:t>
            </a:r>
            <a:r>
              <a:rPr lang="en-US" sz="1000" dirty="0" err="1">
                <a:latin typeface="Times New Roman" pitchFamily="18" charset="0"/>
              </a:rPr>
              <a:t>microtechnology</a:t>
            </a:r>
            <a:r>
              <a:rPr lang="en-US" sz="1000" dirty="0">
                <a:latin typeface="Times New Roman" pitchFamily="18" charset="0"/>
              </a:rPr>
              <a:t> will seem antiquated.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4378711-3D76-419F-87A7-8794FEE44EFE}" type="slidenum">
              <a:rPr lang="en-US"/>
              <a:pPr/>
              <a:t>32</a:t>
            </a:fld>
            <a:endParaRPr lang="en-US"/>
          </a:p>
        </p:txBody>
      </p:sp>
      <p:sp>
        <p:nvSpPr>
          <p:cNvPr id="125954" name="Rectangle 2"/>
          <p:cNvSpPr>
            <a:spLocks noGrp="1" noRot="1" noChangeAspect="1" noChangeArrowheads="1" noTextEdit="1"/>
          </p:cNvSpPr>
          <p:nvPr>
            <p:ph type="sldImg"/>
          </p:nvPr>
        </p:nvSpPr>
        <p:spPr>
          <a:xfrm>
            <a:off x="1104900" y="693738"/>
            <a:ext cx="4649788" cy="3487737"/>
          </a:xfrm>
          <a:ln/>
        </p:spPr>
      </p:sp>
      <p:sp>
        <p:nvSpPr>
          <p:cNvPr id="125955" name="Rectangle 3"/>
          <p:cNvSpPr>
            <a:spLocks noGrp="1" noChangeArrowheads="1"/>
          </p:cNvSpPr>
          <p:nvPr>
            <p:ph type="body" idx="1"/>
          </p:nvPr>
        </p:nvSpPr>
        <p:spPr>
          <a:xfrm>
            <a:off x="686112" y="4420568"/>
            <a:ext cx="5485778" cy="4180196"/>
          </a:xfrm>
        </p:spPr>
        <p:txBody>
          <a:bodyPr/>
          <a:lstStyle/>
          <a:p>
            <a:pPr eaLnBrk="0" hangingPunct="0">
              <a:spcBef>
                <a:spcPct val="0"/>
              </a:spcBef>
            </a:pPr>
            <a:r>
              <a:rPr lang="en-US" b="1">
                <a:solidFill>
                  <a:srgbClr val="000000"/>
                </a:solidFill>
              </a:rPr>
              <a:t>Each workshop had three common goals:  (1) to summarize, prior to the workshop, the current state of technology and the associated R&amp;D challenges in a Technology Perspectives Factual Document, which was used as a resource document for the basic research community at the workshop and well into the future; (2) to define a set of proposed research directions that address the technology R&amp;D challenges, the so-called technology show stoppers; and (3) to define a set of grand challenges that, if solved, might result in transformational changes in energy technologies.  The DOE technology offices participated in the plenary sessions of these workshops to provide perspectives of their programs along with their current targets, goals, and milestones; and often assisted in preparing the technology perspective factual documents prior to the workshops.</a:t>
            </a:r>
            <a:r>
              <a:rPr lang="en-US" b="1"/>
              <a:t> </a:t>
            </a:r>
          </a:p>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69F252E-C15D-4949-BF82-693A2B39E284}" type="slidenum">
              <a:rPr lang="en-US"/>
              <a:pPr/>
              <a:t>12</a:t>
            </a:fld>
            <a:endParaRPr lang="en-US"/>
          </a:p>
        </p:txBody>
      </p:sp>
      <p:sp>
        <p:nvSpPr>
          <p:cNvPr id="462850" name="Rectangle 2"/>
          <p:cNvSpPr>
            <a:spLocks noGrp="1" noRot="1" noChangeAspect="1" noChangeArrowheads="1" noTextEdit="1"/>
          </p:cNvSpPr>
          <p:nvPr>
            <p:ph type="sldImg"/>
          </p:nvPr>
        </p:nvSpPr>
        <p:spPr>
          <a:xfrm>
            <a:off x="1114425" y="692150"/>
            <a:ext cx="4629150" cy="3473450"/>
          </a:xfrm>
          <a:ln/>
        </p:spPr>
      </p:sp>
      <p:sp>
        <p:nvSpPr>
          <p:cNvPr id="462851" name="Rectangle 3"/>
          <p:cNvSpPr>
            <a:spLocks noGrp="1" noChangeArrowheads="1"/>
          </p:cNvSpPr>
          <p:nvPr>
            <p:ph type="body" idx="1"/>
          </p:nvPr>
        </p:nvSpPr>
        <p:spPr>
          <a:xfrm>
            <a:off x="903840" y="4397376"/>
            <a:ext cx="5050321" cy="4164013"/>
          </a:xfrm>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A7FC41E-AD36-49FA-99BE-36347AD4E59F}" type="slidenum">
              <a:rPr lang="en-US"/>
              <a:pPr/>
              <a:t>15</a:t>
            </a:fld>
            <a:endParaRPr lang="en-US"/>
          </a:p>
        </p:txBody>
      </p:sp>
      <p:sp>
        <p:nvSpPr>
          <p:cNvPr id="466946" name="Rectangle 2"/>
          <p:cNvSpPr>
            <a:spLocks noGrp="1" noRot="1" noChangeAspect="1" noChangeArrowheads="1" noTextEdit="1"/>
          </p:cNvSpPr>
          <p:nvPr>
            <p:ph type="sldImg"/>
          </p:nvPr>
        </p:nvSpPr>
        <p:spPr>
          <a:xfrm>
            <a:off x="1114425" y="692150"/>
            <a:ext cx="4629150" cy="3473450"/>
          </a:xfrm>
          <a:ln/>
        </p:spPr>
      </p:sp>
      <p:sp>
        <p:nvSpPr>
          <p:cNvPr id="466947" name="Rectangle 3"/>
          <p:cNvSpPr>
            <a:spLocks noGrp="1" noChangeArrowheads="1"/>
          </p:cNvSpPr>
          <p:nvPr>
            <p:ph type="body" idx="1"/>
          </p:nvPr>
        </p:nvSpPr>
        <p:spPr>
          <a:xfrm>
            <a:off x="903840" y="4397376"/>
            <a:ext cx="5050321" cy="4164013"/>
          </a:xfrm>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Delete yellow things</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18</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2565271-D4D6-4BAF-B6FF-6C16842562B5}" type="slidenum">
              <a:rPr lang="en-US"/>
              <a:pPr/>
              <a:t>21</a:t>
            </a:fld>
            <a:endParaRPr lang="en-US"/>
          </a:p>
        </p:txBody>
      </p:sp>
      <p:sp>
        <p:nvSpPr>
          <p:cNvPr id="524290" name="Rectangle 2"/>
          <p:cNvSpPr>
            <a:spLocks noGrp="1" noRot="1" noChangeAspect="1" noChangeArrowheads="1" noTextEdit="1"/>
          </p:cNvSpPr>
          <p:nvPr>
            <p:ph type="sldImg"/>
          </p:nvPr>
        </p:nvSpPr>
        <p:spPr>
          <a:xfrm>
            <a:off x="1114425" y="692150"/>
            <a:ext cx="4629150" cy="3473450"/>
          </a:xfrm>
          <a:ln/>
        </p:spPr>
      </p:sp>
      <p:sp>
        <p:nvSpPr>
          <p:cNvPr id="524291" name="Rectangle 3"/>
          <p:cNvSpPr>
            <a:spLocks noGrp="1" noChangeArrowheads="1"/>
          </p:cNvSpPr>
          <p:nvPr>
            <p:ph type="body" idx="1"/>
          </p:nvPr>
        </p:nvSpPr>
        <p:spPr>
          <a:xfrm>
            <a:off x="903840" y="4397376"/>
            <a:ext cx="5050321" cy="4164013"/>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p:txBody>
          <a:bodyPr/>
          <a:lstStyle/>
          <a:p>
            <a:pPr>
              <a:defRPr/>
            </a:pPr>
            <a:fld id="{3472AE63-00ED-4B09-B859-9E1DDBDA2A00}" type="slidenum">
              <a:rPr lang="en-US" smtClean="0"/>
              <a:pPr>
                <a:defRPr/>
              </a:pPr>
              <a:t>22</a:t>
            </a:fld>
            <a:endParaRPr lang="en-US" smtClean="0"/>
          </a:p>
        </p:txBody>
      </p:sp>
      <p:sp>
        <p:nvSpPr>
          <p:cNvPr id="41987" name="Rectangle 2"/>
          <p:cNvSpPr>
            <a:spLocks noGrp="1" noRot="1" noChangeAspect="1" noChangeArrowheads="1" noTextEdit="1"/>
          </p:cNvSpPr>
          <p:nvPr>
            <p:ph type="sldImg"/>
          </p:nvPr>
        </p:nvSpPr>
        <p:spPr bwMode="auto">
          <a:xfrm>
            <a:off x="1104900" y="695325"/>
            <a:ext cx="4649788" cy="3489325"/>
          </a:xfrm>
          <a:noFill/>
          <a:ln>
            <a:solidFill>
              <a:srgbClr val="000000"/>
            </a:solidFill>
            <a:miter lim="800000"/>
            <a:headEnd/>
            <a:tailEnd/>
          </a:ln>
        </p:spPr>
      </p:sp>
      <p:sp>
        <p:nvSpPr>
          <p:cNvPr id="41988" name="Rectangle 3"/>
          <p:cNvSpPr>
            <a:spLocks noGrp="1" noChangeArrowheads="1"/>
          </p:cNvSpPr>
          <p:nvPr>
            <p:ph type="body" idx="1"/>
          </p:nvPr>
        </p:nvSpPr>
        <p:spPr bwMode="auto">
          <a:xfrm>
            <a:off x="686422" y="4414913"/>
            <a:ext cx="5485158" cy="4184818"/>
          </a:xfrm>
          <a:noFill/>
        </p:spPr>
        <p:txBody>
          <a:bodyPr wrap="square" numCol="1" anchor="t" anchorCtr="0" compatLnSpc="1">
            <a:prstTxWarp prst="textNoShape">
              <a:avLst/>
            </a:prstTxWarp>
          </a:bodyPr>
          <a:lstStyle/>
          <a:p>
            <a:r>
              <a:rPr lang="en-US" sz="900" b="1" dirty="0" smtClean="0">
                <a:latin typeface="Times New Roman" pitchFamily="18" charset="0"/>
              </a:rPr>
              <a:t>THE FLOW OF ENERGY THROUGH THE CLIMATE SYSTEM</a:t>
            </a:r>
            <a:endParaRPr lang="en-US" sz="900" dirty="0" smtClean="0">
              <a:latin typeface="Times New Roman" pitchFamily="18" charset="0"/>
            </a:endParaRPr>
          </a:p>
          <a:p>
            <a:r>
              <a:rPr lang="en-US" sz="900" dirty="0" smtClean="0">
                <a:latin typeface="Times New Roman" pitchFamily="18" charset="0"/>
              </a:rPr>
              <a:t>A suite of papers has provided updated estimates of trends, variability, mean and annual cycle of energy flowing through the climate system, and energy storage, release, and transport in the atmosphere, ocean, and land surface. The estimates are obtained from recent observations using the latest datasets ([1]-[5]). The results indicate that the global energy budget can now be estimated reasonably well, with the largest continuing sources of uncertainty being the ocean heat budget south of about 35</a:t>
            </a:r>
            <a:r>
              <a:rPr lang="en-US" sz="900" dirty="0" smtClean="0">
                <a:latin typeface="Times New Roman" pitchFamily="18" charset="0"/>
                <a:sym typeface="Symbol" pitchFamily="18" charset="2"/>
              </a:rPr>
              <a:t></a:t>
            </a:r>
            <a:r>
              <a:rPr lang="en-US" sz="900" dirty="0" smtClean="0">
                <a:latin typeface="Times New Roman" pitchFamily="18" charset="0"/>
              </a:rPr>
              <a:t>S. The current imbalance in radiation at the top-of-atmosphere owing to human-induced increases in greenhouse gases means that the atmosphere, land and ocean are warming up, and ice is melting, leading to a rise in sea level. A holistic integrated approach that brings all information to bear provides constraints on what is happening and where the main weaknesses are in the current observing system. These analyses also provide insights into both top-of-atmosphere and surface balances and model problems. For instance, the results indicate that climate models typically have too much downward </a:t>
            </a:r>
            <a:r>
              <a:rPr lang="en-US" sz="900" dirty="0" err="1" smtClean="0">
                <a:latin typeface="Times New Roman" pitchFamily="18" charset="0"/>
              </a:rPr>
              <a:t>longwave</a:t>
            </a:r>
            <a:r>
              <a:rPr lang="en-US" sz="900" dirty="0" smtClean="0">
                <a:latin typeface="Times New Roman" pitchFamily="18" charset="0"/>
              </a:rPr>
              <a:t> radiation, which is compensated by too much evaporation and precipitation. </a:t>
            </a:r>
          </a:p>
          <a:p>
            <a:r>
              <a:rPr lang="en-US" sz="900" dirty="0" smtClean="0">
                <a:latin typeface="Times New Roman" pitchFamily="18" charset="0"/>
              </a:rPr>
              <a:t>Figure: From </a:t>
            </a:r>
            <a:r>
              <a:rPr lang="en-US" sz="900" dirty="0" err="1" smtClean="0">
                <a:latin typeface="Times New Roman" pitchFamily="18" charset="0"/>
              </a:rPr>
              <a:t>Trenberth</a:t>
            </a:r>
            <a:r>
              <a:rPr lang="en-US" sz="900" dirty="0" smtClean="0">
                <a:latin typeface="Times New Roman" pitchFamily="18" charset="0"/>
              </a:rPr>
              <a:t> et al (2008) shows the estimated global mean energy flows for the 2000 to 2004 time frame. </a:t>
            </a:r>
          </a:p>
          <a:p>
            <a:r>
              <a:rPr lang="en-US" sz="900" dirty="0" err="1" smtClean="0">
                <a:latin typeface="Times New Roman" pitchFamily="18" charset="0"/>
              </a:rPr>
              <a:t>Fasullo</a:t>
            </a:r>
            <a:r>
              <a:rPr lang="en-US" sz="900" dirty="0" smtClean="0">
                <a:latin typeface="Times New Roman" pitchFamily="18" charset="0"/>
              </a:rPr>
              <a:t>, J. T., and K. E. </a:t>
            </a:r>
            <a:r>
              <a:rPr lang="en-US" sz="900" dirty="0" err="1" smtClean="0">
                <a:latin typeface="Times New Roman" pitchFamily="18" charset="0"/>
              </a:rPr>
              <a:t>Trenberth</a:t>
            </a:r>
            <a:r>
              <a:rPr lang="en-US" sz="900" dirty="0" smtClean="0">
                <a:latin typeface="Times New Roman" pitchFamily="18" charset="0"/>
              </a:rPr>
              <a:t>, 2008: The annual cycle of the energy budget. Part I: Global mean and land-ocean exchanges. </a:t>
            </a:r>
            <a:r>
              <a:rPr lang="en-US" sz="900" i="1" dirty="0" smtClean="0">
                <a:latin typeface="Times New Roman" pitchFamily="18" charset="0"/>
              </a:rPr>
              <a:t>J. Climate</a:t>
            </a:r>
            <a:r>
              <a:rPr lang="en-US" sz="900" dirty="0" smtClean="0">
                <a:latin typeface="Times New Roman" pitchFamily="18" charset="0"/>
              </a:rPr>
              <a:t>, </a:t>
            </a:r>
            <a:r>
              <a:rPr lang="en-US" sz="900" b="1" dirty="0" smtClean="0">
                <a:latin typeface="Times New Roman" pitchFamily="18" charset="0"/>
              </a:rPr>
              <a:t>21</a:t>
            </a:r>
            <a:r>
              <a:rPr lang="en-US" sz="900" dirty="0" smtClean="0">
                <a:latin typeface="Times New Roman" pitchFamily="18" charset="0"/>
              </a:rPr>
              <a:t>, 2297-2312. </a:t>
            </a:r>
          </a:p>
          <a:p>
            <a:r>
              <a:rPr lang="en-US" sz="900" dirty="0" err="1" smtClean="0">
                <a:latin typeface="Times New Roman" pitchFamily="18" charset="0"/>
              </a:rPr>
              <a:t>Fasullo</a:t>
            </a:r>
            <a:r>
              <a:rPr lang="en-US" sz="900" dirty="0" smtClean="0">
                <a:latin typeface="Times New Roman" pitchFamily="18" charset="0"/>
              </a:rPr>
              <a:t>, J. T., and K. E. </a:t>
            </a:r>
            <a:r>
              <a:rPr lang="en-US" sz="900" dirty="0" err="1" smtClean="0">
                <a:latin typeface="Times New Roman" pitchFamily="18" charset="0"/>
              </a:rPr>
              <a:t>Trenberth</a:t>
            </a:r>
            <a:r>
              <a:rPr lang="en-US" sz="900" dirty="0" smtClean="0">
                <a:latin typeface="Times New Roman" pitchFamily="18" charset="0"/>
              </a:rPr>
              <a:t>, 2008: The annual cycle of the energy budget. Part II: </a:t>
            </a:r>
            <a:r>
              <a:rPr lang="en-US" sz="900" dirty="0" err="1" smtClean="0">
                <a:latin typeface="Times New Roman" pitchFamily="18" charset="0"/>
              </a:rPr>
              <a:t>Meridional</a:t>
            </a:r>
            <a:r>
              <a:rPr lang="en-US" sz="900" dirty="0" smtClean="0">
                <a:latin typeface="Times New Roman" pitchFamily="18" charset="0"/>
              </a:rPr>
              <a:t> structures and </a:t>
            </a:r>
            <a:r>
              <a:rPr lang="en-US" sz="900" dirty="0" err="1" smtClean="0">
                <a:latin typeface="Times New Roman" pitchFamily="18" charset="0"/>
              </a:rPr>
              <a:t>poleward</a:t>
            </a:r>
            <a:r>
              <a:rPr lang="en-US" sz="900" dirty="0" smtClean="0">
                <a:latin typeface="Times New Roman" pitchFamily="18" charset="0"/>
              </a:rPr>
              <a:t> transports. </a:t>
            </a:r>
            <a:r>
              <a:rPr lang="en-US" sz="900" i="1" dirty="0" smtClean="0">
                <a:latin typeface="Times New Roman" pitchFamily="18" charset="0"/>
              </a:rPr>
              <a:t>J. Climate</a:t>
            </a:r>
            <a:r>
              <a:rPr lang="en-US" sz="900" dirty="0" smtClean="0">
                <a:latin typeface="Times New Roman" pitchFamily="18" charset="0"/>
              </a:rPr>
              <a:t>, </a:t>
            </a:r>
            <a:r>
              <a:rPr lang="en-US" sz="900" b="1" dirty="0" smtClean="0">
                <a:latin typeface="Times New Roman" pitchFamily="18" charset="0"/>
              </a:rPr>
              <a:t>21</a:t>
            </a:r>
            <a:r>
              <a:rPr lang="en-US" sz="900" dirty="0" smtClean="0">
                <a:latin typeface="Times New Roman" pitchFamily="18" charset="0"/>
              </a:rPr>
              <a:t>, 2313-2325. </a:t>
            </a:r>
          </a:p>
          <a:p>
            <a:r>
              <a:rPr lang="en-US" sz="900" dirty="0" err="1" smtClean="0">
                <a:latin typeface="Times New Roman" pitchFamily="18" charset="0"/>
              </a:rPr>
              <a:t>Trenberth</a:t>
            </a:r>
            <a:r>
              <a:rPr lang="en-US" sz="900" dirty="0" smtClean="0">
                <a:latin typeface="Times New Roman" pitchFamily="18" charset="0"/>
              </a:rPr>
              <a:t>, K. E., and L. Smith, 2008: The three dimensional structure of the atmospheric energy budget: methodology and evaluation. </a:t>
            </a:r>
            <a:r>
              <a:rPr lang="en-US" sz="900" i="1" dirty="0" smtClean="0">
                <a:latin typeface="Times New Roman" pitchFamily="18" charset="0"/>
              </a:rPr>
              <a:t>Climate Dynamics</a:t>
            </a:r>
            <a:r>
              <a:rPr lang="en-US" sz="900" dirty="0" smtClean="0">
                <a:latin typeface="Times New Roman" pitchFamily="18" charset="0"/>
              </a:rPr>
              <a:t>, in press. doi:10.1007/s00382-008-0389-3.  </a:t>
            </a:r>
          </a:p>
          <a:p>
            <a:r>
              <a:rPr lang="en-US" sz="900" dirty="0" err="1" smtClean="0">
                <a:latin typeface="Times New Roman" pitchFamily="18" charset="0"/>
              </a:rPr>
              <a:t>Trenberth</a:t>
            </a:r>
            <a:r>
              <a:rPr lang="en-US" sz="900" dirty="0" smtClean="0">
                <a:latin typeface="Times New Roman" pitchFamily="18" charset="0"/>
              </a:rPr>
              <a:t>, K. E., and L. Smith, 2008: Atmospheric energy budgets in the Japanese Reanalysis: Evaluation and variability. </a:t>
            </a:r>
            <a:r>
              <a:rPr lang="en-US" sz="900" i="1" dirty="0" smtClean="0">
                <a:latin typeface="Times New Roman" pitchFamily="18" charset="0"/>
              </a:rPr>
              <a:t>J. Meteor. Soc. Japan</a:t>
            </a:r>
            <a:r>
              <a:rPr lang="en-US" sz="900" dirty="0" smtClean="0">
                <a:latin typeface="Times New Roman" pitchFamily="18" charset="0"/>
              </a:rPr>
              <a:t>, in press. </a:t>
            </a:r>
          </a:p>
          <a:p>
            <a:r>
              <a:rPr lang="en-US" sz="900" dirty="0" err="1" smtClean="0">
                <a:latin typeface="Times New Roman" pitchFamily="18" charset="0"/>
              </a:rPr>
              <a:t>Trenberth</a:t>
            </a:r>
            <a:r>
              <a:rPr lang="en-US" sz="900" dirty="0" smtClean="0">
                <a:latin typeface="Times New Roman" pitchFamily="18" charset="0"/>
              </a:rPr>
              <a:t>, K. E., J. T. </a:t>
            </a:r>
            <a:r>
              <a:rPr lang="en-US" sz="900" dirty="0" err="1" smtClean="0">
                <a:latin typeface="Times New Roman" pitchFamily="18" charset="0"/>
              </a:rPr>
              <a:t>Fasullo</a:t>
            </a:r>
            <a:r>
              <a:rPr lang="en-US" sz="900" dirty="0" smtClean="0">
                <a:latin typeface="Times New Roman" pitchFamily="18" charset="0"/>
              </a:rPr>
              <a:t>, and J. </a:t>
            </a:r>
            <a:r>
              <a:rPr lang="en-US" sz="900" dirty="0" err="1" smtClean="0">
                <a:latin typeface="Times New Roman" pitchFamily="18" charset="0"/>
              </a:rPr>
              <a:t>Kiehl</a:t>
            </a:r>
            <a:r>
              <a:rPr lang="en-US" sz="900" dirty="0" smtClean="0">
                <a:latin typeface="Times New Roman" pitchFamily="18" charset="0"/>
              </a:rPr>
              <a:t>, 2008: Earth's global energy budget. </a:t>
            </a:r>
            <a:r>
              <a:rPr lang="en-US" sz="900" i="1" dirty="0" smtClean="0">
                <a:latin typeface="Times New Roman" pitchFamily="18" charset="0"/>
              </a:rPr>
              <a:t>Bull. Amer. Meteor. Soc.</a:t>
            </a:r>
            <a:r>
              <a:rPr lang="en-US" sz="900" dirty="0" smtClean="0">
                <a:latin typeface="Times New Roman" pitchFamily="18" charset="0"/>
              </a:rPr>
              <a:t>, in press. </a:t>
            </a:r>
          </a:p>
          <a:p>
            <a:endParaRPr lang="en-US" sz="900" dirty="0" smtClean="0">
              <a:latin typeface="Times New Roman" pitchFamily="18" charset="0"/>
            </a:endParaRPr>
          </a:p>
          <a:p>
            <a:r>
              <a:rPr lang="en-US" sz="900" dirty="0" smtClean="0">
                <a:latin typeface="Times New Roman" pitchFamily="18" charset="0"/>
              </a:rPr>
              <a:t>Several recent presentations by </a:t>
            </a:r>
            <a:r>
              <a:rPr lang="en-US" sz="900" dirty="0" err="1" smtClean="0">
                <a:latin typeface="Times New Roman" pitchFamily="18" charset="0"/>
              </a:rPr>
              <a:t>Trenberth</a:t>
            </a:r>
            <a:r>
              <a:rPr lang="en-US" sz="900" dirty="0" smtClean="0">
                <a:latin typeface="Times New Roman" pitchFamily="18" charset="0"/>
              </a:rPr>
              <a:t> may be found at </a:t>
            </a:r>
            <a:r>
              <a:rPr lang="en-US" sz="900" dirty="0" smtClean="0">
                <a:latin typeface="Times New Roman" pitchFamily="18" charset="0"/>
                <a:hlinkClick r:id="rId3" tooltip="http://www.cgd.ucar.edu/cas/Trenberth/trenberth_presentations.html"/>
              </a:rPr>
              <a:t>http://www.cgd.ucar.edu/cas/Trenberth/trenberth_presentations.html</a:t>
            </a:r>
            <a:r>
              <a:rPr lang="en-US" sz="900" dirty="0" smtClean="0">
                <a:latin typeface="Times New Roman" pitchFamily="18" charset="0"/>
              </a:rPr>
              <a:t>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488836-EDA7-4DC2-82FC-F838D6C808A8}" type="slidenum">
              <a:rPr lang="en-US"/>
              <a:pPr/>
              <a:t>27</a:t>
            </a:fld>
            <a:endParaRPr lang="en-US"/>
          </a:p>
        </p:txBody>
      </p:sp>
      <p:sp>
        <p:nvSpPr>
          <p:cNvPr id="726018" name="Rectangle 2"/>
          <p:cNvSpPr>
            <a:spLocks noGrp="1" noRot="1" noChangeAspect="1" noChangeArrowheads="1" noTextEdit="1"/>
          </p:cNvSpPr>
          <p:nvPr>
            <p:ph type="sldImg"/>
          </p:nvPr>
        </p:nvSpPr>
        <p:spPr>
          <a:xfrm>
            <a:off x="1114425" y="692150"/>
            <a:ext cx="4629150" cy="3473450"/>
          </a:xfrm>
          <a:ln/>
        </p:spPr>
      </p:sp>
      <p:sp>
        <p:nvSpPr>
          <p:cNvPr id="726019" name="Rectangle 3"/>
          <p:cNvSpPr>
            <a:spLocks noGrp="1" noChangeArrowheads="1"/>
          </p:cNvSpPr>
          <p:nvPr>
            <p:ph type="body" idx="1"/>
          </p:nvPr>
        </p:nvSpPr>
        <p:spPr>
          <a:xfrm>
            <a:off x="903840" y="4397376"/>
            <a:ext cx="5050321" cy="4164013"/>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“Zero Carbon Energy”</a:t>
            </a:r>
            <a:endParaRPr lang="en-US" dirty="0"/>
          </a:p>
        </p:txBody>
      </p:sp>
      <p:sp>
        <p:nvSpPr>
          <p:cNvPr id="4" name="Slide Number Placeholder 3"/>
          <p:cNvSpPr>
            <a:spLocks noGrp="1"/>
          </p:cNvSpPr>
          <p:nvPr>
            <p:ph type="sldNum" sz="quarter" idx="10"/>
          </p:nvPr>
        </p:nvSpPr>
        <p:spPr/>
        <p:txBody>
          <a:bodyPr/>
          <a:lstStyle/>
          <a:p>
            <a:pPr>
              <a:defRPr/>
            </a:pPr>
            <a:fld id="{09B4B2DD-D9FD-4A51-8FA3-A3BAF5793BFB}" type="slidenum">
              <a:rPr lang="en-US" smtClean="0"/>
              <a:pPr>
                <a:defRPr/>
              </a:pPr>
              <a:t>28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E65D4F8-E607-4E8E-908B-556A7758DC15}" type="slidenum">
              <a:rPr lang="en-US"/>
              <a:pPr/>
              <a:t>29</a:t>
            </a:fld>
            <a:endParaRPr lang="en-US"/>
          </a:p>
        </p:txBody>
      </p:sp>
      <p:sp>
        <p:nvSpPr>
          <p:cNvPr id="939010" name="Rectangle 2"/>
          <p:cNvSpPr>
            <a:spLocks noGrp="1" noRot="1" noChangeAspect="1" noChangeArrowheads="1" noTextEdit="1"/>
          </p:cNvSpPr>
          <p:nvPr>
            <p:ph type="sldImg"/>
          </p:nvPr>
        </p:nvSpPr>
        <p:spPr>
          <a:xfrm>
            <a:off x="1114425" y="692150"/>
            <a:ext cx="4629150" cy="3473450"/>
          </a:xfrm>
          <a:ln/>
        </p:spPr>
      </p:sp>
      <p:sp>
        <p:nvSpPr>
          <p:cNvPr id="939011" name="Rectangle 3"/>
          <p:cNvSpPr>
            <a:spLocks noGrp="1" noChangeArrowheads="1"/>
          </p:cNvSpPr>
          <p:nvPr>
            <p:ph type="body" idx="1"/>
          </p:nvPr>
        </p:nvSpPr>
        <p:spPr>
          <a:xfrm>
            <a:off x="903840" y="4397376"/>
            <a:ext cx="5050321" cy="4164013"/>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304800" y="6248400"/>
            <a:ext cx="26670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pic>
        <p:nvPicPr>
          <p:cNvPr id="5" name="Picture 8" descr="horizontal-logo-green-text.jpg"/>
          <p:cNvPicPr>
            <a:picLocks noChangeAspect="1"/>
          </p:cNvPicPr>
          <p:nvPr userDrawn="1"/>
        </p:nvPicPr>
        <p:blipFill>
          <a:blip r:embed="rId3" cstate="print"/>
          <a:srcRect/>
          <a:stretch>
            <a:fillRect/>
          </a:stretch>
        </p:blipFill>
        <p:spPr bwMode="auto">
          <a:xfrm>
            <a:off x="1905000" y="304800"/>
            <a:ext cx="5334000" cy="892175"/>
          </a:xfrm>
          <a:prstGeom prst="rect">
            <a:avLst/>
          </a:prstGeom>
          <a:noFill/>
          <a:ln w="9525">
            <a:noFill/>
            <a:miter lim="800000"/>
            <a:headEnd/>
            <a:tailEnd/>
          </a:ln>
        </p:spPr>
      </p:pic>
      <p:sp>
        <p:nvSpPr>
          <p:cNvPr id="9" name="Subtitle 2"/>
          <p:cNvSpPr>
            <a:spLocks noGrp="1"/>
          </p:cNvSpPr>
          <p:nvPr>
            <p:ph type="subTitle" idx="1"/>
          </p:nvPr>
        </p:nvSpPr>
        <p:spPr>
          <a:xfrm>
            <a:off x="1371600" y="3200400"/>
            <a:ext cx="6400800" cy="1752600"/>
          </a:xfrm>
        </p:spPr>
        <p:txBody>
          <a:bodyPr/>
          <a:lstStyle>
            <a:lvl1pPr marL="0" indent="0" algn="ctr">
              <a:buNone/>
              <a:defRPr b="0">
                <a:solidFill>
                  <a:schemeClr val="tx1">
                    <a:lumMod val="75000"/>
                    <a:lumOff val="2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0" name="Title 6"/>
          <p:cNvSpPr>
            <a:spLocks noGrp="1"/>
          </p:cNvSpPr>
          <p:nvPr>
            <p:ph type="title"/>
          </p:nvPr>
        </p:nvSpPr>
        <p:spPr>
          <a:xfrm>
            <a:off x="457200" y="1981200"/>
            <a:ext cx="8229600" cy="1143000"/>
          </a:xfrm>
          <a:prstGeom prst="rect">
            <a:avLst/>
          </a:prstGeom>
        </p:spPr>
        <p:txBody>
          <a:bodyPr>
            <a:normAutofit/>
          </a:bodyPr>
          <a:lstStyle>
            <a:lvl1pPr algn="ctr">
              <a:defRPr sz="3200" b="1">
                <a:solidFill>
                  <a:srgbClr val="146737"/>
                </a:solidFill>
              </a:defRPr>
            </a:lvl1pPr>
          </a:lstStyle>
          <a:p>
            <a:r>
              <a:rPr lang="en-US" dirty="0" smtClean="0"/>
              <a:t>Click to edit Master title style</a:t>
            </a:r>
            <a:endParaRPr lang="en-US" dirty="0"/>
          </a:p>
        </p:txBody>
      </p:sp>
      <p:sp>
        <p:nvSpPr>
          <p:cNvPr id="12"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dirty="0" smtClean="0"/>
              <a:t>Energy Facts 2010</a:t>
            </a:r>
            <a:endParaRPr lang="en-US" dirty="0"/>
          </a:p>
        </p:txBody>
      </p:sp>
      <p:sp>
        <p:nvSpPr>
          <p:cNvPr id="13" name="Slide Number Placeholder 5"/>
          <p:cNvSpPr>
            <a:spLocks noGrp="1"/>
          </p:cNvSpPr>
          <p:nvPr>
            <p:ph type="sldNum" sz="quarter" idx="4"/>
          </p:nvPr>
        </p:nvSpPr>
        <p:spPr>
          <a:xfrm>
            <a:off x="8413750" y="6353969"/>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6EEA275D-5A49-48A8-817D-44C3EA0A3A2F}"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Title 6"/>
          <p:cNvSpPr>
            <a:spLocks noGrp="1"/>
          </p:cNvSpPr>
          <p:nvPr>
            <p:ph type="title"/>
          </p:nvPr>
        </p:nvSpPr>
        <p:spPr/>
        <p:txBody>
          <a:bodyPr/>
          <a:lstStyle/>
          <a:p>
            <a:r>
              <a:rPr lang="en-US" smtClean="0"/>
              <a:t>Click to edit Master title style</a:t>
            </a:r>
            <a:endParaRPr lang="en-US"/>
          </a:p>
        </p:txBody>
      </p:sp>
      <p:sp>
        <p:nvSpPr>
          <p:cNvPr id="9"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dirty="0" smtClean="0"/>
              <a:t>Energy Facts 2010</a:t>
            </a:r>
            <a:endParaRPr lang="en-US" dirty="0"/>
          </a:p>
        </p:txBody>
      </p:sp>
      <p:sp>
        <p:nvSpPr>
          <p:cNvPr id="10" name="Slide Number Placeholder 5"/>
          <p:cNvSpPr>
            <a:spLocks noGrp="1"/>
          </p:cNvSpPr>
          <p:nvPr>
            <p:ph type="sldNum" sz="quarter" idx="4"/>
          </p:nvPr>
        </p:nvSpPr>
        <p:spPr>
          <a:xfrm>
            <a:off x="8413750" y="6353969"/>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6EEA275D-5A49-48A8-817D-44C3EA0A3A2F}"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Title Placeholder 1"/>
          <p:cNvSpPr>
            <a:spLocks noGrp="1"/>
          </p:cNvSpPr>
          <p:nvPr>
            <p:ph type="title"/>
          </p:nvPr>
        </p:nvSpPr>
        <p:spPr bwMode="auto">
          <a:xfrm>
            <a:off x="381000" y="-228600"/>
            <a:ext cx="8305800" cy="1143000"/>
          </a:xfrm>
          <a:prstGeom prst="rect">
            <a:avLst/>
          </a:prstGeom>
          <a:noFill/>
          <a:ln w="9525">
            <a:noFill/>
            <a:miter lim="800000"/>
            <a:headEnd/>
            <a:tailEnd/>
          </a:ln>
        </p:spPr>
        <p:txBody>
          <a:bodyPr/>
          <a:lstStyle/>
          <a:p>
            <a:pPr lvl="0"/>
            <a:r>
              <a:rPr lang="en-US" smtClean="0"/>
              <a:t>Click to edit Master title style</a:t>
            </a:r>
            <a:endParaRPr lang="en-US" dirty="0" smtClean="0"/>
          </a:p>
        </p:txBody>
      </p:sp>
      <p:sp>
        <p:nvSpPr>
          <p:cNvPr id="3" name="Footer Placeholder 10"/>
          <p:cNvSpPr>
            <a:spLocks noGrp="1"/>
          </p:cNvSpPr>
          <p:nvPr>
            <p:ph type="ftr" sz="quarter" idx="10"/>
          </p:nvPr>
        </p:nvSpPr>
        <p:spPr>
          <a:xfrm>
            <a:off x="3200400" y="6356350"/>
            <a:ext cx="5257800" cy="365125"/>
          </a:xfrm>
        </p:spPr>
        <p:txBody>
          <a:bodyPr/>
          <a:lstStyle>
            <a:lvl1pPr algn="r">
              <a:defRPr b="0">
                <a:solidFill>
                  <a:srgbClr val="146737"/>
                </a:solidFill>
              </a:defRPr>
            </a:lvl1pPr>
          </a:lstStyle>
          <a:p>
            <a:pPr>
              <a:defRPr/>
            </a:pPr>
            <a:endParaRPr lang="en-US"/>
          </a:p>
        </p:txBody>
      </p:sp>
      <p:sp>
        <p:nvSpPr>
          <p:cNvPr id="4" name="Slide Number Placeholder 11"/>
          <p:cNvSpPr>
            <a:spLocks noGrp="1"/>
          </p:cNvSpPr>
          <p:nvPr>
            <p:ph type="sldNum" sz="quarter" idx="11"/>
          </p:nvPr>
        </p:nvSpPr>
        <p:spPr>
          <a:xfrm>
            <a:off x="8382000" y="6351588"/>
            <a:ext cx="457200" cy="365125"/>
          </a:xfrm>
        </p:spPr>
        <p:txBody>
          <a:bodyPr/>
          <a:lstStyle>
            <a:lvl1pPr algn="ctr">
              <a:defRPr/>
            </a:lvl1pPr>
          </a:lstStyle>
          <a:p>
            <a:pPr>
              <a:defRPr/>
            </a:pPr>
            <a:fld id="{F858AB0E-593E-4C89-BB25-1A2937568F10}"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489" y="274545"/>
            <a:ext cx="8229023" cy="5852272"/>
          </a:xfrm>
          <a:prstGeom prst="rect">
            <a:avLst/>
          </a:prstGeom>
        </p:spPr>
        <p:txBody>
          <a:bodyPr lIns="82058" tIns="41029" rIns="82058" bIns="4102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6" cstate="print"/>
          <a:srcRect/>
          <a:stretch>
            <a:fillRect/>
          </a:stretch>
        </a:blip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0" y="-2190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Text Placeholder 2"/>
          <p:cNvSpPr>
            <a:spLocks noGrp="1"/>
          </p:cNvSpPr>
          <p:nvPr>
            <p:ph type="body" idx="1"/>
          </p:nvPr>
        </p:nvSpPr>
        <p:spPr bwMode="auto">
          <a:xfrm>
            <a:off x="352425" y="866775"/>
            <a:ext cx="8410575" cy="52593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pic>
        <p:nvPicPr>
          <p:cNvPr id="4102" name="Picture 9" descr="horizontal-logo-green-text.jpg"/>
          <p:cNvPicPr>
            <a:picLocks noChangeAspect="1"/>
          </p:cNvPicPr>
          <p:nvPr/>
        </p:nvPicPr>
        <p:blipFill>
          <a:blip r:embed="rId7" cstate="print"/>
          <a:srcRect/>
          <a:stretch>
            <a:fillRect/>
          </a:stretch>
        </p:blipFill>
        <p:spPr bwMode="auto">
          <a:xfrm>
            <a:off x="457200" y="6354763"/>
            <a:ext cx="2438400" cy="407987"/>
          </a:xfrm>
          <a:prstGeom prst="rect">
            <a:avLst/>
          </a:prstGeom>
          <a:noFill/>
          <a:ln w="9525">
            <a:noFill/>
            <a:miter lim="800000"/>
            <a:headEnd/>
            <a:tailEnd/>
          </a:ln>
        </p:spPr>
      </p:pic>
      <p:sp>
        <p:nvSpPr>
          <p:cNvPr id="7" name="Footer Placeholder 4"/>
          <p:cNvSpPr>
            <a:spLocks noGrp="1"/>
          </p:cNvSpPr>
          <p:nvPr>
            <p:ph type="ftr" sz="quarter" idx="3"/>
          </p:nvPr>
        </p:nvSpPr>
        <p:spPr>
          <a:xfrm>
            <a:off x="3124200" y="6353969"/>
            <a:ext cx="5334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r>
              <a:rPr lang="en-US" dirty="0" smtClean="0"/>
              <a:t>Energy Facts 2010</a:t>
            </a:r>
            <a:endParaRPr lang="en-US" dirty="0"/>
          </a:p>
        </p:txBody>
      </p:sp>
      <p:sp>
        <p:nvSpPr>
          <p:cNvPr id="8" name="Slide Number Placeholder 5"/>
          <p:cNvSpPr>
            <a:spLocks noGrp="1"/>
          </p:cNvSpPr>
          <p:nvPr>
            <p:ph type="sldNum" sz="quarter" idx="4"/>
          </p:nvPr>
        </p:nvSpPr>
        <p:spPr>
          <a:xfrm>
            <a:off x="8413750" y="6353969"/>
            <a:ext cx="381000" cy="365125"/>
          </a:xfrm>
          <a:prstGeom prst="rect">
            <a:avLst/>
          </a:prstGeom>
        </p:spPr>
        <p:txBody>
          <a:bodyPr vert="horz" lIns="91440" tIns="45720" rIns="91440" bIns="45720" rtlCol="0" anchor="ctr"/>
          <a:lstStyle>
            <a:lvl1pPr algn="r" fontAlgn="auto">
              <a:spcBef>
                <a:spcPts val="0"/>
              </a:spcBef>
              <a:spcAft>
                <a:spcPts val="0"/>
              </a:spcAft>
              <a:defRPr sz="1200">
                <a:solidFill>
                  <a:srgbClr val="106636"/>
                </a:solidFill>
                <a:latin typeface="Arial" pitchFamily="34" charset="0"/>
                <a:cs typeface="Arial" pitchFamily="34" charset="0"/>
              </a:defRPr>
            </a:lvl1pPr>
          </a:lstStyle>
          <a:p>
            <a:pPr>
              <a:defRPr/>
            </a:pPr>
            <a:fld id="{6EEA275D-5A49-48A8-817D-44C3EA0A3A2F}"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6" r:id="rId3"/>
    <p:sldLayoutId id="2147483798" r:id="rId4"/>
  </p:sldLayoutIdLst>
  <p:hf hdr="0" dt="0"/>
  <p:txStyles>
    <p:titleStyle>
      <a:lvl1pPr algn="ctr" rtl="0" eaLnBrk="0" fontAlgn="base" hangingPunct="0">
        <a:spcBef>
          <a:spcPct val="0"/>
        </a:spcBef>
        <a:spcAft>
          <a:spcPct val="0"/>
        </a:spcAft>
        <a:defRPr sz="2400" kern="1200">
          <a:solidFill>
            <a:srgbClr val="106636"/>
          </a:solidFill>
          <a:latin typeface="Arial" pitchFamily="34" charset="0"/>
          <a:ea typeface="+mj-ea"/>
          <a:cs typeface="Arial" pitchFamily="34" charset="0"/>
        </a:defRPr>
      </a:lvl1pPr>
      <a:lvl2pPr algn="ctr" rtl="0" eaLnBrk="0" fontAlgn="base" hangingPunct="0">
        <a:spcBef>
          <a:spcPct val="0"/>
        </a:spcBef>
        <a:spcAft>
          <a:spcPct val="0"/>
        </a:spcAft>
        <a:defRPr sz="2400">
          <a:solidFill>
            <a:srgbClr val="106636"/>
          </a:solidFill>
          <a:latin typeface="Arial" charset="0"/>
          <a:cs typeface="Arial" charset="0"/>
        </a:defRPr>
      </a:lvl2pPr>
      <a:lvl3pPr algn="ctr" rtl="0" eaLnBrk="0" fontAlgn="base" hangingPunct="0">
        <a:spcBef>
          <a:spcPct val="0"/>
        </a:spcBef>
        <a:spcAft>
          <a:spcPct val="0"/>
        </a:spcAft>
        <a:defRPr sz="2400">
          <a:solidFill>
            <a:srgbClr val="106636"/>
          </a:solidFill>
          <a:latin typeface="Arial" charset="0"/>
          <a:cs typeface="Arial" charset="0"/>
        </a:defRPr>
      </a:lvl3pPr>
      <a:lvl4pPr algn="ctr" rtl="0" eaLnBrk="0" fontAlgn="base" hangingPunct="0">
        <a:spcBef>
          <a:spcPct val="0"/>
        </a:spcBef>
        <a:spcAft>
          <a:spcPct val="0"/>
        </a:spcAft>
        <a:defRPr sz="2400">
          <a:solidFill>
            <a:srgbClr val="106636"/>
          </a:solidFill>
          <a:latin typeface="Arial" charset="0"/>
          <a:cs typeface="Arial" charset="0"/>
        </a:defRPr>
      </a:lvl4pPr>
      <a:lvl5pPr algn="ctr" rtl="0" eaLnBrk="0" fontAlgn="base" hangingPunct="0">
        <a:spcBef>
          <a:spcPct val="0"/>
        </a:spcBef>
        <a:spcAft>
          <a:spcPct val="0"/>
        </a:spcAft>
        <a:defRPr sz="2400">
          <a:solidFill>
            <a:srgbClr val="106636"/>
          </a:solidFill>
          <a:latin typeface="Arial" charset="0"/>
          <a:cs typeface="Arial" charset="0"/>
        </a:defRPr>
      </a:lvl5pPr>
      <a:lvl6pPr marL="457200" algn="ctr" rtl="0" fontAlgn="base">
        <a:spcBef>
          <a:spcPct val="0"/>
        </a:spcBef>
        <a:spcAft>
          <a:spcPct val="0"/>
        </a:spcAft>
        <a:defRPr sz="2400">
          <a:solidFill>
            <a:srgbClr val="106636"/>
          </a:solidFill>
          <a:latin typeface="Arial" charset="0"/>
          <a:cs typeface="Arial" charset="0"/>
        </a:defRPr>
      </a:lvl6pPr>
      <a:lvl7pPr marL="914400" algn="ctr" rtl="0" fontAlgn="base">
        <a:spcBef>
          <a:spcPct val="0"/>
        </a:spcBef>
        <a:spcAft>
          <a:spcPct val="0"/>
        </a:spcAft>
        <a:defRPr sz="2400">
          <a:solidFill>
            <a:srgbClr val="106636"/>
          </a:solidFill>
          <a:latin typeface="Arial" charset="0"/>
          <a:cs typeface="Arial" charset="0"/>
        </a:defRPr>
      </a:lvl7pPr>
      <a:lvl8pPr marL="1371600" algn="ctr" rtl="0" fontAlgn="base">
        <a:spcBef>
          <a:spcPct val="0"/>
        </a:spcBef>
        <a:spcAft>
          <a:spcPct val="0"/>
        </a:spcAft>
        <a:defRPr sz="2400">
          <a:solidFill>
            <a:srgbClr val="106636"/>
          </a:solidFill>
          <a:latin typeface="Arial" charset="0"/>
          <a:cs typeface="Arial" charset="0"/>
        </a:defRPr>
      </a:lvl8pPr>
      <a:lvl9pPr marL="1828800" algn="ctr" rtl="0" fontAlgn="base">
        <a:spcBef>
          <a:spcPct val="0"/>
        </a:spcBef>
        <a:spcAft>
          <a:spcPct val="0"/>
        </a:spcAft>
        <a:defRPr sz="2400">
          <a:solidFill>
            <a:srgbClr val="106636"/>
          </a:solidFill>
          <a:latin typeface="Arial" charset="0"/>
          <a:cs typeface="Arial" charset="0"/>
        </a:defRPr>
      </a:lvl9pPr>
    </p:titleStyle>
    <p:bodyStyle>
      <a:lvl1pPr marL="342900" indent="-342900" algn="l" rtl="0" eaLnBrk="0" fontAlgn="base" hangingPunct="0">
        <a:spcBef>
          <a:spcPct val="20000"/>
        </a:spcBef>
        <a:spcAft>
          <a:spcPct val="0"/>
        </a:spcAft>
        <a:buFont typeface="Arial" charset="0"/>
        <a:buChar char="•"/>
        <a:defRPr sz="2400" b="1" kern="1200">
          <a:solidFill>
            <a:srgbClr val="146737"/>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charset="0"/>
        <a:buChar char="–"/>
        <a:defRPr sz="2200" kern="1200">
          <a:solidFill>
            <a:srgbClr val="404040"/>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wmf"/></Relationships>
</file>

<file path=ppt/slides/_rels/slide11.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jpeg"/><Relationship Id="rId3" Type="http://schemas.openxmlformats.org/officeDocument/2006/relationships/image" Target="../media/image44.jpeg"/><Relationship Id="rId7" Type="http://schemas.openxmlformats.org/officeDocument/2006/relationships/image" Target="../media/image48.png"/><Relationship Id="rId12"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7.jpeg"/><Relationship Id="rId11" Type="http://schemas.openxmlformats.org/officeDocument/2006/relationships/image" Target="../media/image52.jpeg"/><Relationship Id="rId5" Type="http://schemas.openxmlformats.org/officeDocument/2006/relationships/image" Target="../media/image46.pn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 Id="rId9" Type="http://schemas.openxmlformats.org/officeDocument/2006/relationships/image" Target="../media/image13.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1371600" y="3586163"/>
            <a:ext cx="6400800" cy="1372683"/>
          </a:xfrm>
        </p:spPr>
        <p:txBody>
          <a:bodyPr rtlCol="0">
            <a:spAutoFit/>
          </a:bodyPr>
          <a:lstStyle/>
          <a:p>
            <a:pPr>
              <a:spcBef>
                <a:spcPts val="0"/>
              </a:spcBef>
            </a:pPr>
            <a:r>
              <a:rPr lang="en-US" sz="2000" dirty="0" smtClean="0">
                <a:solidFill>
                  <a:schemeClr val="tx1"/>
                </a:solidFill>
              </a:rPr>
              <a:t>Ceramic Leadership Summit </a:t>
            </a:r>
            <a:endParaRPr lang="en-US" sz="2000" dirty="0" smtClean="0">
              <a:solidFill>
                <a:schemeClr val="tx1"/>
              </a:solidFill>
            </a:endParaRPr>
          </a:p>
          <a:p>
            <a:pPr>
              <a:spcBef>
                <a:spcPts val="0"/>
              </a:spcBef>
            </a:pPr>
            <a:r>
              <a:rPr lang="en-US" altLang="zh-CN" sz="2000" dirty="0" smtClean="0">
                <a:solidFill>
                  <a:schemeClr val="tx1"/>
                </a:solidFill>
              </a:rPr>
              <a:t>The American Ceramic Society</a:t>
            </a:r>
            <a:r>
              <a:rPr lang="zh-CN" altLang="en-US" sz="2000" dirty="0" smtClean="0">
                <a:solidFill>
                  <a:schemeClr val="tx1"/>
                </a:solidFill>
              </a:rPr>
              <a:t> </a:t>
            </a:r>
            <a:endParaRPr lang="zh-CN" altLang="en-US" sz="2000" dirty="0" smtClean="0">
              <a:solidFill>
                <a:schemeClr val="tx1"/>
              </a:solidFill>
            </a:endParaRPr>
          </a:p>
          <a:p>
            <a:pPr>
              <a:spcBef>
                <a:spcPts val="0"/>
              </a:spcBef>
            </a:pPr>
            <a:endParaRPr lang="zh-CN" altLang="en-US" sz="800" dirty="0" smtClean="0">
              <a:solidFill>
                <a:schemeClr val="tx1"/>
              </a:solidFill>
            </a:endParaRPr>
          </a:p>
          <a:p>
            <a:pPr>
              <a:spcBef>
                <a:spcPts val="0"/>
              </a:spcBef>
            </a:pPr>
            <a:r>
              <a:rPr lang="en-US" sz="1600" b="1" dirty="0" smtClean="0">
                <a:solidFill>
                  <a:schemeClr val="tx1"/>
                </a:solidFill>
              </a:rPr>
              <a:t>21June </a:t>
            </a:r>
            <a:r>
              <a:rPr lang="en-US" sz="1600" b="1" dirty="0" smtClean="0">
                <a:solidFill>
                  <a:schemeClr val="tx1"/>
                </a:solidFill>
              </a:rPr>
              <a:t>2010</a:t>
            </a:r>
          </a:p>
          <a:p>
            <a:endParaRPr lang="zh-CN" altLang="en-US" sz="1600" b="1" i="1" dirty="0" smtClean="0">
              <a:solidFill>
                <a:schemeClr val="tx1"/>
              </a:solidFill>
            </a:endParaRPr>
          </a:p>
        </p:txBody>
      </p:sp>
      <p:sp useBgFill="1">
        <p:nvSpPr>
          <p:cNvPr id="3075" name="Title 3"/>
          <p:cNvSpPr>
            <a:spLocks noGrp="1"/>
          </p:cNvSpPr>
          <p:nvPr>
            <p:ph type="title"/>
          </p:nvPr>
        </p:nvSpPr>
        <p:spPr>
          <a:xfrm>
            <a:off x="63500" y="1751013"/>
            <a:ext cx="8978900" cy="1384995"/>
          </a:xfrm>
        </p:spPr>
        <p:txBody>
          <a:bodyPr wrap="square">
            <a:spAutoFit/>
          </a:bodyPr>
          <a:lstStyle/>
          <a:p>
            <a:pPr eaLnBrk="1" hangingPunct="1">
              <a:defRPr/>
            </a:pPr>
            <a:r>
              <a:rPr lang="en-US" sz="2800" dirty="0" err="1" smtClean="0"/>
              <a:t>Roadmapping</a:t>
            </a:r>
            <a:r>
              <a:rPr lang="en-US" sz="2800" dirty="0" smtClean="0"/>
              <a:t> Basic Science Needed </a:t>
            </a:r>
            <a:br>
              <a:rPr lang="en-US" sz="2800" dirty="0" smtClean="0"/>
            </a:br>
            <a:r>
              <a:rPr lang="en-US" sz="2800" dirty="0" smtClean="0"/>
              <a:t>for Our Energy Future:  </a:t>
            </a:r>
            <a:br>
              <a:rPr lang="en-US" sz="2800" dirty="0" smtClean="0"/>
            </a:br>
            <a:r>
              <a:rPr lang="en-US" sz="2800" dirty="0" smtClean="0"/>
              <a:t>Part I – Energy Facts Leading to an Energy Strategy</a:t>
            </a:r>
            <a:endParaRPr lang="en-US" sz="2800" dirty="0" smtClean="0"/>
          </a:p>
        </p:txBody>
      </p:sp>
      <p:sp>
        <p:nvSpPr>
          <p:cNvPr id="8196" name="Rectangle 4"/>
          <p:cNvSpPr>
            <a:spLocks noChangeArrowheads="1"/>
          </p:cNvSpPr>
          <p:nvPr/>
        </p:nvSpPr>
        <p:spPr bwMode="auto">
          <a:xfrm>
            <a:off x="1473200" y="5626438"/>
            <a:ext cx="6197600" cy="1492716"/>
          </a:xfrm>
          <a:prstGeom prst="rect">
            <a:avLst/>
          </a:prstGeom>
          <a:noFill/>
          <a:ln w="9525">
            <a:noFill/>
            <a:miter lim="800000"/>
            <a:headEnd/>
            <a:tailEnd/>
          </a:ln>
        </p:spPr>
        <p:txBody>
          <a:bodyPr>
            <a:spAutoFit/>
          </a:bodyPr>
          <a:lstStyle/>
          <a:p>
            <a:pPr algn="ctr">
              <a:spcBef>
                <a:spcPts val="0"/>
              </a:spcBef>
            </a:pPr>
            <a:r>
              <a:rPr lang="en-US" dirty="0">
                <a:cs typeface="Arial" charset="0"/>
              </a:rPr>
              <a:t>Dr. Patricia M. Dehmer</a:t>
            </a:r>
            <a:br>
              <a:rPr lang="en-US" dirty="0">
                <a:cs typeface="Arial" charset="0"/>
              </a:rPr>
            </a:br>
            <a:r>
              <a:rPr lang="en-US" dirty="0">
                <a:cs typeface="Arial" charset="0"/>
              </a:rPr>
              <a:t>Deputy Director for Science Programs</a:t>
            </a:r>
          </a:p>
          <a:p>
            <a:pPr algn="ctr">
              <a:spcBef>
                <a:spcPts val="0"/>
              </a:spcBef>
            </a:pPr>
            <a:r>
              <a:rPr lang="en-US" dirty="0">
                <a:cs typeface="Arial" charset="0"/>
              </a:rPr>
              <a:t>Office of Science, U.S. Department of </a:t>
            </a:r>
            <a:r>
              <a:rPr lang="en-US" dirty="0" smtClean="0">
                <a:cs typeface="Arial" charset="0"/>
              </a:rPr>
              <a:t>Energy</a:t>
            </a:r>
          </a:p>
          <a:p>
            <a:pPr algn="ctr">
              <a:spcBef>
                <a:spcPts val="0"/>
              </a:spcBef>
            </a:pPr>
            <a:endParaRPr lang="en-US" sz="600" b="1" dirty="0" smtClean="0">
              <a:cs typeface="Arial" charset="0"/>
            </a:endParaRPr>
          </a:p>
          <a:p>
            <a:pPr algn="ctr">
              <a:spcBef>
                <a:spcPts val="0"/>
              </a:spcBef>
            </a:pPr>
            <a:r>
              <a:rPr lang="en-US" sz="1100" dirty="0" smtClean="0">
                <a:cs typeface="Arial" charset="0"/>
              </a:rPr>
              <a:t>http://www.science.doe.gov/SC-2/Deputy_Director-speeches-presentations.htm</a:t>
            </a:r>
          </a:p>
          <a:p>
            <a:pPr algn="ctr">
              <a:spcBef>
                <a:spcPts val="0"/>
              </a:spcBef>
            </a:pPr>
            <a:endParaRPr lang="en-US" b="1" dirty="0">
              <a:cs typeface="Arial"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5626100"/>
            <a:ext cx="914400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0" y="-168275"/>
            <a:ext cx="9144000" cy="1143000"/>
          </a:xfrm>
        </p:spPr>
        <p:txBody>
          <a:bodyPr/>
          <a:lstStyle/>
          <a:p>
            <a:pPr>
              <a:lnSpc>
                <a:spcPts val="2000"/>
              </a:lnSpc>
            </a:pPr>
            <a:r>
              <a:rPr lang="en-US" dirty="0" smtClean="0"/>
              <a:t>U.S. and World Energy Consumption Today</a:t>
            </a:r>
            <a:br>
              <a:rPr lang="en-US" dirty="0" smtClean="0"/>
            </a:br>
            <a:r>
              <a:rPr lang="en-US" b="1" i="1" dirty="0" smtClean="0">
                <a:effectLst>
                  <a:outerShdw blurRad="38100" dist="38100" dir="2700000" algn="tl">
                    <a:srgbClr val="C0C0C0"/>
                  </a:outerShdw>
                </a:effectLst>
              </a:rPr>
              <a:t> </a:t>
            </a:r>
            <a:r>
              <a:rPr lang="en-US" sz="1800" dirty="0" smtClean="0"/>
              <a:t>With &lt;5% of the world’s population, the U.S. consumes 21% of all primary energy</a:t>
            </a:r>
            <a:endParaRPr lang="en-US" sz="1800" dirty="0"/>
          </a:p>
        </p:txBody>
      </p:sp>
      <p:sp>
        <p:nvSpPr>
          <p:cNvPr id="4" name="Footer Placeholder 3"/>
          <p:cNvSpPr>
            <a:spLocks noGrp="1"/>
          </p:cNvSpPr>
          <p:nvPr>
            <p:ph type="ftr" sz="quarter" idx="4294967295"/>
          </p:nvPr>
        </p:nvSpPr>
        <p:spPr>
          <a:xfrm>
            <a:off x="3200400" y="6356350"/>
            <a:ext cx="5257800" cy="365125"/>
          </a:xfrm>
          <a:prstGeom prst="rect">
            <a:avLst/>
          </a:prstGeom>
        </p:spPr>
        <p:txBody>
          <a:bodyPr/>
          <a:lstStyle/>
          <a:p>
            <a:pPr>
              <a:defRPr/>
            </a:pPr>
            <a:endParaRPr lang="en-US"/>
          </a:p>
        </p:txBody>
      </p:sp>
      <p:sp>
        <p:nvSpPr>
          <p:cNvPr id="5" name="Slide Number Placeholder 4"/>
          <p:cNvSpPr>
            <a:spLocks noGrp="1"/>
          </p:cNvSpPr>
          <p:nvPr>
            <p:ph type="sldNum" sz="quarter" idx="4294967295"/>
          </p:nvPr>
        </p:nvSpPr>
        <p:spPr>
          <a:xfrm>
            <a:off x="8382000" y="6351588"/>
            <a:ext cx="457200" cy="365125"/>
          </a:xfrm>
          <a:prstGeom prst="rect">
            <a:avLst/>
          </a:prstGeom>
        </p:spPr>
        <p:txBody>
          <a:bodyPr/>
          <a:lstStyle/>
          <a:p>
            <a:pPr>
              <a:defRPr/>
            </a:pPr>
            <a:fld id="{4A8DBBFE-4F25-49A6-97AD-A47E724EE9B7}" type="slidenum">
              <a:rPr lang="en-US" smtClean="0"/>
              <a:pPr>
                <a:defRPr/>
              </a:pPr>
              <a:t>10</a:t>
            </a:fld>
            <a:endParaRPr lang="en-US" dirty="0"/>
          </a:p>
        </p:txBody>
      </p:sp>
      <p:pic>
        <p:nvPicPr>
          <p:cNvPr id="7" name="Picture 33"/>
          <p:cNvPicPr>
            <a:picLocks noChangeAspect="1" noChangeArrowheads="1"/>
          </p:cNvPicPr>
          <p:nvPr/>
        </p:nvPicPr>
        <p:blipFill>
          <a:blip r:embed="rId2" cstate="print"/>
          <a:srcRect t="8835"/>
          <a:stretch>
            <a:fillRect/>
          </a:stretch>
        </p:blipFill>
        <p:spPr bwMode="auto">
          <a:xfrm>
            <a:off x="46182" y="1049152"/>
            <a:ext cx="7861012" cy="4719077"/>
          </a:xfrm>
          <a:prstGeom prst="rect">
            <a:avLst/>
          </a:prstGeom>
          <a:noFill/>
          <a:ln w="19050" algn="ctr">
            <a:noFill/>
            <a:miter lim="800000"/>
            <a:headEnd/>
            <a:tailEnd/>
          </a:ln>
          <a:effectLst/>
        </p:spPr>
      </p:pic>
      <p:sp>
        <p:nvSpPr>
          <p:cNvPr id="8" name="Rectangle 3"/>
          <p:cNvSpPr>
            <a:spLocks noChangeArrowheads="1"/>
          </p:cNvSpPr>
          <p:nvPr/>
        </p:nvSpPr>
        <p:spPr bwMode="auto">
          <a:xfrm>
            <a:off x="1711614" y="5983941"/>
            <a:ext cx="6697315" cy="858216"/>
          </a:xfrm>
          <a:prstGeom prst="rect">
            <a:avLst/>
          </a:prstGeom>
          <a:solidFill>
            <a:srgbClr val="CCECFF"/>
          </a:solidFill>
          <a:ln w="19050">
            <a:solidFill>
              <a:srgbClr val="000000"/>
            </a:solidFill>
            <a:miter lim="800000"/>
            <a:headEnd/>
            <a:tailEnd/>
          </a:ln>
          <a:effectLst/>
        </p:spPr>
        <p:txBody>
          <a:bodyPr wrap="none" lIns="82058" tIns="82058" rIns="82058" bIns="82058" anchor="ctr">
            <a:spAutoFit/>
          </a:bodyPr>
          <a:lstStyle/>
          <a:p>
            <a:pPr marL="3491750" indent="-3491750" algn="l">
              <a:lnSpc>
                <a:spcPct val="100000"/>
              </a:lnSpc>
              <a:spcBef>
                <a:spcPct val="0"/>
              </a:spcBef>
            </a:pPr>
            <a:r>
              <a:rPr lang="en-US" sz="900" u="sng" dirty="0">
                <a:solidFill>
                  <a:schemeClr val="tx1"/>
                </a:solidFill>
                <a:latin typeface="Comic Sans MS" pitchFamily="66" charset="0"/>
              </a:rPr>
              <a:t>Some equivalent ways of referring to the energy used by the U.S. in 1 year (approx. 100 Quads)</a:t>
            </a:r>
          </a:p>
          <a:p>
            <a:pPr marL="3491750" indent="-3491750" algn="l">
              <a:lnSpc>
                <a:spcPct val="100000"/>
              </a:lnSpc>
              <a:spcBef>
                <a:spcPct val="0"/>
              </a:spcBef>
            </a:pPr>
            <a:endParaRPr lang="en-US" sz="900" u="sng" dirty="0">
              <a:solidFill>
                <a:schemeClr val="tx1"/>
              </a:solidFill>
              <a:latin typeface="Comic Sans MS" pitchFamily="66" charset="0"/>
            </a:endParaRPr>
          </a:p>
          <a:p>
            <a:pPr marL="3491750" indent="-3491750" algn="l">
              <a:lnSpc>
                <a:spcPct val="100000"/>
              </a:lnSpc>
              <a:spcBef>
                <a:spcPct val="0"/>
              </a:spcBef>
            </a:pPr>
            <a:r>
              <a:rPr lang="en-US" sz="900" dirty="0">
                <a:solidFill>
                  <a:schemeClr val="tx1"/>
                </a:solidFill>
                <a:latin typeface="Comic Sans MS" pitchFamily="66" charset="0"/>
              </a:rPr>
              <a:t>100.0 quadrillion British Thermal Units (Quads)	U.S. &amp; British unit of energy</a:t>
            </a:r>
          </a:p>
          <a:p>
            <a:pPr marL="3491750" indent="-3491750" algn="l">
              <a:lnSpc>
                <a:spcPct val="100000"/>
              </a:lnSpc>
              <a:spcBef>
                <a:spcPct val="0"/>
              </a:spcBef>
            </a:pPr>
            <a:r>
              <a:rPr lang="en-US" sz="900" dirty="0">
                <a:solidFill>
                  <a:schemeClr val="tx1"/>
                </a:solidFill>
                <a:latin typeface="Comic Sans MS" pitchFamily="66" charset="0"/>
              </a:rPr>
              <a:t>105.5 </a:t>
            </a:r>
            <a:r>
              <a:rPr lang="en-US" sz="900" dirty="0" err="1">
                <a:solidFill>
                  <a:schemeClr val="tx1"/>
                </a:solidFill>
                <a:latin typeface="Comic Sans MS" pitchFamily="66" charset="0"/>
              </a:rPr>
              <a:t>exa</a:t>
            </a:r>
            <a:r>
              <a:rPr lang="en-US" sz="900" dirty="0">
                <a:solidFill>
                  <a:schemeClr val="tx1"/>
                </a:solidFill>
                <a:latin typeface="Comic Sans MS" pitchFamily="66" charset="0"/>
              </a:rPr>
              <a:t> Joules (EJ)	Metric unit of energy</a:t>
            </a:r>
          </a:p>
          <a:p>
            <a:pPr marL="3491750" indent="-3491750" algn="l">
              <a:lnSpc>
                <a:spcPct val="100000"/>
              </a:lnSpc>
              <a:spcBef>
                <a:spcPct val="0"/>
              </a:spcBef>
            </a:pPr>
            <a:r>
              <a:rPr lang="en-US" sz="900" dirty="0">
                <a:solidFill>
                  <a:schemeClr val="tx1"/>
                </a:solidFill>
                <a:latin typeface="Comic Sans MS" pitchFamily="66" charset="0"/>
              </a:rPr>
              <a:t>3.346 terawatt-years (TW-yr)	Metric unit of power (energy/sec)x(#seconds in a year)</a:t>
            </a:r>
          </a:p>
        </p:txBody>
      </p:sp>
      <p:sp>
        <p:nvSpPr>
          <p:cNvPr id="9" name="Text Box 4"/>
          <p:cNvSpPr txBox="1">
            <a:spLocks noChangeArrowheads="1"/>
          </p:cNvSpPr>
          <p:nvPr/>
        </p:nvSpPr>
        <p:spPr bwMode="auto">
          <a:xfrm>
            <a:off x="7572376" y="1466570"/>
            <a:ext cx="1443313" cy="421414"/>
          </a:xfrm>
          <a:prstGeom prst="rect">
            <a:avLst/>
          </a:prstGeom>
          <a:noFill/>
          <a:ln w="9525">
            <a:noFill/>
            <a:miter lim="800000"/>
            <a:headEnd/>
            <a:tailEnd/>
          </a:ln>
          <a:effectLst/>
        </p:spPr>
        <p:txBody>
          <a:bodyPr wrap="none" lIns="82058" tIns="41029" rIns="82058" bIns="41029">
            <a:spAutoFit/>
          </a:bodyPr>
          <a:lstStyle/>
          <a:p>
            <a:pPr defTabSz="914608">
              <a:lnSpc>
                <a:spcPct val="100000"/>
              </a:lnSpc>
              <a:spcBef>
                <a:spcPct val="0"/>
              </a:spcBef>
            </a:pPr>
            <a:r>
              <a:rPr lang="en-US" sz="2200" b="1" dirty="0">
                <a:solidFill>
                  <a:schemeClr val="tx1"/>
                </a:solidFill>
                <a:latin typeface="Times New Roman" pitchFamily="18" charset="0"/>
              </a:rPr>
              <a:t>472 Quads</a:t>
            </a:r>
          </a:p>
        </p:txBody>
      </p:sp>
      <p:sp>
        <p:nvSpPr>
          <p:cNvPr id="10" name="Text Box 5"/>
          <p:cNvSpPr txBox="1">
            <a:spLocks noChangeArrowheads="1"/>
          </p:cNvSpPr>
          <p:nvPr/>
        </p:nvSpPr>
        <p:spPr bwMode="auto">
          <a:xfrm>
            <a:off x="7572376" y="4261037"/>
            <a:ext cx="1443313" cy="421414"/>
          </a:xfrm>
          <a:prstGeom prst="rect">
            <a:avLst/>
          </a:prstGeom>
          <a:noFill/>
          <a:ln w="9525">
            <a:noFill/>
            <a:miter lim="800000"/>
            <a:headEnd/>
            <a:tailEnd/>
          </a:ln>
          <a:effectLst/>
        </p:spPr>
        <p:txBody>
          <a:bodyPr wrap="none" lIns="82058" tIns="41029" rIns="82058" bIns="41029">
            <a:spAutoFit/>
          </a:bodyPr>
          <a:lstStyle/>
          <a:p>
            <a:pPr defTabSz="914608">
              <a:lnSpc>
                <a:spcPct val="100000"/>
              </a:lnSpc>
              <a:spcBef>
                <a:spcPct val="0"/>
              </a:spcBef>
            </a:pPr>
            <a:r>
              <a:rPr lang="en-US" sz="2200" b="1" dirty="0">
                <a:solidFill>
                  <a:srgbClr val="333399"/>
                </a:solidFill>
                <a:latin typeface="Times New Roman" pitchFamily="18" charset="0"/>
              </a:rPr>
              <a:t>100 Quads</a:t>
            </a:r>
          </a:p>
        </p:txBody>
      </p:sp>
      <p:sp>
        <p:nvSpPr>
          <p:cNvPr id="11" name="Oval 6"/>
          <p:cNvSpPr>
            <a:spLocks noChangeArrowheads="1"/>
          </p:cNvSpPr>
          <p:nvPr/>
        </p:nvSpPr>
        <p:spPr bwMode="auto">
          <a:xfrm>
            <a:off x="7357341" y="1598240"/>
            <a:ext cx="164523" cy="159684"/>
          </a:xfrm>
          <a:prstGeom prst="ellipse">
            <a:avLst/>
          </a:prstGeom>
          <a:solidFill>
            <a:schemeClr val="tx1"/>
          </a:solidFill>
          <a:ln w="9525">
            <a:solidFill>
              <a:srgbClr val="800080"/>
            </a:solidFill>
            <a:round/>
            <a:headEnd/>
            <a:tailEnd/>
          </a:ln>
          <a:effectLst/>
        </p:spPr>
        <p:txBody>
          <a:bodyPr wrap="none" lIns="82058" tIns="41029" rIns="82058" bIns="41029" anchor="ctr"/>
          <a:lstStyle/>
          <a:p>
            <a:endParaRPr lang="en-US"/>
          </a:p>
        </p:txBody>
      </p:sp>
      <p:sp>
        <p:nvSpPr>
          <p:cNvPr id="12" name="Oval 7"/>
          <p:cNvSpPr>
            <a:spLocks noChangeArrowheads="1"/>
          </p:cNvSpPr>
          <p:nvPr/>
        </p:nvSpPr>
        <p:spPr bwMode="auto">
          <a:xfrm>
            <a:off x="7381876" y="4381500"/>
            <a:ext cx="164523" cy="159684"/>
          </a:xfrm>
          <a:prstGeom prst="ellipse">
            <a:avLst/>
          </a:prstGeom>
          <a:solidFill>
            <a:srgbClr val="000066"/>
          </a:solidFill>
          <a:ln w="9525">
            <a:solidFill>
              <a:srgbClr val="000066"/>
            </a:solidFill>
            <a:round/>
            <a:headEnd/>
            <a:tailEnd/>
          </a:ln>
          <a:effectLst/>
        </p:spPr>
        <p:txBody>
          <a:bodyPr wrap="none" lIns="82058" tIns="41029" rIns="82058" bIns="41029" anchor="ctr"/>
          <a:lstStyle/>
          <a:p>
            <a:pPr defTabSz="914608">
              <a:lnSpc>
                <a:spcPct val="100000"/>
              </a:lnSpc>
              <a:spcBef>
                <a:spcPct val="0"/>
              </a:spcBef>
            </a:pPr>
            <a:endParaRPr lang="en-US" b="1" dirty="0">
              <a:solidFill>
                <a:srgbClr val="333399"/>
              </a:solidFill>
              <a:latin typeface="TimesNewRomanPSMT" charset="0"/>
            </a:endParaRPr>
          </a:p>
        </p:txBody>
      </p:sp>
      <p:sp>
        <p:nvSpPr>
          <p:cNvPr id="13" name="Line 8"/>
          <p:cNvSpPr>
            <a:spLocks noChangeShapeType="1"/>
          </p:cNvSpPr>
          <p:nvPr/>
        </p:nvSpPr>
        <p:spPr bwMode="auto">
          <a:xfrm flipV="1">
            <a:off x="1099705" y="1178019"/>
            <a:ext cx="0" cy="4056529"/>
          </a:xfrm>
          <a:prstGeom prst="line">
            <a:avLst/>
          </a:prstGeom>
          <a:noFill/>
          <a:ln w="19050">
            <a:solidFill>
              <a:schemeClr val="tx1"/>
            </a:solidFill>
            <a:round/>
            <a:headEnd/>
            <a:tailEnd/>
          </a:ln>
          <a:effectLst/>
        </p:spPr>
        <p:txBody>
          <a:bodyPr lIns="82058" tIns="41029" rIns="82058" bIns="41029"/>
          <a:lstStyle/>
          <a:p>
            <a:endParaRPr lang="en-US"/>
          </a:p>
        </p:txBody>
      </p:sp>
      <p:sp>
        <p:nvSpPr>
          <p:cNvPr id="14" name="Rectangle 9"/>
          <p:cNvSpPr>
            <a:spLocks noChangeArrowheads="1"/>
          </p:cNvSpPr>
          <p:nvPr/>
        </p:nvSpPr>
        <p:spPr bwMode="auto">
          <a:xfrm>
            <a:off x="3541568" y="1769129"/>
            <a:ext cx="757671" cy="385202"/>
          </a:xfrm>
          <a:prstGeom prst="rect">
            <a:avLst/>
          </a:prstGeom>
          <a:solidFill>
            <a:schemeClr val="bg1"/>
          </a:solidFill>
          <a:ln w="9525">
            <a:noFill/>
            <a:miter lim="800000"/>
            <a:headEnd/>
            <a:tailEnd/>
          </a:ln>
          <a:effectLst/>
        </p:spPr>
        <p:txBody>
          <a:bodyPr wrap="none" lIns="82058" tIns="41029" rIns="82058" bIns="41029" anchor="ctr"/>
          <a:lstStyle/>
          <a:p>
            <a:endParaRPr lang="en-US"/>
          </a:p>
        </p:txBody>
      </p:sp>
      <p:sp>
        <p:nvSpPr>
          <p:cNvPr id="15" name="Text Box 11"/>
          <p:cNvSpPr txBox="1">
            <a:spLocks noChangeArrowheads="1"/>
          </p:cNvSpPr>
          <p:nvPr/>
        </p:nvSpPr>
        <p:spPr bwMode="auto">
          <a:xfrm>
            <a:off x="2417331" y="1750919"/>
            <a:ext cx="764279" cy="359858"/>
          </a:xfrm>
          <a:prstGeom prst="rect">
            <a:avLst/>
          </a:prstGeom>
          <a:solidFill>
            <a:schemeClr val="bg1"/>
          </a:solidFill>
          <a:ln w="9525">
            <a:noFill/>
            <a:miter lim="800000"/>
            <a:headEnd/>
            <a:tailEnd/>
          </a:ln>
          <a:effectLst/>
        </p:spPr>
        <p:txBody>
          <a:bodyPr wrap="none" lIns="82058" tIns="41029" rIns="82058" bIns="41029">
            <a:spAutoFit/>
          </a:bodyPr>
          <a:lstStyle/>
          <a:p>
            <a:pPr defTabSz="914608">
              <a:lnSpc>
                <a:spcPct val="100000"/>
              </a:lnSpc>
              <a:spcBef>
                <a:spcPct val="0"/>
              </a:spcBef>
            </a:pPr>
            <a:r>
              <a:rPr lang="en-US" dirty="0">
                <a:solidFill>
                  <a:schemeClr val="tx1"/>
                </a:solidFill>
                <a:latin typeface="Arial" pitchFamily="34" charset="0"/>
              </a:rPr>
              <a:t>World</a:t>
            </a:r>
          </a:p>
        </p:txBody>
      </p:sp>
      <p:sp>
        <p:nvSpPr>
          <p:cNvPr id="16" name="Text Box 12"/>
          <p:cNvSpPr txBox="1">
            <a:spLocks noChangeArrowheads="1"/>
          </p:cNvSpPr>
          <p:nvPr/>
        </p:nvSpPr>
        <p:spPr bwMode="auto">
          <a:xfrm>
            <a:off x="2417330" y="3873034"/>
            <a:ext cx="1550713" cy="359858"/>
          </a:xfrm>
          <a:prstGeom prst="rect">
            <a:avLst/>
          </a:prstGeom>
          <a:solidFill>
            <a:schemeClr val="bg1"/>
          </a:solidFill>
          <a:ln w="9525">
            <a:noFill/>
            <a:miter lim="800000"/>
            <a:headEnd/>
            <a:tailEnd/>
          </a:ln>
          <a:effectLst/>
        </p:spPr>
        <p:txBody>
          <a:bodyPr wrap="none" lIns="82058" tIns="41029" rIns="82058" bIns="41029">
            <a:spAutoFit/>
          </a:bodyPr>
          <a:lstStyle/>
          <a:p>
            <a:pPr defTabSz="914608">
              <a:lnSpc>
                <a:spcPct val="100000"/>
              </a:lnSpc>
              <a:spcBef>
                <a:spcPct val="0"/>
              </a:spcBef>
            </a:pPr>
            <a:r>
              <a:rPr lang="en-US" dirty="0">
                <a:solidFill>
                  <a:srgbClr val="000099"/>
                </a:solidFill>
                <a:latin typeface="Arial" pitchFamily="34" charset="0"/>
              </a:rPr>
              <a:t>United States</a:t>
            </a:r>
          </a:p>
        </p:txBody>
      </p:sp>
      <p:grpSp>
        <p:nvGrpSpPr>
          <p:cNvPr id="2" name="Group 43"/>
          <p:cNvGrpSpPr>
            <a:grpSpLocks/>
          </p:cNvGrpSpPr>
          <p:nvPr/>
        </p:nvGrpSpPr>
        <p:grpSpPr bwMode="auto">
          <a:xfrm>
            <a:off x="4572000" y="2005854"/>
            <a:ext cx="4179455" cy="2222967"/>
            <a:chOff x="3168" y="1432"/>
            <a:chExt cx="2896" cy="1587"/>
          </a:xfrm>
        </p:grpSpPr>
        <p:grpSp>
          <p:nvGrpSpPr>
            <p:cNvPr id="6" name="Group 42"/>
            <p:cNvGrpSpPr>
              <a:grpSpLocks/>
            </p:cNvGrpSpPr>
            <p:nvPr/>
          </p:nvGrpSpPr>
          <p:grpSpPr bwMode="auto">
            <a:xfrm>
              <a:off x="3168" y="1432"/>
              <a:ext cx="2896" cy="1587"/>
              <a:chOff x="3168" y="1432"/>
              <a:chExt cx="2896" cy="1587"/>
            </a:xfrm>
          </p:grpSpPr>
          <p:pic>
            <p:nvPicPr>
              <p:cNvPr id="22" name="Picture 15"/>
              <p:cNvPicPr>
                <a:picLocks noChangeAspect="1" noChangeArrowheads="1"/>
              </p:cNvPicPr>
              <p:nvPr/>
            </p:nvPicPr>
            <p:blipFill>
              <a:blip r:embed="rId3" cstate="print"/>
              <a:srcRect/>
              <a:stretch>
                <a:fillRect/>
              </a:stretch>
            </p:blipFill>
            <p:spPr bwMode="auto">
              <a:xfrm>
                <a:off x="3168" y="1432"/>
                <a:ext cx="2896" cy="1587"/>
              </a:xfrm>
              <a:prstGeom prst="rect">
                <a:avLst/>
              </a:prstGeom>
              <a:noFill/>
              <a:ln w="19050">
                <a:solidFill>
                  <a:schemeClr val="tx1"/>
                </a:solidFill>
                <a:miter lim="800000"/>
                <a:headEnd/>
                <a:tailEnd/>
              </a:ln>
              <a:effectLst/>
            </p:spPr>
          </p:pic>
          <p:sp>
            <p:nvSpPr>
              <p:cNvPr id="23" name="Line 16"/>
              <p:cNvSpPr>
                <a:spLocks noChangeShapeType="1"/>
              </p:cNvSpPr>
              <p:nvPr/>
            </p:nvSpPr>
            <p:spPr bwMode="auto">
              <a:xfrm>
                <a:off x="3493" y="1656"/>
                <a:ext cx="0" cy="1185"/>
              </a:xfrm>
              <a:prstGeom prst="line">
                <a:avLst/>
              </a:prstGeom>
              <a:noFill/>
              <a:ln w="9525">
                <a:solidFill>
                  <a:schemeClr val="tx1"/>
                </a:solidFill>
                <a:round/>
                <a:headEnd/>
                <a:tailEnd/>
              </a:ln>
              <a:effectLst/>
            </p:spPr>
            <p:txBody>
              <a:bodyPr/>
              <a:lstStyle/>
              <a:p>
                <a:endParaRPr lang="en-US"/>
              </a:p>
            </p:txBody>
          </p:sp>
          <p:sp>
            <p:nvSpPr>
              <p:cNvPr id="24" name="Rectangle 17"/>
              <p:cNvSpPr>
                <a:spLocks noChangeArrowheads="1"/>
              </p:cNvSpPr>
              <p:nvPr/>
            </p:nvSpPr>
            <p:spPr bwMode="auto">
              <a:xfrm>
                <a:off x="3200" y="1456"/>
                <a:ext cx="1182" cy="121"/>
              </a:xfrm>
              <a:prstGeom prst="rect">
                <a:avLst/>
              </a:prstGeom>
              <a:solidFill>
                <a:schemeClr val="bg1"/>
              </a:solidFill>
              <a:ln w="9525">
                <a:noFill/>
                <a:miter lim="800000"/>
                <a:headEnd/>
                <a:tailEnd/>
              </a:ln>
              <a:effectLst/>
            </p:spPr>
            <p:txBody>
              <a:bodyPr wrap="none" lIns="0" tIns="0" rIns="0" bIns="0">
                <a:spAutoFit/>
              </a:bodyPr>
              <a:lstStyle/>
              <a:p>
                <a:pPr defTabSz="914608">
                  <a:lnSpc>
                    <a:spcPct val="100000"/>
                  </a:lnSpc>
                  <a:spcBef>
                    <a:spcPct val="0"/>
                  </a:spcBef>
                </a:pPr>
                <a:r>
                  <a:rPr lang="en-US" sz="1100" b="1" dirty="0">
                    <a:solidFill>
                      <a:srgbClr val="1C1C1C"/>
                    </a:solidFill>
                    <a:latin typeface="Arial" pitchFamily="34" charset="0"/>
                  </a:rPr>
                  <a:t>U.S. Share of World, 2006</a:t>
                </a:r>
              </a:p>
            </p:txBody>
          </p:sp>
          <p:sp>
            <p:nvSpPr>
              <p:cNvPr id="25" name="Rectangle 18"/>
              <p:cNvSpPr>
                <a:spLocks noChangeArrowheads="1"/>
              </p:cNvSpPr>
              <p:nvPr/>
            </p:nvSpPr>
            <p:spPr bwMode="auto">
              <a:xfrm>
                <a:off x="5317" y="1950"/>
                <a:ext cx="499" cy="888"/>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26" name="Rectangle 19"/>
              <p:cNvSpPr>
                <a:spLocks noChangeArrowheads="1"/>
              </p:cNvSpPr>
              <p:nvPr/>
            </p:nvSpPr>
            <p:spPr bwMode="auto">
              <a:xfrm>
                <a:off x="4486" y="2200"/>
                <a:ext cx="499" cy="638"/>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27" name="Rectangle 20"/>
              <p:cNvSpPr>
                <a:spLocks noChangeArrowheads="1"/>
              </p:cNvSpPr>
              <p:nvPr/>
            </p:nvSpPr>
            <p:spPr bwMode="auto">
              <a:xfrm>
                <a:off x="3655" y="2665"/>
                <a:ext cx="499" cy="173"/>
              </a:xfrm>
              <a:prstGeom prst="rect">
                <a:avLst/>
              </a:prstGeom>
              <a:solidFill>
                <a:srgbClr val="0000CC"/>
              </a:solidFill>
              <a:ln w="9525">
                <a:solidFill>
                  <a:srgbClr val="0000CC"/>
                </a:solidFill>
                <a:miter lim="800000"/>
                <a:headEnd/>
                <a:tailEnd/>
              </a:ln>
              <a:effectLst/>
            </p:spPr>
            <p:txBody>
              <a:bodyPr wrap="none" anchor="ctr"/>
              <a:lstStyle/>
              <a:p>
                <a:endParaRPr lang="en-US"/>
              </a:p>
            </p:txBody>
          </p:sp>
          <p:sp>
            <p:nvSpPr>
              <p:cNvPr id="28" name="Text Box 21"/>
              <p:cNvSpPr txBox="1">
                <a:spLocks noChangeArrowheads="1"/>
              </p:cNvSpPr>
              <p:nvPr/>
            </p:nvSpPr>
            <p:spPr bwMode="auto">
              <a:xfrm>
                <a:off x="3675" y="2884"/>
                <a:ext cx="466" cy="99"/>
              </a:xfrm>
              <a:prstGeom prst="rect">
                <a:avLst/>
              </a:prstGeom>
              <a:solidFill>
                <a:schemeClr val="bg1"/>
              </a:solidFill>
              <a:ln w="9525">
                <a:noFill/>
                <a:miter lim="800000"/>
                <a:headEnd/>
                <a:tailEnd/>
              </a:ln>
              <a:effectLst/>
            </p:spPr>
            <p:txBody>
              <a:bodyPr wrap="none" tIns="0" bIns="0">
                <a:spAutoFit/>
              </a:bodyPr>
              <a:lstStyle/>
              <a:p>
                <a:pPr defTabSz="914608">
                  <a:lnSpc>
                    <a:spcPct val="100000"/>
                  </a:lnSpc>
                  <a:spcBef>
                    <a:spcPct val="0"/>
                  </a:spcBef>
                </a:pPr>
                <a:r>
                  <a:rPr lang="en-US" sz="900" b="1" dirty="0">
                    <a:solidFill>
                      <a:schemeClr val="tx1"/>
                    </a:solidFill>
                  </a:rPr>
                  <a:t>Population</a:t>
                </a:r>
              </a:p>
            </p:txBody>
          </p:sp>
          <p:sp>
            <p:nvSpPr>
              <p:cNvPr id="29" name="Text Box 22"/>
              <p:cNvSpPr txBox="1">
                <a:spLocks noChangeArrowheads="1"/>
              </p:cNvSpPr>
              <p:nvPr/>
            </p:nvSpPr>
            <p:spPr bwMode="auto">
              <a:xfrm>
                <a:off x="4508" y="2872"/>
                <a:ext cx="473" cy="138"/>
              </a:xfrm>
              <a:prstGeom prst="rect">
                <a:avLst/>
              </a:prstGeom>
              <a:solidFill>
                <a:schemeClr val="bg1"/>
              </a:solidFill>
              <a:ln w="9525">
                <a:noFill/>
                <a:miter lim="800000"/>
                <a:headEnd/>
                <a:tailEnd/>
              </a:ln>
              <a:effectLst/>
            </p:spPr>
            <p:txBody>
              <a:bodyPr wrap="none" tIns="0" bIns="0">
                <a:spAutoFit/>
              </a:bodyPr>
              <a:lstStyle/>
              <a:p>
                <a:pPr defTabSz="914608">
                  <a:lnSpc>
                    <a:spcPct val="70000"/>
                  </a:lnSpc>
                  <a:spcBef>
                    <a:spcPct val="0"/>
                  </a:spcBef>
                </a:pPr>
                <a:r>
                  <a:rPr lang="en-US" sz="900" b="1" dirty="0">
                    <a:solidFill>
                      <a:schemeClr val="tx1"/>
                    </a:solidFill>
                  </a:rPr>
                  <a:t>Energy</a:t>
                </a:r>
              </a:p>
              <a:p>
                <a:pPr defTabSz="914608">
                  <a:lnSpc>
                    <a:spcPct val="70000"/>
                  </a:lnSpc>
                  <a:spcBef>
                    <a:spcPct val="0"/>
                  </a:spcBef>
                </a:pPr>
                <a:r>
                  <a:rPr lang="en-US" sz="900" b="1" dirty="0">
                    <a:solidFill>
                      <a:schemeClr val="tx1"/>
                    </a:solidFill>
                  </a:rPr>
                  <a:t>Production</a:t>
                </a:r>
              </a:p>
            </p:txBody>
          </p:sp>
          <p:sp>
            <p:nvSpPr>
              <p:cNvPr id="30" name="Text Box 23"/>
              <p:cNvSpPr txBox="1">
                <a:spLocks noChangeArrowheads="1"/>
              </p:cNvSpPr>
              <p:nvPr/>
            </p:nvSpPr>
            <p:spPr bwMode="auto">
              <a:xfrm>
                <a:off x="5300" y="2875"/>
                <a:ext cx="550" cy="138"/>
              </a:xfrm>
              <a:prstGeom prst="rect">
                <a:avLst/>
              </a:prstGeom>
              <a:solidFill>
                <a:schemeClr val="bg1"/>
              </a:solidFill>
              <a:ln w="9525">
                <a:noFill/>
                <a:miter lim="800000"/>
                <a:headEnd/>
                <a:tailEnd/>
              </a:ln>
              <a:effectLst/>
            </p:spPr>
            <p:txBody>
              <a:bodyPr wrap="none" tIns="0" bIns="0">
                <a:spAutoFit/>
              </a:bodyPr>
              <a:lstStyle/>
              <a:p>
                <a:pPr defTabSz="914608">
                  <a:lnSpc>
                    <a:spcPct val="70000"/>
                  </a:lnSpc>
                  <a:spcBef>
                    <a:spcPct val="0"/>
                  </a:spcBef>
                </a:pPr>
                <a:r>
                  <a:rPr lang="en-US" sz="900" b="1" dirty="0">
                    <a:solidFill>
                      <a:schemeClr val="tx1"/>
                    </a:solidFill>
                  </a:rPr>
                  <a:t>Energy</a:t>
                </a:r>
              </a:p>
              <a:p>
                <a:pPr defTabSz="914608">
                  <a:lnSpc>
                    <a:spcPct val="70000"/>
                  </a:lnSpc>
                  <a:spcBef>
                    <a:spcPct val="0"/>
                  </a:spcBef>
                </a:pPr>
                <a:r>
                  <a:rPr lang="en-US" sz="900" b="1" dirty="0">
                    <a:solidFill>
                      <a:schemeClr val="tx1"/>
                    </a:solidFill>
                  </a:rPr>
                  <a:t>Consumption</a:t>
                </a:r>
              </a:p>
            </p:txBody>
          </p:sp>
        </p:grpSp>
        <p:sp>
          <p:nvSpPr>
            <p:cNvPr id="19" name="Text Box 24"/>
            <p:cNvSpPr txBox="1">
              <a:spLocks noChangeArrowheads="1"/>
            </p:cNvSpPr>
            <p:nvPr/>
          </p:nvSpPr>
          <p:spPr bwMode="auto">
            <a:xfrm>
              <a:off x="3758" y="2536"/>
              <a:ext cx="310" cy="121"/>
            </a:xfrm>
            <a:prstGeom prst="rect">
              <a:avLst/>
            </a:prstGeom>
            <a:solidFill>
              <a:schemeClr val="bg1"/>
            </a:solidFill>
            <a:ln w="9525">
              <a:noFill/>
              <a:miter lim="800000"/>
              <a:headEnd/>
              <a:tailEnd/>
            </a:ln>
            <a:effectLst/>
          </p:spPr>
          <p:txBody>
            <a:bodyPr wrap="none" tIns="0" bIns="0">
              <a:spAutoFit/>
            </a:bodyPr>
            <a:lstStyle/>
            <a:p>
              <a:pPr defTabSz="914608">
                <a:lnSpc>
                  <a:spcPct val="100000"/>
                </a:lnSpc>
                <a:spcBef>
                  <a:spcPct val="0"/>
                </a:spcBef>
              </a:pPr>
              <a:r>
                <a:rPr lang="en-US" sz="1100" b="1" dirty="0">
                  <a:solidFill>
                    <a:schemeClr val="tx1"/>
                  </a:solidFill>
                </a:rPr>
                <a:t>4.6%</a:t>
              </a:r>
            </a:p>
          </p:txBody>
        </p:sp>
        <p:sp>
          <p:nvSpPr>
            <p:cNvPr id="20" name="Text Box 25"/>
            <p:cNvSpPr txBox="1">
              <a:spLocks noChangeArrowheads="1"/>
            </p:cNvSpPr>
            <p:nvPr/>
          </p:nvSpPr>
          <p:spPr bwMode="auto">
            <a:xfrm>
              <a:off x="4561" y="2068"/>
              <a:ext cx="355" cy="121"/>
            </a:xfrm>
            <a:prstGeom prst="rect">
              <a:avLst/>
            </a:prstGeom>
            <a:solidFill>
              <a:schemeClr val="bg1"/>
            </a:solidFill>
            <a:ln w="9525">
              <a:noFill/>
              <a:miter lim="800000"/>
              <a:headEnd/>
              <a:tailEnd/>
            </a:ln>
            <a:effectLst/>
          </p:spPr>
          <p:txBody>
            <a:bodyPr wrap="none" tIns="0" bIns="0">
              <a:spAutoFit/>
            </a:bodyPr>
            <a:lstStyle/>
            <a:p>
              <a:pPr defTabSz="914608">
                <a:lnSpc>
                  <a:spcPct val="100000"/>
                </a:lnSpc>
                <a:spcBef>
                  <a:spcPct val="0"/>
                </a:spcBef>
              </a:pPr>
              <a:r>
                <a:rPr lang="en-US" sz="1100" b="1" dirty="0">
                  <a:solidFill>
                    <a:schemeClr val="tx1"/>
                  </a:solidFill>
                </a:rPr>
                <a:t>15.1%</a:t>
              </a:r>
            </a:p>
          </p:txBody>
        </p:sp>
        <p:sp>
          <p:nvSpPr>
            <p:cNvPr id="21" name="Text Box 26"/>
            <p:cNvSpPr txBox="1">
              <a:spLocks noChangeArrowheads="1"/>
            </p:cNvSpPr>
            <p:nvPr/>
          </p:nvSpPr>
          <p:spPr bwMode="auto">
            <a:xfrm>
              <a:off x="5394" y="1821"/>
              <a:ext cx="355" cy="121"/>
            </a:xfrm>
            <a:prstGeom prst="rect">
              <a:avLst/>
            </a:prstGeom>
            <a:solidFill>
              <a:schemeClr val="bg1"/>
            </a:solidFill>
            <a:ln w="9525">
              <a:noFill/>
              <a:miter lim="800000"/>
              <a:headEnd/>
              <a:tailEnd/>
            </a:ln>
            <a:effectLst/>
          </p:spPr>
          <p:txBody>
            <a:bodyPr wrap="none" tIns="0" bIns="0">
              <a:spAutoFit/>
            </a:bodyPr>
            <a:lstStyle/>
            <a:p>
              <a:pPr defTabSz="914608">
                <a:lnSpc>
                  <a:spcPct val="100000"/>
                </a:lnSpc>
                <a:spcBef>
                  <a:spcPct val="0"/>
                </a:spcBef>
              </a:pPr>
              <a:r>
                <a:rPr lang="en-US" sz="1100" b="1" dirty="0">
                  <a:solidFill>
                    <a:schemeClr val="tx1"/>
                  </a:solidFill>
                </a:rPr>
                <a:t>21.1%</a:t>
              </a:r>
            </a:p>
          </p:txBody>
        </p:sp>
      </p:grpSp>
      <p:sp>
        <p:nvSpPr>
          <p:cNvPr id="31" name="Text Box 27"/>
          <p:cNvSpPr txBox="1">
            <a:spLocks noChangeArrowheads="1"/>
          </p:cNvSpPr>
          <p:nvPr/>
        </p:nvSpPr>
        <p:spPr bwMode="auto">
          <a:xfrm>
            <a:off x="2480830" y="4611221"/>
            <a:ext cx="768448" cy="359858"/>
          </a:xfrm>
          <a:prstGeom prst="rect">
            <a:avLst/>
          </a:prstGeom>
          <a:noFill/>
          <a:ln w="9525">
            <a:noFill/>
            <a:miter lim="800000"/>
            <a:headEnd/>
            <a:tailEnd/>
          </a:ln>
          <a:effectLst/>
        </p:spPr>
        <p:txBody>
          <a:bodyPr wrap="none" lIns="82058" tIns="41029" rIns="82058" bIns="41029">
            <a:spAutoFit/>
          </a:bodyPr>
          <a:lstStyle/>
          <a:p>
            <a:pPr defTabSz="914608">
              <a:lnSpc>
                <a:spcPct val="100000"/>
              </a:lnSpc>
              <a:spcBef>
                <a:spcPct val="0"/>
              </a:spcBef>
            </a:pPr>
            <a:r>
              <a:rPr lang="en-US" dirty="0">
                <a:solidFill>
                  <a:srgbClr val="008000"/>
                </a:solidFill>
                <a:latin typeface="Arial" pitchFamily="34" charset="0"/>
              </a:rPr>
              <a:t>China</a:t>
            </a:r>
          </a:p>
        </p:txBody>
      </p:sp>
      <p:sp>
        <p:nvSpPr>
          <p:cNvPr id="32" name="Text Box 28"/>
          <p:cNvSpPr txBox="1">
            <a:spLocks noChangeArrowheads="1"/>
          </p:cNvSpPr>
          <p:nvPr/>
        </p:nvSpPr>
        <p:spPr bwMode="auto">
          <a:xfrm>
            <a:off x="2480831" y="4947397"/>
            <a:ext cx="871040" cy="359858"/>
          </a:xfrm>
          <a:prstGeom prst="rect">
            <a:avLst/>
          </a:prstGeom>
          <a:noFill/>
          <a:ln w="9525">
            <a:noFill/>
            <a:miter lim="800000"/>
            <a:headEnd/>
            <a:tailEnd/>
          </a:ln>
          <a:effectLst/>
        </p:spPr>
        <p:txBody>
          <a:bodyPr wrap="none" lIns="82058" tIns="41029" rIns="82058" bIns="41029">
            <a:spAutoFit/>
          </a:bodyPr>
          <a:lstStyle/>
          <a:p>
            <a:pPr defTabSz="914608">
              <a:lnSpc>
                <a:spcPct val="100000"/>
              </a:lnSpc>
              <a:spcBef>
                <a:spcPct val="0"/>
              </a:spcBef>
            </a:pPr>
            <a:r>
              <a:rPr lang="en-US" dirty="0">
                <a:solidFill>
                  <a:srgbClr val="CC0000"/>
                </a:solidFill>
                <a:latin typeface="Arial" pitchFamily="34" charset="0"/>
              </a:rPr>
              <a:t>Russia</a:t>
            </a:r>
          </a:p>
        </p:txBody>
      </p:sp>
      <p:sp>
        <p:nvSpPr>
          <p:cNvPr id="33" name="Rectangle 29"/>
          <p:cNvSpPr>
            <a:spLocks noChangeArrowheads="1"/>
          </p:cNvSpPr>
          <p:nvPr/>
        </p:nvSpPr>
        <p:spPr bwMode="auto">
          <a:xfrm>
            <a:off x="3635375" y="4259637"/>
            <a:ext cx="1360920" cy="149878"/>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pic>
        <p:nvPicPr>
          <p:cNvPr id="34" name="Picture 32"/>
          <p:cNvPicPr>
            <a:picLocks noChangeAspect="1" noChangeArrowheads="1"/>
          </p:cNvPicPr>
          <p:nvPr/>
        </p:nvPicPr>
        <p:blipFill>
          <a:blip r:embed="rId4" cstate="print"/>
          <a:srcRect/>
          <a:stretch>
            <a:fillRect/>
          </a:stretch>
        </p:blipFill>
        <p:spPr bwMode="auto">
          <a:xfrm>
            <a:off x="0" y="5874684"/>
            <a:ext cx="1304636" cy="983316"/>
          </a:xfrm>
          <a:prstGeom prst="rect">
            <a:avLst/>
          </a:prstGeom>
          <a:noFill/>
          <a:ln w="19050" algn="ctr">
            <a:noFill/>
            <a:miter lim="800000"/>
            <a:headEnd/>
            <a:tailEnd/>
          </a:ln>
          <a:effectLst/>
        </p:spPr>
      </p:pic>
      <p:sp>
        <p:nvSpPr>
          <p:cNvPr id="35" name="Rectangle 34"/>
          <p:cNvSpPr>
            <a:spLocks noChangeArrowheads="1"/>
          </p:cNvSpPr>
          <p:nvPr/>
        </p:nvSpPr>
        <p:spPr bwMode="auto">
          <a:xfrm>
            <a:off x="3680114" y="4719078"/>
            <a:ext cx="747568" cy="175091"/>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sp>
        <p:nvSpPr>
          <p:cNvPr id="36" name="Rectangle 35"/>
          <p:cNvSpPr>
            <a:spLocks noChangeArrowheads="1"/>
          </p:cNvSpPr>
          <p:nvPr/>
        </p:nvSpPr>
        <p:spPr bwMode="auto">
          <a:xfrm>
            <a:off x="3824432" y="5046850"/>
            <a:ext cx="747568" cy="161084"/>
          </a:xfrm>
          <a:prstGeom prst="rect">
            <a:avLst/>
          </a:prstGeom>
          <a:solidFill>
            <a:schemeClr val="bg1"/>
          </a:solidFill>
          <a:ln w="9525">
            <a:noFill/>
            <a:miter lim="800000"/>
            <a:headEnd/>
            <a:tailEnd/>
          </a:ln>
          <a:effectLst/>
        </p:spPr>
        <p:txBody>
          <a:bodyPr wrap="none" lIns="82058" tIns="41029" rIns="82058" bIns="41029"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0" y="5626100"/>
            <a:ext cx="914400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0" y="-168275"/>
            <a:ext cx="9144000" cy="1143000"/>
          </a:xfrm>
        </p:spPr>
        <p:txBody>
          <a:bodyPr/>
          <a:lstStyle/>
          <a:p>
            <a:pPr>
              <a:lnSpc>
                <a:spcPts val="2000"/>
              </a:lnSpc>
            </a:pPr>
            <a:r>
              <a:rPr lang="en-US" dirty="0" smtClean="0"/>
              <a:t>U.S. Energy Production &amp; Consumption Since 1950</a:t>
            </a:r>
            <a:br>
              <a:rPr lang="en-US" dirty="0" smtClean="0"/>
            </a:br>
            <a:r>
              <a:rPr lang="en-US" b="1" i="1" dirty="0" smtClean="0">
                <a:effectLst>
                  <a:outerShdw blurRad="38100" dist="38100" dir="2700000" algn="tl">
                    <a:srgbClr val="C0C0C0"/>
                  </a:outerShdw>
                </a:effectLst>
              </a:rPr>
              <a:t> </a:t>
            </a:r>
            <a:r>
              <a:rPr lang="en-US" sz="1800" dirty="0" smtClean="0"/>
              <a:t>The U.S. was self sufficient in energy until the 1950s</a:t>
            </a:r>
            <a:endParaRPr lang="en-US" sz="1800" dirty="0"/>
          </a:p>
        </p:txBody>
      </p:sp>
      <p:sp>
        <p:nvSpPr>
          <p:cNvPr id="38" name="Rectangle 37"/>
          <p:cNvSpPr/>
          <p:nvPr/>
        </p:nvSpPr>
        <p:spPr>
          <a:xfrm>
            <a:off x="0" y="5626100"/>
            <a:ext cx="914400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Picture 7"/>
          <p:cNvPicPr>
            <a:picLocks noChangeAspect="1" noChangeArrowheads="1"/>
          </p:cNvPicPr>
          <p:nvPr/>
        </p:nvPicPr>
        <p:blipFill>
          <a:blip r:embed="rId2" cstate="print"/>
          <a:srcRect t="10733"/>
          <a:stretch>
            <a:fillRect/>
          </a:stretch>
        </p:blipFill>
        <p:spPr bwMode="auto">
          <a:xfrm>
            <a:off x="546966" y="1238250"/>
            <a:ext cx="7687829" cy="4780710"/>
          </a:xfrm>
          <a:prstGeom prst="rect">
            <a:avLst/>
          </a:prstGeom>
          <a:noFill/>
          <a:ln w="19050" algn="ctr">
            <a:noFill/>
            <a:miter lim="800000"/>
            <a:headEnd/>
            <a:tailEnd/>
          </a:ln>
          <a:effectLst/>
        </p:spPr>
      </p:pic>
      <p:sp>
        <p:nvSpPr>
          <p:cNvPr id="40" name="Line 4"/>
          <p:cNvSpPr>
            <a:spLocks noChangeShapeType="1"/>
          </p:cNvSpPr>
          <p:nvPr/>
        </p:nvSpPr>
        <p:spPr bwMode="auto">
          <a:xfrm flipV="1">
            <a:off x="1593273" y="1392332"/>
            <a:ext cx="0" cy="4014507"/>
          </a:xfrm>
          <a:prstGeom prst="line">
            <a:avLst/>
          </a:prstGeom>
          <a:noFill/>
          <a:ln w="25400">
            <a:solidFill>
              <a:schemeClr val="tx1"/>
            </a:solidFill>
            <a:miter lim="800000"/>
            <a:headEnd/>
            <a:tailEnd/>
          </a:ln>
          <a:effectLst/>
        </p:spPr>
        <p:txBody>
          <a:bodyPr wrap="none" lIns="82058" tIns="41029" rIns="82058" bIns="41029"/>
          <a:lstStyle/>
          <a:p>
            <a:endParaRPr lang="en-US"/>
          </a:p>
        </p:txBody>
      </p:sp>
      <p:pic>
        <p:nvPicPr>
          <p:cNvPr id="41" name="Picture 8"/>
          <p:cNvPicPr>
            <a:picLocks noChangeAspect="1" noChangeArrowheads="1"/>
          </p:cNvPicPr>
          <p:nvPr/>
        </p:nvPicPr>
        <p:blipFill>
          <a:blip r:embed="rId3" cstate="print"/>
          <a:srcRect/>
          <a:stretch>
            <a:fillRect/>
          </a:stretch>
        </p:blipFill>
        <p:spPr bwMode="auto">
          <a:xfrm>
            <a:off x="0" y="5874684"/>
            <a:ext cx="1304636" cy="983316"/>
          </a:xfrm>
          <a:prstGeom prst="rect">
            <a:avLst/>
          </a:prstGeom>
          <a:noFill/>
          <a:ln w="19050" algn="ctr">
            <a:noFill/>
            <a:miter lim="800000"/>
            <a:headEnd/>
            <a:tailEnd/>
          </a:ln>
          <a:effectLst/>
        </p:spPr>
      </p:pic>
      <p:sp>
        <p:nvSpPr>
          <p:cNvPr id="8"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
        <p:nvSpPr>
          <p:cNvPr id="9"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11</a:t>
            </a:fld>
            <a:endParaRPr lang="en-US"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57" name="Rectangle 33"/>
          <p:cNvSpPr>
            <a:spLocks noChangeArrowheads="1"/>
          </p:cNvSpPr>
          <p:nvPr/>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58" tIns="41029" rIns="82058" bIns="41029" anchor="ctr"/>
          <a:lstStyle/>
          <a:p>
            <a:pPr defTabSz="914608"/>
            <a:endParaRPr lang="en-US" dirty="0"/>
          </a:p>
        </p:txBody>
      </p:sp>
      <p:sp>
        <p:nvSpPr>
          <p:cNvPr id="461827" name="Text Box 3"/>
          <p:cNvSpPr txBox="1">
            <a:spLocks noChangeArrowheads="1"/>
          </p:cNvSpPr>
          <p:nvPr/>
        </p:nvSpPr>
        <p:spPr bwMode="auto">
          <a:xfrm>
            <a:off x="246785" y="2271993"/>
            <a:ext cx="8643215"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a:solidFill>
                  <a:srgbClr val="FF0000"/>
                </a:solidFill>
                <a:effectLst>
                  <a:outerShdw blurRad="38100" dist="38100" dir="2700000" algn="tl">
                    <a:srgbClr val="C0C0C0"/>
                  </a:outerShdw>
                </a:effectLst>
                <a:latin typeface="Arial" pitchFamily="34" charset="0"/>
              </a:rPr>
              <a:t>Energy needs in the 21st century</a:t>
            </a:r>
          </a:p>
        </p:txBody>
      </p:sp>
      <p:sp>
        <p:nvSpPr>
          <p:cNvPr id="461838" name="AutoShape 14"/>
          <p:cNvSpPr>
            <a:spLocks noChangeArrowheads="1"/>
          </p:cNvSpPr>
          <p:nvPr/>
        </p:nvSpPr>
        <p:spPr bwMode="auto">
          <a:xfrm>
            <a:off x="5325341" y="4416518"/>
            <a:ext cx="1662545" cy="235324"/>
          </a:xfrm>
          <a:prstGeom prst="rightArrow">
            <a:avLst>
              <a:gd name="adj1" fmla="val 50000"/>
              <a:gd name="adj2" fmla="val 171429"/>
            </a:avLst>
          </a:prstGeom>
          <a:solidFill>
            <a:srgbClr val="C0C0C0"/>
          </a:solidFill>
          <a:ln w="19050" algn="ctr">
            <a:solidFill>
              <a:schemeClr val="tx1"/>
            </a:solidFill>
            <a:miter lim="800000"/>
            <a:headEnd/>
            <a:tailEnd/>
          </a:ln>
          <a:effectLst/>
        </p:spPr>
        <p:txBody>
          <a:bodyPr wrap="none" lIns="82058" tIns="41029" rIns="82058" bIns="41029" anchor="ctr"/>
          <a:lstStyle/>
          <a:p>
            <a:endParaRPr lang="en-US"/>
          </a:p>
        </p:txBody>
      </p:sp>
      <p:sp>
        <p:nvSpPr>
          <p:cNvPr id="461840" name="Text Box 16"/>
          <p:cNvSpPr txBox="1">
            <a:spLocks noChangeArrowheads="1"/>
          </p:cNvSpPr>
          <p:nvPr/>
        </p:nvSpPr>
        <p:spPr bwMode="auto">
          <a:xfrm>
            <a:off x="7280853" y="4123419"/>
            <a:ext cx="473495" cy="821523"/>
          </a:xfrm>
          <a:prstGeom prst="rect">
            <a:avLst/>
          </a:prstGeom>
          <a:noFill/>
          <a:ln w="19050" algn="ctr">
            <a:noFill/>
            <a:miter lim="800000"/>
            <a:headEnd/>
            <a:tailEnd/>
          </a:ln>
          <a:effectLst/>
        </p:spPr>
        <p:txBody>
          <a:bodyPr wrap="none" lIns="82058" tIns="41029" rIns="82058" bIns="41029">
            <a:spAutoFit/>
          </a:bodyPr>
          <a:lstStyle/>
          <a:p>
            <a:pPr defTabSz="914608"/>
            <a:r>
              <a:rPr lang="en-US" sz="4800" b="1" dirty="0">
                <a:solidFill>
                  <a:schemeClr val="tx1"/>
                </a:solidFill>
                <a:latin typeface="Times" pitchFamily="18" charset="0"/>
              </a:rPr>
              <a:t>?</a:t>
            </a:r>
          </a:p>
        </p:txBody>
      </p:sp>
      <p:grpSp>
        <p:nvGrpSpPr>
          <p:cNvPr id="2" name="Group 17"/>
          <p:cNvGrpSpPr>
            <a:grpSpLocks/>
          </p:cNvGrpSpPr>
          <p:nvPr/>
        </p:nvGrpSpPr>
        <p:grpSpPr bwMode="auto">
          <a:xfrm>
            <a:off x="2547216" y="3342155"/>
            <a:ext cx="2463511" cy="2384051"/>
            <a:chOff x="2525" y="2755"/>
            <a:chExt cx="1286" cy="1282"/>
          </a:xfrm>
        </p:grpSpPr>
        <p:grpSp>
          <p:nvGrpSpPr>
            <p:cNvPr id="3" name="Group 18"/>
            <p:cNvGrpSpPr>
              <a:grpSpLocks/>
            </p:cNvGrpSpPr>
            <p:nvPr/>
          </p:nvGrpSpPr>
          <p:grpSpPr bwMode="auto">
            <a:xfrm>
              <a:off x="2525" y="2755"/>
              <a:ext cx="1286" cy="1282"/>
              <a:chOff x="1979" y="2251"/>
              <a:chExt cx="2322" cy="2314"/>
            </a:xfrm>
          </p:grpSpPr>
          <p:sp>
            <p:nvSpPr>
              <p:cNvPr id="461843" name="Freeform 19"/>
              <p:cNvSpPr>
                <a:spLocks/>
              </p:cNvSpPr>
              <p:nvPr/>
            </p:nvSpPr>
            <p:spPr bwMode="auto">
              <a:xfrm rot="10800000">
                <a:off x="1979" y="2471"/>
                <a:ext cx="1161" cy="2094"/>
              </a:xfrm>
              <a:custGeom>
                <a:avLst/>
                <a:gdLst/>
                <a:ahLst/>
                <a:cxnLst>
                  <a:cxn ang="0">
                    <a:pos x="86" y="267"/>
                  </a:cxn>
                  <a:cxn ang="0">
                    <a:pos x="148" y="148"/>
                  </a:cxn>
                  <a:cxn ang="0">
                    <a:pos x="0" y="0"/>
                  </a:cxn>
                  <a:cxn ang="0">
                    <a:pos x="0" y="148"/>
                  </a:cxn>
                  <a:cxn ang="0">
                    <a:pos x="86" y="267"/>
                  </a:cxn>
                </a:cxnLst>
                <a:rect l="0" t="0" r="r" b="b"/>
                <a:pathLst>
                  <a:path w="148" h="267">
                    <a:moveTo>
                      <a:pt x="86" y="267"/>
                    </a:moveTo>
                    <a:cubicBezTo>
                      <a:pt x="125" y="239"/>
                      <a:pt x="148" y="195"/>
                      <a:pt x="148" y="148"/>
                    </a:cubicBezTo>
                    <a:cubicBezTo>
                      <a:pt x="148" y="66"/>
                      <a:pt x="81" y="0"/>
                      <a:pt x="0" y="0"/>
                    </a:cubicBezTo>
                    <a:lnTo>
                      <a:pt x="0" y="148"/>
                    </a:lnTo>
                    <a:lnTo>
                      <a:pt x="86" y="267"/>
                    </a:lnTo>
                    <a:close/>
                  </a:path>
                </a:pathLst>
              </a:custGeom>
              <a:solidFill>
                <a:srgbClr val="C0C0C0"/>
              </a:solidFill>
              <a:ln w="9525">
                <a:solidFill>
                  <a:srgbClr val="000000"/>
                </a:solidFill>
                <a:prstDash val="solid"/>
                <a:round/>
                <a:headEnd/>
                <a:tailEnd/>
              </a:ln>
            </p:spPr>
            <p:txBody>
              <a:bodyPr/>
              <a:lstStyle/>
              <a:p>
                <a:endParaRPr lang="en-US"/>
              </a:p>
            </p:txBody>
          </p:sp>
          <p:sp>
            <p:nvSpPr>
              <p:cNvPr id="461844" name="Freeform 20"/>
              <p:cNvSpPr>
                <a:spLocks/>
              </p:cNvSpPr>
              <p:nvPr/>
            </p:nvSpPr>
            <p:spPr bwMode="auto">
              <a:xfrm rot="10800000">
                <a:off x="2465" y="2251"/>
                <a:ext cx="1530" cy="1153"/>
              </a:xfrm>
              <a:custGeom>
                <a:avLst/>
                <a:gdLst/>
                <a:ahLst/>
                <a:cxnLst>
                  <a:cxn ang="0">
                    <a:pos x="0" y="101"/>
                  </a:cxn>
                  <a:cxn ang="0">
                    <a:pos x="109" y="147"/>
                  </a:cxn>
                  <a:cxn ang="0">
                    <a:pos x="195" y="119"/>
                  </a:cxn>
                  <a:cxn ang="0">
                    <a:pos x="109" y="0"/>
                  </a:cxn>
                  <a:cxn ang="0">
                    <a:pos x="0" y="101"/>
                  </a:cxn>
                </a:cxnLst>
                <a:rect l="0" t="0" r="r" b="b"/>
                <a:pathLst>
                  <a:path w="195" h="147">
                    <a:moveTo>
                      <a:pt x="0" y="101"/>
                    </a:moveTo>
                    <a:cubicBezTo>
                      <a:pt x="28" y="131"/>
                      <a:pt x="68" y="147"/>
                      <a:pt x="109" y="147"/>
                    </a:cubicBezTo>
                    <a:cubicBezTo>
                      <a:pt x="140" y="147"/>
                      <a:pt x="170" y="138"/>
                      <a:pt x="195" y="119"/>
                    </a:cubicBezTo>
                    <a:lnTo>
                      <a:pt x="109" y="0"/>
                    </a:lnTo>
                    <a:lnTo>
                      <a:pt x="0" y="101"/>
                    </a:lnTo>
                    <a:close/>
                  </a:path>
                </a:pathLst>
              </a:custGeom>
              <a:solidFill>
                <a:srgbClr val="C0C0C0"/>
              </a:solidFill>
              <a:ln w="9525">
                <a:solidFill>
                  <a:srgbClr val="000000"/>
                </a:solidFill>
                <a:prstDash val="solid"/>
                <a:round/>
                <a:headEnd/>
                <a:tailEnd/>
              </a:ln>
            </p:spPr>
            <p:txBody>
              <a:bodyPr/>
              <a:lstStyle/>
              <a:p>
                <a:endParaRPr lang="en-US"/>
              </a:p>
            </p:txBody>
          </p:sp>
          <p:sp>
            <p:nvSpPr>
              <p:cNvPr id="461845" name="Freeform 21"/>
              <p:cNvSpPr>
                <a:spLocks/>
              </p:cNvSpPr>
              <p:nvPr/>
            </p:nvSpPr>
            <p:spPr bwMode="auto">
              <a:xfrm rot="10800000">
                <a:off x="3132" y="2602"/>
                <a:ext cx="1129" cy="792"/>
              </a:xfrm>
              <a:custGeom>
                <a:avLst/>
                <a:gdLst/>
                <a:ahLst/>
                <a:cxnLst>
                  <a:cxn ang="0">
                    <a:pos x="0" y="35"/>
                  </a:cxn>
                  <a:cxn ang="0">
                    <a:pos x="35" y="101"/>
                  </a:cxn>
                  <a:cxn ang="0">
                    <a:pos x="144" y="0"/>
                  </a:cxn>
                  <a:cxn ang="0">
                    <a:pos x="0" y="35"/>
                  </a:cxn>
                </a:cxnLst>
                <a:rect l="0" t="0" r="r" b="b"/>
                <a:pathLst>
                  <a:path w="144" h="101">
                    <a:moveTo>
                      <a:pt x="0" y="35"/>
                    </a:moveTo>
                    <a:cubicBezTo>
                      <a:pt x="6" y="60"/>
                      <a:pt x="18" y="82"/>
                      <a:pt x="35" y="101"/>
                    </a:cubicBezTo>
                    <a:lnTo>
                      <a:pt x="144" y="0"/>
                    </a:lnTo>
                    <a:lnTo>
                      <a:pt x="0" y="35"/>
                    </a:lnTo>
                    <a:close/>
                  </a:path>
                </a:pathLst>
              </a:custGeom>
              <a:solidFill>
                <a:srgbClr val="C0C0C0"/>
              </a:solidFill>
              <a:ln w="9525">
                <a:solidFill>
                  <a:srgbClr val="000000"/>
                </a:solidFill>
                <a:prstDash val="solid"/>
                <a:round/>
                <a:headEnd/>
                <a:tailEnd/>
              </a:ln>
            </p:spPr>
            <p:txBody>
              <a:bodyPr/>
              <a:lstStyle/>
              <a:p>
                <a:endParaRPr lang="en-US"/>
              </a:p>
            </p:txBody>
          </p:sp>
          <p:sp>
            <p:nvSpPr>
              <p:cNvPr id="461846" name="Freeform 22"/>
              <p:cNvSpPr>
                <a:spLocks/>
              </p:cNvSpPr>
              <p:nvPr/>
            </p:nvSpPr>
            <p:spPr bwMode="auto">
              <a:xfrm rot="10800000">
                <a:off x="3135" y="3404"/>
                <a:ext cx="1145" cy="1161"/>
              </a:xfrm>
              <a:custGeom>
                <a:avLst/>
                <a:gdLst/>
                <a:ahLst/>
                <a:cxnLst>
                  <a:cxn ang="0">
                    <a:pos x="145" y="0"/>
                  </a:cxn>
                  <a:cxn ang="0">
                    <a:pos x="0" y="119"/>
                  </a:cxn>
                  <a:cxn ang="0">
                    <a:pos x="146" y="148"/>
                  </a:cxn>
                  <a:cxn ang="0">
                    <a:pos x="145" y="0"/>
                  </a:cxn>
                </a:cxnLst>
                <a:rect l="0" t="0" r="r" b="b"/>
                <a:pathLst>
                  <a:path w="146" h="148">
                    <a:moveTo>
                      <a:pt x="145" y="0"/>
                    </a:moveTo>
                    <a:cubicBezTo>
                      <a:pt x="75" y="0"/>
                      <a:pt x="14" y="50"/>
                      <a:pt x="0" y="119"/>
                    </a:cubicBezTo>
                    <a:lnTo>
                      <a:pt x="146" y="148"/>
                    </a:lnTo>
                    <a:lnTo>
                      <a:pt x="145" y="0"/>
                    </a:lnTo>
                    <a:close/>
                  </a:path>
                </a:pathLst>
              </a:custGeom>
              <a:solidFill>
                <a:srgbClr val="C0C0C0"/>
              </a:solidFill>
              <a:ln w="9525">
                <a:solidFill>
                  <a:srgbClr val="000000"/>
                </a:solidFill>
                <a:prstDash val="solid"/>
                <a:round/>
                <a:headEnd/>
                <a:tailEnd/>
              </a:ln>
            </p:spPr>
            <p:txBody>
              <a:bodyPr/>
              <a:lstStyle/>
              <a:p>
                <a:endParaRPr lang="en-US"/>
              </a:p>
            </p:txBody>
          </p:sp>
          <p:sp>
            <p:nvSpPr>
              <p:cNvPr id="461847" name="Freeform 23"/>
              <p:cNvSpPr>
                <a:spLocks/>
              </p:cNvSpPr>
              <p:nvPr/>
            </p:nvSpPr>
            <p:spPr bwMode="auto">
              <a:xfrm rot="10800000">
                <a:off x="3132" y="3124"/>
                <a:ext cx="1169" cy="502"/>
              </a:xfrm>
              <a:custGeom>
                <a:avLst/>
                <a:gdLst/>
                <a:ahLst/>
                <a:cxnLst>
                  <a:cxn ang="0">
                    <a:pos x="3" y="0"/>
                  </a:cxn>
                  <a:cxn ang="0">
                    <a:pos x="1" y="28"/>
                  </a:cxn>
                  <a:cxn ang="0">
                    <a:pos x="5" y="64"/>
                  </a:cxn>
                  <a:cxn ang="0">
                    <a:pos x="149" y="29"/>
                  </a:cxn>
                  <a:cxn ang="0">
                    <a:pos x="3" y="0"/>
                  </a:cxn>
                </a:cxnLst>
                <a:rect l="0" t="0" r="r" b="b"/>
                <a:pathLst>
                  <a:path w="149" h="64">
                    <a:moveTo>
                      <a:pt x="3" y="0"/>
                    </a:moveTo>
                    <a:cubicBezTo>
                      <a:pt x="1" y="10"/>
                      <a:pt x="1" y="19"/>
                      <a:pt x="1" y="28"/>
                    </a:cubicBezTo>
                    <a:cubicBezTo>
                      <a:pt x="0" y="41"/>
                      <a:pt x="2" y="53"/>
                      <a:pt x="5" y="64"/>
                    </a:cubicBezTo>
                    <a:lnTo>
                      <a:pt x="149" y="29"/>
                    </a:lnTo>
                    <a:lnTo>
                      <a:pt x="3" y="0"/>
                    </a:lnTo>
                    <a:close/>
                  </a:path>
                </a:pathLst>
              </a:custGeom>
              <a:solidFill>
                <a:srgbClr val="C0C0C0"/>
              </a:solidFill>
              <a:ln w="9525">
                <a:solidFill>
                  <a:srgbClr val="000000"/>
                </a:solidFill>
                <a:prstDash val="solid"/>
                <a:round/>
                <a:headEnd/>
                <a:tailEnd/>
              </a:ln>
            </p:spPr>
            <p:txBody>
              <a:bodyPr/>
              <a:lstStyle/>
              <a:p>
                <a:endParaRPr lang="en-US"/>
              </a:p>
            </p:txBody>
          </p:sp>
        </p:grpSp>
        <p:sp>
          <p:nvSpPr>
            <p:cNvPr id="461848" name="Text Box 24"/>
            <p:cNvSpPr txBox="1">
              <a:spLocks noChangeArrowheads="1"/>
            </p:cNvSpPr>
            <p:nvPr/>
          </p:nvSpPr>
          <p:spPr bwMode="auto">
            <a:xfrm>
              <a:off x="2788" y="3295"/>
              <a:ext cx="776" cy="195"/>
            </a:xfrm>
            <a:prstGeom prst="rect">
              <a:avLst/>
            </a:prstGeom>
            <a:solidFill>
              <a:srgbClr val="C0C0C0"/>
            </a:solidFill>
            <a:ln w="19050" algn="ctr">
              <a:noFill/>
              <a:miter lim="800000"/>
              <a:headEnd/>
              <a:tailEnd/>
            </a:ln>
            <a:effectLst/>
          </p:spPr>
          <p:txBody>
            <a:bodyPr wrap="none">
              <a:spAutoFit/>
            </a:bodyPr>
            <a:lstStyle/>
            <a:p>
              <a:pPr defTabSz="914608"/>
              <a:r>
                <a:rPr lang="en-US" sz="2200" b="1" i="1" dirty="0">
                  <a:solidFill>
                    <a:schemeClr val="tx1"/>
                  </a:solidFill>
                  <a:effectLst>
                    <a:outerShdw blurRad="38100" dist="38100" dir="2700000" algn="tl">
                      <a:srgbClr val="FFFFFF"/>
                    </a:outerShdw>
                  </a:effectLst>
                </a:rPr>
                <a:t>~100 Quads</a:t>
              </a:r>
            </a:p>
          </p:txBody>
        </p:sp>
      </p:grpSp>
      <p:sp>
        <p:nvSpPr>
          <p:cNvPr id="461858" name="AutoShape 34"/>
          <p:cNvSpPr>
            <a:spLocks noChangeArrowheads="1"/>
          </p:cNvSpPr>
          <p:nvPr/>
        </p:nvSpPr>
        <p:spPr bwMode="auto">
          <a:xfrm>
            <a:off x="5325341" y="6043865"/>
            <a:ext cx="1662545" cy="235324"/>
          </a:xfrm>
          <a:prstGeom prst="rightArrow">
            <a:avLst>
              <a:gd name="adj1" fmla="val 50000"/>
              <a:gd name="adj2" fmla="val 171429"/>
            </a:avLst>
          </a:prstGeom>
          <a:solidFill>
            <a:srgbClr val="C0C0C0"/>
          </a:solidFill>
          <a:ln w="19050" algn="ctr">
            <a:solidFill>
              <a:schemeClr val="tx1"/>
            </a:solidFill>
            <a:miter lim="800000"/>
            <a:headEnd/>
            <a:tailEnd/>
          </a:ln>
          <a:effectLst/>
        </p:spPr>
        <p:txBody>
          <a:bodyPr wrap="none" lIns="82058" tIns="41029" rIns="82058" bIns="41029" anchor="ctr"/>
          <a:lstStyle/>
          <a:p>
            <a:endParaRPr lang="en-US"/>
          </a:p>
        </p:txBody>
      </p:sp>
      <p:sp>
        <p:nvSpPr>
          <p:cNvPr id="461859" name="Text Box 35"/>
          <p:cNvSpPr txBox="1">
            <a:spLocks noChangeArrowheads="1"/>
          </p:cNvSpPr>
          <p:nvPr/>
        </p:nvSpPr>
        <p:spPr bwMode="auto">
          <a:xfrm>
            <a:off x="7280853" y="5750766"/>
            <a:ext cx="473495" cy="821523"/>
          </a:xfrm>
          <a:prstGeom prst="rect">
            <a:avLst/>
          </a:prstGeom>
          <a:noFill/>
          <a:ln w="19050" algn="ctr">
            <a:noFill/>
            <a:miter lim="800000"/>
            <a:headEnd/>
            <a:tailEnd/>
          </a:ln>
          <a:effectLst/>
        </p:spPr>
        <p:txBody>
          <a:bodyPr wrap="none" lIns="82058" tIns="41029" rIns="82058" bIns="41029">
            <a:spAutoFit/>
          </a:bodyPr>
          <a:lstStyle/>
          <a:p>
            <a:pPr defTabSz="914608"/>
            <a:r>
              <a:rPr lang="en-US" sz="4800" b="1" dirty="0">
                <a:solidFill>
                  <a:schemeClr val="tx1"/>
                </a:solidFill>
                <a:latin typeface="Times" pitchFamily="18" charset="0"/>
              </a:rPr>
              <a:t>?</a:t>
            </a:r>
          </a:p>
        </p:txBody>
      </p:sp>
      <p:sp>
        <p:nvSpPr>
          <p:cNvPr id="461860" name="Text Box 36"/>
          <p:cNvSpPr txBox="1">
            <a:spLocks noChangeArrowheads="1"/>
          </p:cNvSpPr>
          <p:nvPr/>
        </p:nvSpPr>
        <p:spPr bwMode="auto">
          <a:xfrm>
            <a:off x="3050310" y="5966209"/>
            <a:ext cx="1462549" cy="390636"/>
          </a:xfrm>
          <a:prstGeom prst="rect">
            <a:avLst/>
          </a:prstGeom>
          <a:noFill/>
          <a:ln w="19050" algn="ctr">
            <a:noFill/>
            <a:miter lim="800000"/>
            <a:headEnd/>
            <a:tailEnd/>
          </a:ln>
          <a:effectLst/>
        </p:spPr>
        <p:txBody>
          <a:bodyPr wrap="none" lIns="82058" tIns="41029" rIns="82058" bIns="41029">
            <a:spAutoFit/>
          </a:bodyPr>
          <a:lstStyle/>
          <a:p>
            <a:pPr defTabSz="914608"/>
            <a:r>
              <a:rPr lang="en-US" sz="2000" b="1" i="1" dirty="0">
                <a:solidFill>
                  <a:schemeClr val="tx1"/>
                </a:solidFill>
                <a:effectLst>
                  <a:outerShdw blurRad="38100" dist="38100" dir="2700000" algn="tl">
                    <a:srgbClr val="C0C0C0"/>
                  </a:outerShdw>
                </a:effectLst>
              </a:rPr>
              <a:t>472 Quads</a:t>
            </a:r>
          </a:p>
        </p:txBody>
      </p:sp>
      <p:sp>
        <p:nvSpPr>
          <p:cNvPr id="461861" name="Text Box 37"/>
          <p:cNvSpPr txBox="1">
            <a:spLocks noChangeArrowheads="1"/>
          </p:cNvSpPr>
          <p:nvPr/>
        </p:nvSpPr>
        <p:spPr bwMode="auto">
          <a:xfrm>
            <a:off x="689264" y="4308085"/>
            <a:ext cx="763639" cy="452191"/>
          </a:xfrm>
          <a:prstGeom prst="rect">
            <a:avLst/>
          </a:prstGeom>
          <a:noFill/>
          <a:ln w="19050" algn="ctr">
            <a:noFill/>
            <a:miter lim="800000"/>
            <a:headEnd/>
            <a:tailEnd/>
          </a:ln>
          <a:effectLst/>
        </p:spPr>
        <p:txBody>
          <a:bodyPr wrap="none" lIns="82058" tIns="41029" rIns="82058" bIns="41029">
            <a:spAutoFit/>
          </a:bodyPr>
          <a:lstStyle/>
          <a:p>
            <a:pPr defTabSz="914608"/>
            <a:r>
              <a:rPr lang="en-US" sz="2400" b="1" i="1" dirty="0">
                <a:solidFill>
                  <a:schemeClr val="tx1"/>
                </a:solidFill>
                <a:effectLst>
                  <a:outerShdw blurRad="38100" dist="38100" dir="2700000" algn="tl">
                    <a:srgbClr val="C0C0C0"/>
                  </a:outerShdw>
                </a:effectLst>
              </a:rPr>
              <a:t>U.S.</a:t>
            </a:r>
          </a:p>
        </p:txBody>
      </p:sp>
      <p:sp>
        <p:nvSpPr>
          <p:cNvPr id="461862" name="Text Box 38"/>
          <p:cNvSpPr txBox="1">
            <a:spLocks noChangeArrowheads="1"/>
          </p:cNvSpPr>
          <p:nvPr/>
        </p:nvSpPr>
        <p:spPr bwMode="auto">
          <a:xfrm>
            <a:off x="661844" y="5935432"/>
            <a:ext cx="1030571" cy="452191"/>
          </a:xfrm>
          <a:prstGeom prst="rect">
            <a:avLst/>
          </a:prstGeom>
          <a:noFill/>
          <a:ln w="19050" algn="ctr">
            <a:noFill/>
            <a:miter lim="800000"/>
            <a:headEnd/>
            <a:tailEnd/>
          </a:ln>
          <a:effectLst/>
        </p:spPr>
        <p:txBody>
          <a:bodyPr wrap="none" lIns="82058" tIns="41029" rIns="82058" bIns="41029">
            <a:spAutoFit/>
          </a:bodyPr>
          <a:lstStyle/>
          <a:p>
            <a:pPr defTabSz="914608"/>
            <a:r>
              <a:rPr lang="en-US" sz="2400" b="1" i="1" dirty="0">
                <a:solidFill>
                  <a:schemeClr val="tx1"/>
                </a:solidFill>
                <a:effectLst>
                  <a:outerShdw blurRad="38100" dist="38100" dir="2700000" algn="tl">
                    <a:srgbClr val="C0C0C0"/>
                  </a:outerShdw>
                </a:effectLst>
              </a:rPr>
              <a:t>World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618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6184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186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6185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618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618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18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838" grpId="0" animBg="1"/>
      <p:bldP spid="461840" grpId="0"/>
      <p:bldP spid="461858" grpId="0" animBg="1"/>
      <p:bldP spid="461859" grpId="0"/>
      <p:bldP spid="461860" grpId="0"/>
      <p:bldP spid="461861" grpId="0"/>
      <p:bldP spid="46186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7620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6867" name="Title 1"/>
          <p:cNvSpPr>
            <a:spLocks noGrp="1"/>
          </p:cNvSpPr>
          <p:nvPr>
            <p:ph type="title"/>
          </p:nvPr>
        </p:nvSpPr>
        <p:spPr/>
        <p:txBody>
          <a:bodyPr/>
          <a:lstStyle/>
          <a:p>
            <a:r>
              <a:rPr lang="en-US" smtClean="0"/>
              <a:t>Fossil Fuels Will Continue to Dominate World Energy Supply Under Business as Usual</a:t>
            </a:r>
          </a:p>
        </p:txBody>
      </p:sp>
      <p:sp>
        <p:nvSpPr>
          <p:cNvPr id="36869" name="Slide Number Placeholder 3"/>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F522AB-82C5-4A43-A898-F80762963E69}" type="slidenum">
              <a:rPr lang="en-US" smtClean="0"/>
              <a:pPr fontAlgn="base">
                <a:spcBef>
                  <a:spcPct val="0"/>
                </a:spcBef>
                <a:spcAft>
                  <a:spcPct val="0"/>
                </a:spcAft>
              </a:pPr>
              <a:t>13</a:t>
            </a:fld>
            <a:endParaRPr lang="en-US" smtClean="0"/>
          </a:p>
        </p:txBody>
      </p:sp>
      <p:pic>
        <p:nvPicPr>
          <p:cNvPr id="36870" name="Picture 6"/>
          <p:cNvPicPr>
            <a:picLocks noChangeAspect="1" noChangeArrowheads="1"/>
          </p:cNvPicPr>
          <p:nvPr/>
        </p:nvPicPr>
        <p:blipFill>
          <a:blip r:embed="rId2" cstate="print"/>
          <a:srcRect/>
          <a:stretch>
            <a:fillRect/>
          </a:stretch>
        </p:blipFill>
        <p:spPr bwMode="auto">
          <a:xfrm>
            <a:off x="455613" y="1143000"/>
            <a:ext cx="8713787" cy="3886200"/>
          </a:xfrm>
          <a:prstGeom prst="rect">
            <a:avLst/>
          </a:prstGeom>
          <a:noFill/>
          <a:ln w="9525">
            <a:noFill/>
            <a:miter lim="800000"/>
            <a:headEnd/>
            <a:tailEnd/>
          </a:ln>
        </p:spPr>
      </p:pic>
      <p:sp>
        <p:nvSpPr>
          <p:cNvPr id="36871" name="TextBox 7"/>
          <p:cNvSpPr txBox="1">
            <a:spLocks noChangeArrowheads="1"/>
          </p:cNvSpPr>
          <p:nvPr/>
        </p:nvSpPr>
        <p:spPr bwMode="auto">
          <a:xfrm rot="-5400000">
            <a:off x="-1415256" y="2786856"/>
            <a:ext cx="3810000" cy="369888"/>
          </a:xfrm>
          <a:prstGeom prst="rect">
            <a:avLst/>
          </a:prstGeom>
          <a:solidFill>
            <a:schemeClr val="bg1"/>
          </a:solidFill>
          <a:ln w="9525">
            <a:noFill/>
            <a:miter lim="800000"/>
            <a:headEnd/>
            <a:tailEnd/>
          </a:ln>
        </p:spPr>
        <p:txBody>
          <a:bodyPr>
            <a:spAutoFit/>
          </a:bodyPr>
          <a:lstStyle/>
          <a:p>
            <a:r>
              <a:rPr lang="en-US" b="1"/>
              <a:t>Millions of tons of oil equivalent</a:t>
            </a:r>
          </a:p>
        </p:txBody>
      </p:sp>
      <p:sp>
        <p:nvSpPr>
          <p:cNvPr id="36872" name="Rectangle 7"/>
          <p:cNvSpPr>
            <a:spLocks noChangeArrowheads="1"/>
          </p:cNvSpPr>
          <p:nvPr/>
        </p:nvSpPr>
        <p:spPr bwMode="auto">
          <a:xfrm>
            <a:off x="381000" y="6002338"/>
            <a:ext cx="8382000" cy="246062"/>
          </a:xfrm>
          <a:prstGeom prst="rect">
            <a:avLst/>
          </a:prstGeom>
          <a:noFill/>
          <a:ln w="9525">
            <a:noFill/>
            <a:miter lim="800000"/>
            <a:headEnd/>
            <a:tailEnd/>
          </a:ln>
        </p:spPr>
        <p:txBody>
          <a:bodyPr>
            <a:spAutoFit/>
          </a:bodyPr>
          <a:lstStyle/>
          <a:p>
            <a:r>
              <a:rPr lang="en-US" sz="1000" b="1" i="1" dirty="0">
                <a:solidFill>
                  <a:srgbClr val="146737"/>
                </a:solidFill>
              </a:rPr>
              <a:t>Source: International Energy Agency World Energy Outlook, 2009.</a:t>
            </a:r>
            <a:endParaRPr lang="en-US" sz="1000" b="1" dirty="0">
              <a:solidFill>
                <a:srgbClr val="146737"/>
              </a:solidFill>
            </a:endParaRPr>
          </a:p>
        </p:txBody>
      </p:sp>
      <p:sp>
        <p:nvSpPr>
          <p:cNvPr id="10" name="TextBox 9"/>
          <p:cNvSpPr txBox="1"/>
          <p:nvPr/>
        </p:nvSpPr>
        <p:spPr>
          <a:xfrm>
            <a:off x="279400" y="5181600"/>
            <a:ext cx="8585200"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defRPr/>
            </a:pPr>
            <a:r>
              <a:rPr lang="en-US" b="1" dirty="0"/>
              <a:t>Over 90% of the increase in world primary energy demand </a:t>
            </a:r>
            <a:r>
              <a:rPr lang="en-US" b="1" dirty="0" smtClean="0"/>
              <a:t>between 2007 </a:t>
            </a:r>
            <a:r>
              <a:rPr lang="en-US" b="1" dirty="0"/>
              <a:t>and 2030 is projected to come from non-OECD </a:t>
            </a:r>
            <a:r>
              <a:rPr lang="en-US" b="1" dirty="0" smtClean="0"/>
              <a:t>countries, driven largely by China and India</a:t>
            </a:r>
            <a:endParaRPr lang="en-US" b="1" dirty="0"/>
          </a:p>
        </p:txBody>
      </p:sp>
      <p:sp>
        <p:nvSpPr>
          <p:cNvPr id="36874" name="TextBox 10"/>
          <p:cNvSpPr txBox="1">
            <a:spLocks noChangeArrowheads="1"/>
          </p:cNvSpPr>
          <p:nvPr/>
        </p:nvSpPr>
        <p:spPr bwMode="auto">
          <a:xfrm>
            <a:off x="1295400" y="838200"/>
            <a:ext cx="5715000" cy="369888"/>
          </a:xfrm>
          <a:prstGeom prst="rect">
            <a:avLst/>
          </a:prstGeom>
          <a:solidFill>
            <a:schemeClr val="bg1"/>
          </a:solidFill>
          <a:ln w="9525">
            <a:noFill/>
            <a:miter lim="800000"/>
            <a:headEnd/>
            <a:tailEnd/>
          </a:ln>
        </p:spPr>
        <p:txBody>
          <a:bodyPr>
            <a:spAutoFit/>
          </a:bodyPr>
          <a:lstStyle/>
          <a:p>
            <a:pPr algn="ctr"/>
            <a:r>
              <a:rPr lang="en-US" b="1">
                <a:solidFill>
                  <a:srgbClr val="4F8D69"/>
                </a:solidFill>
              </a:rPr>
              <a:t>IEA World Energy Outlook 2009 Reference Case</a:t>
            </a:r>
          </a:p>
        </p:txBody>
      </p:sp>
      <p:sp>
        <p:nvSpPr>
          <p:cNvPr id="12"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7620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6867" name="Title 1"/>
          <p:cNvSpPr>
            <a:spLocks noGrp="1"/>
          </p:cNvSpPr>
          <p:nvPr>
            <p:ph type="title"/>
          </p:nvPr>
        </p:nvSpPr>
        <p:spPr/>
        <p:txBody>
          <a:bodyPr/>
          <a:lstStyle/>
          <a:p>
            <a:r>
              <a:rPr lang="en-US" smtClean="0"/>
              <a:t>Fossil Fuels Will Continue to Dominate World Energy Supply Under Business as Usual</a:t>
            </a:r>
          </a:p>
        </p:txBody>
      </p:sp>
      <p:sp>
        <p:nvSpPr>
          <p:cNvPr id="36869" name="Slide Number Placeholder 3"/>
          <p:cNvSpPr>
            <a:spLocks noGrp="1"/>
          </p:cNvSpPr>
          <p:nvPr>
            <p:ph type="sldNum" sz="quarter" idx="11"/>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FF522AB-82C5-4A43-A898-F80762963E69}" type="slidenum">
              <a:rPr lang="en-US" smtClean="0"/>
              <a:pPr fontAlgn="base">
                <a:spcBef>
                  <a:spcPct val="0"/>
                </a:spcBef>
                <a:spcAft>
                  <a:spcPct val="0"/>
                </a:spcAft>
              </a:pPr>
              <a:t>14</a:t>
            </a:fld>
            <a:endParaRPr lang="en-US" smtClean="0"/>
          </a:p>
        </p:txBody>
      </p:sp>
      <p:sp>
        <p:nvSpPr>
          <p:cNvPr id="36871" name="TextBox 7"/>
          <p:cNvSpPr txBox="1">
            <a:spLocks noChangeArrowheads="1"/>
          </p:cNvSpPr>
          <p:nvPr/>
        </p:nvSpPr>
        <p:spPr bwMode="auto">
          <a:xfrm rot="-5400000">
            <a:off x="-1250156" y="2977356"/>
            <a:ext cx="3810000" cy="369888"/>
          </a:xfrm>
          <a:prstGeom prst="rect">
            <a:avLst/>
          </a:prstGeom>
          <a:solidFill>
            <a:schemeClr val="bg1"/>
          </a:solidFill>
          <a:ln w="9525">
            <a:noFill/>
            <a:miter lim="800000"/>
            <a:headEnd/>
            <a:tailEnd/>
          </a:ln>
        </p:spPr>
        <p:txBody>
          <a:bodyPr>
            <a:spAutoFit/>
          </a:bodyPr>
          <a:lstStyle/>
          <a:p>
            <a:r>
              <a:rPr lang="en-US" b="1" dirty="0"/>
              <a:t>Millions of tons of oil equivalent</a:t>
            </a:r>
          </a:p>
        </p:txBody>
      </p:sp>
      <p:sp>
        <p:nvSpPr>
          <p:cNvPr id="36872" name="Rectangle 7"/>
          <p:cNvSpPr>
            <a:spLocks noChangeArrowheads="1"/>
          </p:cNvSpPr>
          <p:nvPr/>
        </p:nvSpPr>
        <p:spPr bwMode="auto">
          <a:xfrm>
            <a:off x="381000" y="6002338"/>
            <a:ext cx="8382000" cy="246062"/>
          </a:xfrm>
          <a:prstGeom prst="rect">
            <a:avLst/>
          </a:prstGeom>
          <a:noFill/>
          <a:ln w="9525">
            <a:noFill/>
            <a:miter lim="800000"/>
            <a:headEnd/>
            <a:tailEnd/>
          </a:ln>
        </p:spPr>
        <p:txBody>
          <a:bodyPr>
            <a:spAutoFit/>
          </a:bodyPr>
          <a:lstStyle/>
          <a:p>
            <a:r>
              <a:rPr lang="en-US" sz="1000" b="1" i="1" dirty="0">
                <a:solidFill>
                  <a:srgbClr val="146737"/>
                </a:solidFill>
              </a:rPr>
              <a:t>Source: International Energy Agency World Energy Outlook, 2009.</a:t>
            </a:r>
            <a:endParaRPr lang="en-US" sz="1000" b="1" dirty="0">
              <a:solidFill>
                <a:srgbClr val="146737"/>
              </a:solidFill>
            </a:endParaRPr>
          </a:p>
        </p:txBody>
      </p:sp>
      <p:sp>
        <p:nvSpPr>
          <p:cNvPr id="36874" name="TextBox 10"/>
          <p:cNvSpPr txBox="1">
            <a:spLocks noChangeArrowheads="1"/>
          </p:cNvSpPr>
          <p:nvPr/>
        </p:nvSpPr>
        <p:spPr bwMode="auto">
          <a:xfrm>
            <a:off x="1295400" y="838200"/>
            <a:ext cx="5715000" cy="369888"/>
          </a:xfrm>
          <a:prstGeom prst="rect">
            <a:avLst/>
          </a:prstGeom>
          <a:solidFill>
            <a:schemeClr val="bg1"/>
          </a:solidFill>
          <a:ln w="9525">
            <a:noFill/>
            <a:miter lim="800000"/>
            <a:headEnd/>
            <a:tailEnd/>
          </a:ln>
        </p:spPr>
        <p:txBody>
          <a:bodyPr>
            <a:spAutoFit/>
          </a:bodyPr>
          <a:lstStyle/>
          <a:p>
            <a:pPr algn="ctr"/>
            <a:r>
              <a:rPr lang="en-US" b="1">
                <a:solidFill>
                  <a:srgbClr val="4F8D69"/>
                </a:solidFill>
              </a:rPr>
              <a:t>IEA World Energy Outlook 2009 Reference Case</a:t>
            </a:r>
          </a:p>
        </p:txBody>
      </p:sp>
      <p:pic>
        <p:nvPicPr>
          <p:cNvPr id="16386" name="Picture 2"/>
          <p:cNvPicPr>
            <a:picLocks noChangeAspect="1" noChangeArrowheads="1"/>
          </p:cNvPicPr>
          <p:nvPr/>
        </p:nvPicPr>
        <p:blipFill>
          <a:blip r:embed="rId2" cstate="print"/>
          <a:srcRect l="8219" t="3968" b="27778"/>
          <a:stretch>
            <a:fillRect/>
          </a:stretch>
        </p:blipFill>
        <p:spPr bwMode="auto">
          <a:xfrm>
            <a:off x="784738" y="1313180"/>
            <a:ext cx="8295762" cy="4503420"/>
          </a:xfrm>
          <a:prstGeom prst="rect">
            <a:avLst/>
          </a:prstGeom>
          <a:noFill/>
          <a:ln w="9525">
            <a:noFill/>
            <a:miter lim="800000"/>
            <a:headEnd/>
            <a:tailEnd/>
          </a:ln>
          <a:effectLst/>
        </p:spPr>
      </p:pic>
      <p:sp>
        <p:nvSpPr>
          <p:cNvPr id="11" name="Footer Placeholder 7"/>
          <p:cNvSpPr>
            <a:spLocks noGrp="1"/>
          </p:cNvSpPr>
          <p:nvPr>
            <p:ph type="ftr" sz="quarter" idx="10"/>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46" name="Rectangle 26"/>
          <p:cNvSpPr>
            <a:spLocks noChangeArrowheads="1"/>
          </p:cNvSpPr>
          <p:nvPr/>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58" tIns="41029" rIns="82058" bIns="41029" anchor="ctr"/>
          <a:lstStyle/>
          <a:p>
            <a:pPr defTabSz="914608"/>
            <a:endParaRPr lang="en-US" dirty="0"/>
          </a:p>
        </p:txBody>
      </p:sp>
      <p:sp>
        <p:nvSpPr>
          <p:cNvPr id="465923" name="Text Box 3"/>
          <p:cNvSpPr txBox="1">
            <a:spLocks noChangeArrowheads="1"/>
          </p:cNvSpPr>
          <p:nvPr/>
        </p:nvSpPr>
        <p:spPr bwMode="auto">
          <a:xfrm>
            <a:off x="492125" y="2158534"/>
            <a:ext cx="8151091" cy="1144907"/>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a:solidFill>
                  <a:srgbClr val="FF0000"/>
                </a:solidFill>
                <a:effectLst>
                  <a:outerShdw blurRad="38100" dist="38100" dir="2700000" algn="tl">
                    <a:srgbClr val="C0C0C0"/>
                  </a:outerShdw>
                </a:effectLst>
                <a:latin typeface="Arial" pitchFamily="34" charset="0"/>
              </a:rPr>
              <a:t>Energy sources and consumption sectors in the U.S.</a:t>
            </a:r>
          </a:p>
        </p:txBody>
      </p:sp>
      <p:grpSp>
        <p:nvGrpSpPr>
          <p:cNvPr id="2" name="Group 25"/>
          <p:cNvGrpSpPr>
            <a:grpSpLocks/>
          </p:cNvGrpSpPr>
          <p:nvPr/>
        </p:nvGrpSpPr>
        <p:grpSpPr bwMode="auto">
          <a:xfrm flipV="1">
            <a:off x="2882035" y="4754096"/>
            <a:ext cx="3378488" cy="1940019"/>
            <a:chOff x="1997" y="3394"/>
            <a:chExt cx="2341" cy="1385"/>
          </a:xfrm>
        </p:grpSpPr>
        <p:pic>
          <p:nvPicPr>
            <p:cNvPr id="465927" name="Picture 7"/>
            <p:cNvPicPr>
              <a:picLocks noChangeAspect="1" noChangeArrowheads="1"/>
            </p:cNvPicPr>
            <p:nvPr/>
          </p:nvPicPr>
          <p:blipFill>
            <a:blip r:embed="rId3" cstate="print"/>
            <a:srcRect b="13953"/>
            <a:stretch>
              <a:fillRect/>
            </a:stretch>
          </p:blipFill>
          <p:spPr bwMode="auto">
            <a:xfrm flipV="1">
              <a:off x="1997" y="3394"/>
              <a:ext cx="2341" cy="1385"/>
            </a:xfrm>
            <a:prstGeom prst="rect">
              <a:avLst/>
            </a:prstGeom>
            <a:solidFill>
              <a:srgbClr val="BBE0E3"/>
            </a:solidFill>
            <a:ln w="9525">
              <a:noFill/>
              <a:miter lim="800000"/>
              <a:headEnd/>
              <a:tailEnd/>
            </a:ln>
            <a:effectLst/>
          </p:spPr>
        </p:pic>
        <p:pic>
          <p:nvPicPr>
            <p:cNvPr id="465929" name="Picture 9"/>
            <p:cNvPicPr>
              <a:picLocks noChangeAspect="1" noChangeArrowheads="1"/>
            </p:cNvPicPr>
            <p:nvPr/>
          </p:nvPicPr>
          <p:blipFill>
            <a:blip r:embed="rId4" cstate="print"/>
            <a:srcRect/>
            <a:stretch>
              <a:fillRect/>
            </a:stretch>
          </p:blipFill>
          <p:spPr bwMode="auto">
            <a:xfrm>
              <a:off x="2312" y="4030"/>
              <a:ext cx="1037" cy="363"/>
            </a:xfrm>
            <a:prstGeom prst="rect">
              <a:avLst/>
            </a:prstGeom>
            <a:noFill/>
            <a:ln w="9525">
              <a:noFill/>
              <a:miter lim="800000"/>
              <a:headEnd/>
              <a:tailEnd/>
            </a:ln>
            <a:effectLst/>
          </p:spPr>
        </p:pic>
        <p:sp>
          <p:nvSpPr>
            <p:cNvPr id="465939" name="Line 19"/>
            <p:cNvSpPr>
              <a:spLocks noChangeShapeType="1"/>
            </p:cNvSpPr>
            <p:nvPr/>
          </p:nvSpPr>
          <p:spPr bwMode="auto">
            <a:xfrm flipH="1">
              <a:off x="3556" y="3582"/>
              <a:ext cx="240" cy="90"/>
            </a:xfrm>
            <a:prstGeom prst="line">
              <a:avLst/>
            </a:prstGeom>
            <a:noFill/>
            <a:ln w="19050">
              <a:solidFill>
                <a:schemeClr val="tx1"/>
              </a:solidFill>
              <a:miter lim="800000"/>
              <a:headEnd type="stealth" w="lg" len="lg"/>
              <a:tailEnd type="none" w="med" len="lg"/>
            </a:ln>
            <a:effectLst/>
          </p:spPr>
          <p:txBody>
            <a:bodyPr wrap="none"/>
            <a:lstStyle/>
            <a:p>
              <a:endParaRPr lang="en-US"/>
            </a:p>
          </p:txBody>
        </p:sp>
        <p:pic>
          <p:nvPicPr>
            <p:cNvPr id="465940" name="Picture 20"/>
            <p:cNvPicPr>
              <a:picLocks noChangeAspect="1" noChangeArrowheads="1"/>
            </p:cNvPicPr>
            <p:nvPr/>
          </p:nvPicPr>
          <p:blipFill>
            <a:blip r:embed="rId4" cstate="print"/>
            <a:srcRect/>
            <a:stretch>
              <a:fillRect/>
            </a:stretch>
          </p:blipFill>
          <p:spPr bwMode="auto">
            <a:xfrm>
              <a:off x="2870" y="3676"/>
              <a:ext cx="1037" cy="831"/>
            </a:xfrm>
            <a:prstGeom prst="rect">
              <a:avLst/>
            </a:prstGeom>
            <a:noFill/>
            <a:ln w="9525">
              <a:noFill/>
              <a:miter lim="800000"/>
              <a:headEnd/>
              <a:tailEnd/>
            </a:ln>
            <a:effectLst/>
          </p:spPr>
        </p:pic>
        <p:sp>
          <p:nvSpPr>
            <p:cNvPr id="465941" name="Rectangle 21"/>
            <p:cNvSpPr>
              <a:spLocks noChangeArrowheads="1"/>
            </p:cNvSpPr>
            <p:nvPr/>
          </p:nvSpPr>
          <p:spPr bwMode="auto">
            <a:xfrm>
              <a:off x="3102" y="3424"/>
              <a:ext cx="692" cy="246"/>
            </a:xfrm>
            <a:prstGeom prst="rect">
              <a:avLst/>
            </a:prstGeom>
            <a:solidFill>
              <a:schemeClr val="bg1"/>
            </a:solidFill>
            <a:ln w="19050" algn="ctr">
              <a:solidFill>
                <a:schemeClr val="bg1"/>
              </a:solidFill>
              <a:miter lim="800000"/>
              <a:headEnd/>
              <a:tailEnd/>
            </a:ln>
            <a:effectLst/>
          </p:spPr>
          <p:txBody>
            <a:bodyPr wrap="none" anchor="ctr"/>
            <a:lstStyle/>
            <a:p>
              <a:endParaRPr lang="en-US"/>
            </a:p>
          </p:txBody>
        </p:sp>
        <p:pic>
          <p:nvPicPr>
            <p:cNvPr id="465942" name="Picture 22"/>
            <p:cNvPicPr>
              <a:picLocks noChangeAspect="1" noChangeArrowheads="1"/>
            </p:cNvPicPr>
            <p:nvPr/>
          </p:nvPicPr>
          <p:blipFill>
            <a:blip r:embed="rId4" cstate="print"/>
            <a:srcRect/>
            <a:stretch>
              <a:fillRect/>
            </a:stretch>
          </p:blipFill>
          <p:spPr bwMode="auto">
            <a:xfrm>
              <a:off x="2244" y="3605"/>
              <a:ext cx="259" cy="207"/>
            </a:xfrm>
            <a:prstGeom prst="rect">
              <a:avLst/>
            </a:prstGeom>
            <a:noFill/>
            <a:ln w="9525">
              <a:noFill/>
              <a:miter lim="800000"/>
              <a:headEnd/>
              <a:tailEnd/>
            </a:ln>
            <a:effectLst/>
          </p:spPr>
        </p:pic>
        <p:sp>
          <p:nvSpPr>
            <p:cNvPr id="465943" name="Rectangle 23"/>
            <p:cNvSpPr>
              <a:spLocks noChangeArrowheads="1"/>
            </p:cNvSpPr>
            <p:nvPr/>
          </p:nvSpPr>
          <p:spPr bwMode="auto">
            <a:xfrm>
              <a:off x="3436" y="4592"/>
              <a:ext cx="244" cy="172"/>
            </a:xfrm>
            <a:prstGeom prst="rect">
              <a:avLst/>
            </a:prstGeom>
            <a:solidFill>
              <a:schemeClr val="bg1"/>
            </a:solidFill>
            <a:ln w="19050" algn="ctr">
              <a:solidFill>
                <a:schemeClr val="bg1"/>
              </a:solidFill>
              <a:miter lim="800000"/>
              <a:headEnd/>
              <a:tailEnd/>
            </a:ln>
            <a:effectLst/>
          </p:spPr>
          <p:txBody>
            <a:bodyPr wrap="none" anchor="ctr"/>
            <a:lstStyle/>
            <a:p>
              <a:endParaRPr 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68"/>
          <p:cNvPicPr>
            <a:picLocks noChangeAspect="1" noChangeArrowheads="1"/>
          </p:cNvPicPr>
          <p:nvPr/>
        </p:nvPicPr>
        <p:blipFill>
          <a:blip r:embed="rId2" cstate="print"/>
          <a:srcRect b="13953"/>
          <a:stretch>
            <a:fillRect/>
          </a:stretch>
        </p:blipFill>
        <p:spPr bwMode="auto">
          <a:xfrm>
            <a:off x="303213" y="1000125"/>
            <a:ext cx="8469312" cy="4862513"/>
          </a:xfrm>
          <a:prstGeom prst="rect">
            <a:avLst/>
          </a:prstGeom>
          <a:noFill/>
          <a:ln w="9525">
            <a:noFill/>
            <a:miter lim="800000"/>
            <a:headEnd/>
            <a:tailEnd/>
          </a:ln>
        </p:spPr>
      </p:pic>
      <p:sp>
        <p:nvSpPr>
          <p:cNvPr id="29699" name="Text Box 69"/>
          <p:cNvSpPr txBox="1">
            <a:spLocks noChangeArrowheads="1"/>
          </p:cNvSpPr>
          <p:nvPr/>
        </p:nvSpPr>
        <p:spPr bwMode="auto">
          <a:xfrm>
            <a:off x="1371600" y="2443163"/>
            <a:ext cx="1525588" cy="889000"/>
          </a:xfrm>
          <a:prstGeom prst="rect">
            <a:avLst/>
          </a:prstGeom>
          <a:solidFill>
            <a:srgbClr val="7AC2FE"/>
          </a:solidFill>
          <a:ln w="9525">
            <a:noFill/>
            <a:miter lim="800000"/>
            <a:headEnd/>
            <a:tailEnd/>
          </a:ln>
        </p:spPr>
        <p:txBody>
          <a:bodyPr lIns="0" tIns="41029" rIns="0" bIns="41029">
            <a:spAutoFit/>
          </a:bodyPr>
          <a:lstStyle/>
          <a:p>
            <a:pPr algn="ctr">
              <a:lnSpc>
                <a:spcPct val="95000"/>
              </a:lnSpc>
            </a:pPr>
            <a:r>
              <a:rPr lang="en-US" sz="1900"/>
              <a:t>Domestic</a:t>
            </a:r>
          </a:p>
          <a:p>
            <a:pPr algn="ctr">
              <a:lnSpc>
                <a:spcPct val="95000"/>
              </a:lnSpc>
            </a:pPr>
            <a:r>
              <a:rPr lang="en-US" sz="1900"/>
              <a:t>Production:</a:t>
            </a:r>
          </a:p>
          <a:p>
            <a:pPr algn="ctr">
              <a:lnSpc>
                <a:spcPct val="95000"/>
              </a:lnSpc>
            </a:pPr>
            <a:r>
              <a:rPr lang="en-US" sz="1900"/>
              <a:t>74 Quads</a:t>
            </a:r>
          </a:p>
        </p:txBody>
      </p:sp>
      <p:pic>
        <p:nvPicPr>
          <p:cNvPr id="29700" name="Picture 70"/>
          <p:cNvPicPr>
            <a:picLocks noChangeAspect="1" noChangeArrowheads="1"/>
          </p:cNvPicPr>
          <p:nvPr/>
        </p:nvPicPr>
        <p:blipFill>
          <a:blip r:embed="rId3" cstate="print"/>
          <a:srcRect/>
          <a:stretch>
            <a:fillRect/>
          </a:stretch>
        </p:blipFill>
        <p:spPr bwMode="auto">
          <a:xfrm>
            <a:off x="1062038" y="4478338"/>
            <a:ext cx="1497012" cy="509587"/>
          </a:xfrm>
          <a:prstGeom prst="rect">
            <a:avLst/>
          </a:prstGeom>
          <a:noFill/>
          <a:ln w="9525">
            <a:noFill/>
            <a:miter lim="800000"/>
            <a:headEnd/>
            <a:tailEnd/>
          </a:ln>
        </p:spPr>
      </p:pic>
      <p:sp>
        <p:nvSpPr>
          <p:cNvPr id="29701" name="Text Box 71"/>
          <p:cNvSpPr txBox="1">
            <a:spLocks noChangeArrowheads="1"/>
          </p:cNvSpPr>
          <p:nvPr/>
        </p:nvSpPr>
        <p:spPr bwMode="auto">
          <a:xfrm>
            <a:off x="1357313" y="4386263"/>
            <a:ext cx="1423987" cy="538162"/>
          </a:xfrm>
          <a:prstGeom prst="rect">
            <a:avLst/>
          </a:prstGeom>
          <a:solidFill>
            <a:srgbClr val="7AC2FE"/>
          </a:solidFill>
          <a:ln w="9525" algn="ctr">
            <a:noFill/>
            <a:miter lim="800000"/>
            <a:headEnd/>
            <a:tailEnd/>
          </a:ln>
        </p:spPr>
        <p:txBody>
          <a:bodyPr lIns="0" tIns="0" rIns="0" bIns="0">
            <a:spAutoFit/>
          </a:bodyPr>
          <a:lstStyle/>
          <a:p>
            <a:pPr algn="ctr">
              <a:lnSpc>
                <a:spcPct val="95000"/>
              </a:lnSpc>
            </a:pPr>
            <a:r>
              <a:rPr lang="en-US" sz="1900"/>
              <a:t>Imports:</a:t>
            </a:r>
          </a:p>
          <a:p>
            <a:pPr algn="ctr">
              <a:lnSpc>
                <a:spcPct val="95000"/>
              </a:lnSpc>
            </a:pPr>
            <a:r>
              <a:rPr lang="en-US" sz="1900"/>
              <a:t>33 Quads</a:t>
            </a:r>
          </a:p>
        </p:txBody>
      </p:sp>
      <p:sp>
        <p:nvSpPr>
          <p:cNvPr id="29702" name="Text Box 72"/>
          <p:cNvSpPr txBox="1">
            <a:spLocks noChangeArrowheads="1"/>
          </p:cNvSpPr>
          <p:nvPr/>
        </p:nvSpPr>
        <p:spPr bwMode="auto">
          <a:xfrm>
            <a:off x="5700713" y="3019425"/>
            <a:ext cx="1838325" cy="779463"/>
          </a:xfrm>
          <a:prstGeom prst="rect">
            <a:avLst/>
          </a:prstGeom>
          <a:solidFill>
            <a:srgbClr val="7AC2FE"/>
          </a:solidFill>
          <a:ln w="9525">
            <a:noFill/>
            <a:miter lim="800000"/>
            <a:headEnd/>
            <a:tailEnd/>
          </a:ln>
        </p:spPr>
        <p:txBody>
          <a:bodyPr lIns="0" tIns="123087" rIns="0" bIns="123087">
            <a:spAutoFit/>
          </a:bodyPr>
          <a:lstStyle/>
          <a:p>
            <a:pPr algn="ctr">
              <a:lnSpc>
                <a:spcPct val="95000"/>
              </a:lnSpc>
            </a:pPr>
            <a:r>
              <a:rPr lang="en-US" sz="1900"/>
              <a:t>Consumption:</a:t>
            </a:r>
          </a:p>
          <a:p>
            <a:pPr algn="ctr">
              <a:lnSpc>
                <a:spcPct val="95000"/>
              </a:lnSpc>
            </a:pPr>
            <a:r>
              <a:rPr lang="en-US" sz="1900"/>
              <a:t>99 Quads</a:t>
            </a:r>
          </a:p>
        </p:txBody>
      </p:sp>
      <p:sp>
        <p:nvSpPr>
          <p:cNvPr id="29703" name="Rectangle 73"/>
          <p:cNvSpPr>
            <a:spLocks noChangeArrowheads="1"/>
          </p:cNvSpPr>
          <p:nvPr/>
        </p:nvSpPr>
        <p:spPr bwMode="auto">
          <a:xfrm>
            <a:off x="4111625" y="5257800"/>
            <a:ext cx="1671638" cy="547688"/>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9704" name="Rectangle 74"/>
          <p:cNvSpPr>
            <a:spLocks noChangeArrowheads="1"/>
          </p:cNvSpPr>
          <p:nvPr/>
        </p:nvSpPr>
        <p:spPr bwMode="auto">
          <a:xfrm>
            <a:off x="5487988" y="1089025"/>
            <a:ext cx="1671637" cy="547688"/>
          </a:xfrm>
          <a:prstGeom prst="rect">
            <a:avLst/>
          </a:prstGeom>
          <a:solidFill>
            <a:schemeClr val="bg1"/>
          </a:solidFill>
          <a:ln w="9525">
            <a:solidFill>
              <a:schemeClr val="bg1"/>
            </a:solidFill>
            <a:miter lim="800000"/>
            <a:headEnd/>
            <a:tailEnd/>
          </a:ln>
        </p:spPr>
        <p:txBody>
          <a:bodyPr wrap="none" anchor="ctr"/>
          <a:lstStyle/>
          <a:p>
            <a:endParaRPr lang="en-US"/>
          </a:p>
        </p:txBody>
      </p:sp>
      <p:sp>
        <p:nvSpPr>
          <p:cNvPr id="29705" name="Text Box 75"/>
          <p:cNvSpPr txBox="1">
            <a:spLocks noChangeArrowheads="1"/>
          </p:cNvSpPr>
          <p:nvPr/>
        </p:nvSpPr>
        <p:spPr bwMode="auto">
          <a:xfrm>
            <a:off x="4418013" y="5240338"/>
            <a:ext cx="1327150" cy="471487"/>
          </a:xfrm>
          <a:prstGeom prst="rect">
            <a:avLst/>
          </a:prstGeom>
          <a:solidFill>
            <a:schemeClr val="bg1"/>
          </a:solidFill>
          <a:ln w="9525">
            <a:noFill/>
            <a:miter lim="800000"/>
            <a:headEnd/>
            <a:tailEnd/>
          </a:ln>
        </p:spPr>
        <p:txBody>
          <a:bodyPr lIns="0" tIns="41029" rIns="0" bIns="41029">
            <a:spAutoFit/>
          </a:bodyPr>
          <a:lstStyle/>
          <a:p>
            <a:pPr algn="ctr">
              <a:lnSpc>
                <a:spcPct val="85000"/>
              </a:lnSpc>
            </a:pPr>
            <a:r>
              <a:rPr lang="en-US" sz="1500"/>
              <a:t>Adjustments ~1</a:t>
            </a:r>
          </a:p>
        </p:txBody>
      </p:sp>
      <p:sp>
        <p:nvSpPr>
          <p:cNvPr id="29706" name="Text Box 76"/>
          <p:cNvSpPr txBox="1">
            <a:spLocks noChangeArrowheads="1"/>
          </p:cNvSpPr>
          <p:nvPr/>
        </p:nvSpPr>
        <p:spPr bwMode="auto">
          <a:xfrm>
            <a:off x="5195888" y="1003300"/>
            <a:ext cx="1327150" cy="471488"/>
          </a:xfrm>
          <a:prstGeom prst="rect">
            <a:avLst/>
          </a:prstGeom>
          <a:noFill/>
          <a:ln w="9525">
            <a:noFill/>
            <a:miter lim="800000"/>
            <a:headEnd/>
            <a:tailEnd/>
          </a:ln>
        </p:spPr>
        <p:txBody>
          <a:bodyPr lIns="0" tIns="41029" rIns="0" bIns="41029">
            <a:spAutoFit/>
          </a:bodyPr>
          <a:lstStyle/>
          <a:p>
            <a:pPr algn="ctr">
              <a:lnSpc>
                <a:spcPct val="85000"/>
              </a:lnSpc>
            </a:pPr>
            <a:r>
              <a:rPr lang="en-US" sz="1500"/>
              <a:t>Exports</a:t>
            </a:r>
          </a:p>
          <a:p>
            <a:pPr algn="ctr">
              <a:lnSpc>
                <a:spcPct val="85000"/>
              </a:lnSpc>
            </a:pPr>
            <a:r>
              <a:rPr lang="en-US" sz="1500"/>
              <a:t>7 Quads</a:t>
            </a:r>
          </a:p>
        </p:txBody>
      </p:sp>
      <p:sp>
        <p:nvSpPr>
          <p:cNvPr id="29707" name="Text Box 77"/>
          <p:cNvSpPr txBox="1">
            <a:spLocks noChangeArrowheads="1"/>
          </p:cNvSpPr>
          <p:nvPr/>
        </p:nvSpPr>
        <p:spPr bwMode="auto">
          <a:xfrm rot="-5400000">
            <a:off x="-1499394" y="3334544"/>
            <a:ext cx="3538538" cy="431800"/>
          </a:xfrm>
          <a:prstGeom prst="rect">
            <a:avLst/>
          </a:prstGeom>
          <a:solidFill>
            <a:srgbClr val="FFFF99"/>
          </a:solidFill>
          <a:ln w="19050">
            <a:solidFill>
              <a:schemeClr val="tx1"/>
            </a:solidFill>
            <a:miter lim="800000"/>
            <a:headEnd/>
            <a:tailEnd/>
          </a:ln>
        </p:spPr>
        <p:txBody>
          <a:bodyPr lIns="82058" tIns="41029" rIns="82058" bIns="41029">
            <a:spAutoFit/>
          </a:bodyPr>
          <a:lstStyle/>
          <a:p>
            <a:pPr marL="209550" indent="-209550" algn="ctr">
              <a:buFont typeface="Wingdings" pitchFamily="2" charset="2"/>
              <a:buNone/>
            </a:pPr>
            <a:r>
              <a:rPr lang="en-US" sz="2200" b="1">
                <a:solidFill>
                  <a:srgbClr val="FF0000"/>
                </a:solidFill>
              </a:rPr>
              <a:t>Energy Supply (Quads)</a:t>
            </a:r>
          </a:p>
        </p:txBody>
      </p:sp>
      <p:sp>
        <p:nvSpPr>
          <p:cNvPr id="29708" name="Text Box 78"/>
          <p:cNvSpPr txBox="1">
            <a:spLocks noChangeArrowheads="1"/>
          </p:cNvSpPr>
          <p:nvPr/>
        </p:nvSpPr>
        <p:spPr bwMode="auto">
          <a:xfrm rot="-5400000">
            <a:off x="7308851" y="3327400"/>
            <a:ext cx="3135312" cy="433387"/>
          </a:xfrm>
          <a:prstGeom prst="rect">
            <a:avLst/>
          </a:prstGeom>
          <a:solidFill>
            <a:srgbClr val="FFFF99"/>
          </a:solidFill>
          <a:ln w="19050" algn="ctr">
            <a:solidFill>
              <a:schemeClr val="tx1"/>
            </a:solidFill>
            <a:miter lim="800000"/>
            <a:headEnd/>
            <a:tailEnd/>
          </a:ln>
        </p:spPr>
        <p:txBody>
          <a:bodyPr lIns="82058" tIns="41029" rIns="82058" bIns="41029">
            <a:spAutoFit/>
          </a:bodyPr>
          <a:lstStyle/>
          <a:p>
            <a:pPr marL="209550" indent="-209550" algn="ctr">
              <a:buFont typeface="Wingdings" pitchFamily="2" charset="2"/>
              <a:buNone/>
            </a:pPr>
            <a:r>
              <a:rPr lang="en-US" sz="2200" b="1">
                <a:solidFill>
                  <a:srgbClr val="FF0000"/>
                </a:solidFill>
              </a:rPr>
              <a:t>Energy Consumption</a:t>
            </a:r>
          </a:p>
        </p:txBody>
      </p:sp>
      <p:sp>
        <p:nvSpPr>
          <p:cNvPr id="29709" name="Rectangle 80"/>
          <p:cNvSpPr>
            <a:spLocks noChangeArrowheads="1"/>
          </p:cNvSpPr>
          <p:nvPr/>
        </p:nvSpPr>
        <p:spPr bwMode="auto">
          <a:xfrm>
            <a:off x="4946650" y="4910138"/>
            <a:ext cx="661988" cy="317500"/>
          </a:xfrm>
          <a:prstGeom prst="rect">
            <a:avLst/>
          </a:prstGeom>
          <a:solidFill>
            <a:schemeClr val="bg1"/>
          </a:solidFill>
          <a:ln w="9525">
            <a:noFill/>
            <a:miter lim="800000"/>
            <a:headEnd/>
            <a:tailEnd/>
          </a:ln>
        </p:spPr>
        <p:txBody>
          <a:bodyPr wrap="none" anchor="ctr"/>
          <a:lstStyle/>
          <a:p>
            <a:endParaRPr lang="en-US"/>
          </a:p>
        </p:txBody>
      </p:sp>
      <p:sp>
        <p:nvSpPr>
          <p:cNvPr id="29710" name="Line 81"/>
          <p:cNvSpPr>
            <a:spLocks noChangeShapeType="1"/>
          </p:cNvSpPr>
          <p:nvPr/>
        </p:nvSpPr>
        <p:spPr bwMode="auto">
          <a:xfrm flipH="1">
            <a:off x="5132388" y="4905375"/>
            <a:ext cx="346075" cy="125413"/>
          </a:xfrm>
          <a:prstGeom prst="line">
            <a:avLst/>
          </a:prstGeom>
          <a:noFill/>
          <a:ln w="19050">
            <a:solidFill>
              <a:schemeClr val="tx1"/>
            </a:solidFill>
            <a:miter lim="800000"/>
            <a:headEnd type="stealth" w="lg" len="lg"/>
            <a:tailEnd type="none" w="med" len="lg"/>
          </a:ln>
        </p:spPr>
        <p:txBody>
          <a:bodyPr wrap="none"/>
          <a:lstStyle/>
          <a:p>
            <a:endParaRPr lang="en-US"/>
          </a:p>
        </p:txBody>
      </p:sp>
      <p:sp>
        <p:nvSpPr>
          <p:cNvPr id="21" name="Text Box 79"/>
          <p:cNvSpPr txBox="1">
            <a:spLocks noChangeArrowheads="1"/>
          </p:cNvSpPr>
          <p:nvPr/>
        </p:nvSpPr>
        <p:spPr bwMode="auto">
          <a:xfrm>
            <a:off x="0" y="49213"/>
            <a:ext cx="9144000" cy="889000"/>
          </a:xfrm>
          <a:prstGeom prst="rect">
            <a:avLst/>
          </a:prstGeom>
          <a:noFill/>
          <a:ln w="9525" algn="ctr">
            <a:noFill/>
            <a:miter lim="800000"/>
            <a:headEnd/>
            <a:tailEnd/>
          </a:ln>
        </p:spPr>
        <p:txBody>
          <a:bodyPr lIns="93503" tIns="46752" rIns="93503" bIns="46752"/>
          <a:lstStyle/>
          <a:p>
            <a:pPr algn="ctr" defTabSz="820738">
              <a:lnSpc>
                <a:spcPct val="95000"/>
              </a:lnSpc>
              <a:defRPr/>
            </a:pPr>
            <a:r>
              <a:rPr lang="en-US" sz="2200" b="1" i="1" dirty="0">
                <a:solidFill>
                  <a:srgbClr val="FF0000"/>
                </a:solidFill>
                <a:latin typeface="Arial Narrow" pitchFamily="34" charset="0"/>
              </a:rPr>
              <a:t> </a:t>
            </a:r>
            <a:r>
              <a:rPr lang="en-US" sz="2400" dirty="0">
                <a:solidFill>
                  <a:srgbClr val="106636"/>
                </a:solidFill>
                <a:ea typeface="+mj-ea"/>
                <a:cs typeface="Arial" charset="0"/>
              </a:rPr>
              <a:t>U.S. Energy Flow, 2008</a:t>
            </a:r>
          </a:p>
          <a:p>
            <a:pPr algn="ctr" defTabSz="820738">
              <a:lnSpc>
                <a:spcPct val="95000"/>
              </a:lnSpc>
              <a:defRPr/>
            </a:pPr>
            <a:r>
              <a:rPr lang="en-US" sz="1600" i="1" dirty="0">
                <a:latin typeface="Arial Narrow" pitchFamily="34" charset="0"/>
              </a:rPr>
              <a:t>About 1/3 of U.S. primary energy is imported</a:t>
            </a:r>
            <a:endParaRPr lang="en-US" sz="2200" i="1" dirty="0">
              <a:solidFill>
                <a:srgbClr val="FF0000"/>
              </a:solidFill>
              <a:latin typeface="Arial Narrow" pitchFamily="34" charset="0"/>
            </a:endParaRPr>
          </a:p>
        </p:txBody>
      </p:sp>
      <p:sp>
        <p:nvSpPr>
          <p:cNvPr id="18"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16</a:t>
            </a:fld>
            <a:endParaRPr lang="en-US" dirty="0" smtClean="0">
              <a:latin typeface="Arial" charset="0"/>
              <a:cs typeface="Arial" charset="0"/>
            </a:endParaRPr>
          </a:p>
        </p:txBody>
      </p:sp>
      <p:sp>
        <p:nvSpPr>
          <p:cNvPr id="19"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 Box 21"/>
          <p:cNvSpPr txBox="1">
            <a:spLocks noChangeArrowheads="1"/>
          </p:cNvSpPr>
          <p:nvPr/>
        </p:nvSpPr>
        <p:spPr bwMode="auto">
          <a:xfrm>
            <a:off x="160338" y="46038"/>
            <a:ext cx="8815387" cy="889000"/>
          </a:xfrm>
          <a:prstGeom prst="rect">
            <a:avLst/>
          </a:prstGeom>
          <a:noFill/>
          <a:ln w="9525" algn="ctr">
            <a:noFill/>
            <a:miter lim="800000"/>
            <a:headEnd/>
            <a:tailEnd/>
          </a:ln>
          <a:effectLst/>
        </p:spPr>
        <p:txBody>
          <a:bodyPr lIns="93503" tIns="46752" rIns="93503" bIns="46752"/>
          <a:lstStyle/>
          <a:p>
            <a:pPr algn="ctr" defTabSz="820738">
              <a:lnSpc>
                <a:spcPct val="95000"/>
              </a:lnSpc>
              <a:defRPr/>
            </a:pPr>
            <a:r>
              <a:rPr lang="en-US" sz="2200" b="1" i="1" dirty="0">
                <a:solidFill>
                  <a:srgbClr val="FF0000"/>
                </a:solidFill>
                <a:effectLst>
                  <a:outerShdw blurRad="38100" dist="38100" dir="2700000" algn="tl">
                    <a:srgbClr val="C0C0C0"/>
                  </a:outerShdw>
                </a:effectLst>
                <a:latin typeface="Arial Narrow" pitchFamily="34" charset="0"/>
              </a:rPr>
              <a:t> </a:t>
            </a:r>
            <a:r>
              <a:rPr lang="en-US" sz="2400" dirty="0">
                <a:solidFill>
                  <a:srgbClr val="106636"/>
                </a:solidFill>
                <a:ea typeface="+mj-ea"/>
                <a:cs typeface="Arial" charset="0"/>
              </a:rPr>
              <a:t>U.S. Energy Flow, 2007 (Quads)</a:t>
            </a:r>
          </a:p>
          <a:p>
            <a:pPr algn="ctr" defTabSz="820738">
              <a:lnSpc>
                <a:spcPct val="95000"/>
              </a:lnSpc>
              <a:defRPr/>
            </a:pPr>
            <a:r>
              <a:rPr lang="en-US" sz="1600" i="1" dirty="0">
                <a:latin typeface="Arial Narrow" pitchFamily="34" charset="0"/>
              </a:rPr>
              <a:t>85% of primary energy is from fossil fuels</a:t>
            </a:r>
          </a:p>
          <a:p>
            <a:pPr algn="ctr" defTabSz="820738">
              <a:lnSpc>
                <a:spcPct val="95000"/>
              </a:lnSpc>
              <a:defRPr/>
            </a:pPr>
            <a:endParaRPr lang="en-US" sz="1600" b="1" i="1" dirty="0">
              <a:solidFill>
                <a:srgbClr val="FF0000"/>
              </a:solidFill>
              <a:effectLst>
                <a:outerShdw blurRad="38100" dist="38100" dir="2700000" algn="tl">
                  <a:srgbClr val="C0C0C0"/>
                </a:outerShdw>
              </a:effectLst>
              <a:latin typeface="Arial Narrow" pitchFamily="34" charset="0"/>
            </a:endParaRPr>
          </a:p>
          <a:p>
            <a:pPr algn="ctr" defTabSz="820738">
              <a:lnSpc>
                <a:spcPct val="95000"/>
              </a:lnSpc>
              <a:defRPr/>
            </a:pPr>
            <a:endParaRPr lang="en-US" sz="2200" b="1" i="1" dirty="0">
              <a:solidFill>
                <a:srgbClr val="FF0000"/>
              </a:solidFill>
              <a:effectLst>
                <a:outerShdw blurRad="38100" dist="38100" dir="2700000" algn="tl">
                  <a:srgbClr val="C0C0C0"/>
                </a:outerShdw>
              </a:effectLst>
              <a:latin typeface="Arial Narrow" pitchFamily="34" charset="0"/>
            </a:endParaRPr>
          </a:p>
        </p:txBody>
      </p:sp>
      <p:pic>
        <p:nvPicPr>
          <p:cNvPr id="30725" name="Picture 17"/>
          <p:cNvPicPr>
            <a:picLocks noChangeAspect="1" noChangeArrowheads="1"/>
          </p:cNvPicPr>
          <p:nvPr/>
        </p:nvPicPr>
        <p:blipFill>
          <a:blip r:embed="rId2" cstate="print"/>
          <a:srcRect l="5420"/>
          <a:stretch>
            <a:fillRect/>
          </a:stretch>
        </p:blipFill>
        <p:spPr bwMode="auto">
          <a:xfrm>
            <a:off x="357188" y="1212850"/>
            <a:ext cx="8858250" cy="4625975"/>
          </a:xfrm>
          <a:prstGeom prst="rect">
            <a:avLst/>
          </a:prstGeom>
          <a:noFill/>
          <a:ln w="19050" algn="ctr">
            <a:noFill/>
            <a:miter lim="800000"/>
            <a:headEnd/>
            <a:tailEnd/>
          </a:ln>
        </p:spPr>
      </p:pic>
      <p:grpSp>
        <p:nvGrpSpPr>
          <p:cNvPr id="2" name="Group 18"/>
          <p:cNvGrpSpPr>
            <a:grpSpLocks/>
          </p:cNvGrpSpPr>
          <p:nvPr/>
        </p:nvGrpSpPr>
        <p:grpSpPr bwMode="auto">
          <a:xfrm>
            <a:off x="3603625" y="2176463"/>
            <a:ext cx="736600" cy="2570162"/>
            <a:chOff x="2494" y="1491"/>
            <a:chExt cx="510" cy="1835"/>
          </a:xfrm>
        </p:grpSpPr>
        <p:sp>
          <p:nvSpPr>
            <p:cNvPr id="30750" name="Line 19"/>
            <p:cNvSpPr>
              <a:spLocks noChangeShapeType="1"/>
            </p:cNvSpPr>
            <p:nvPr/>
          </p:nvSpPr>
          <p:spPr bwMode="auto">
            <a:xfrm>
              <a:off x="2751" y="1491"/>
              <a:ext cx="0" cy="1835"/>
            </a:xfrm>
            <a:prstGeom prst="line">
              <a:avLst/>
            </a:prstGeom>
            <a:noFill/>
            <a:ln w="28575">
              <a:solidFill>
                <a:srgbClr val="FF0000"/>
              </a:solidFill>
              <a:round/>
              <a:headEnd type="stealth" w="lg" len="lg"/>
              <a:tailEnd type="stealth" w="lg" len="lg"/>
            </a:ln>
          </p:spPr>
          <p:txBody>
            <a:bodyPr/>
            <a:lstStyle/>
            <a:p>
              <a:endParaRPr lang="en-US"/>
            </a:p>
          </p:txBody>
        </p:sp>
        <p:sp>
          <p:nvSpPr>
            <p:cNvPr id="30751" name="Text Box 20"/>
            <p:cNvSpPr txBox="1">
              <a:spLocks noChangeArrowheads="1"/>
            </p:cNvSpPr>
            <p:nvPr/>
          </p:nvSpPr>
          <p:spPr bwMode="auto">
            <a:xfrm>
              <a:off x="2494" y="2044"/>
              <a:ext cx="510" cy="577"/>
            </a:xfrm>
            <a:prstGeom prst="rect">
              <a:avLst/>
            </a:prstGeom>
            <a:solidFill>
              <a:srgbClr val="BFDBFD"/>
            </a:solidFill>
            <a:ln w="9525">
              <a:noFill/>
              <a:miter lim="800000"/>
              <a:headEnd/>
              <a:tailEnd/>
            </a:ln>
          </p:spPr>
          <p:txBody>
            <a:bodyPr wrap="none" lIns="82058" tIns="41029" rIns="82058" bIns="41029">
              <a:spAutoFit/>
            </a:bodyPr>
            <a:lstStyle/>
            <a:p>
              <a:pPr algn="ctr"/>
              <a:r>
                <a:rPr lang="en-US" sz="1600" b="1">
                  <a:solidFill>
                    <a:srgbClr val="FF0000"/>
                  </a:solidFill>
                  <a:latin typeface="Arial Narrow" pitchFamily="34" charset="0"/>
                </a:rPr>
                <a:t>Supply</a:t>
              </a:r>
            </a:p>
            <a:p>
              <a:pPr algn="ctr"/>
              <a:r>
                <a:rPr lang="en-US" sz="1600" b="1">
                  <a:solidFill>
                    <a:srgbClr val="FF0000"/>
                  </a:solidFill>
                  <a:latin typeface="Arial Narrow" pitchFamily="34" charset="0"/>
                </a:rPr>
                <a:t>107 </a:t>
              </a:r>
            </a:p>
            <a:p>
              <a:pPr algn="ctr"/>
              <a:r>
                <a:rPr lang="en-US" sz="1600" b="1">
                  <a:solidFill>
                    <a:srgbClr val="FF0000"/>
                  </a:solidFill>
                  <a:latin typeface="Arial Narrow" pitchFamily="34" charset="0"/>
                </a:rPr>
                <a:t>Quads</a:t>
              </a:r>
            </a:p>
          </p:txBody>
        </p:sp>
      </p:grpSp>
      <p:grpSp>
        <p:nvGrpSpPr>
          <p:cNvPr id="3" name="Group 22"/>
          <p:cNvGrpSpPr>
            <a:grpSpLocks/>
          </p:cNvGrpSpPr>
          <p:nvPr/>
        </p:nvGrpSpPr>
        <p:grpSpPr bwMode="auto">
          <a:xfrm>
            <a:off x="2508250" y="2184400"/>
            <a:ext cx="1100138" cy="1857375"/>
            <a:chOff x="1735" y="1508"/>
            <a:chExt cx="762" cy="1327"/>
          </a:xfrm>
        </p:grpSpPr>
        <p:sp>
          <p:nvSpPr>
            <p:cNvPr id="30748" name="Line 23"/>
            <p:cNvSpPr>
              <a:spLocks noChangeShapeType="1"/>
            </p:cNvSpPr>
            <p:nvPr/>
          </p:nvSpPr>
          <p:spPr bwMode="auto">
            <a:xfrm>
              <a:off x="2118" y="1508"/>
              <a:ext cx="0" cy="1327"/>
            </a:xfrm>
            <a:prstGeom prst="line">
              <a:avLst/>
            </a:prstGeom>
            <a:noFill/>
            <a:ln w="28575">
              <a:solidFill>
                <a:srgbClr val="FF0000"/>
              </a:solidFill>
              <a:round/>
              <a:headEnd type="stealth" w="lg" len="lg"/>
              <a:tailEnd type="stealth" w="lg" len="lg"/>
            </a:ln>
          </p:spPr>
          <p:txBody>
            <a:bodyPr/>
            <a:lstStyle/>
            <a:p>
              <a:endParaRPr lang="en-US"/>
            </a:p>
          </p:txBody>
        </p:sp>
        <p:sp>
          <p:nvSpPr>
            <p:cNvPr id="30749" name="Text Box 24"/>
            <p:cNvSpPr txBox="1">
              <a:spLocks noChangeArrowheads="1"/>
            </p:cNvSpPr>
            <p:nvPr/>
          </p:nvSpPr>
          <p:spPr bwMode="auto">
            <a:xfrm>
              <a:off x="1735" y="2037"/>
              <a:ext cx="762" cy="352"/>
            </a:xfrm>
            <a:prstGeom prst="rect">
              <a:avLst/>
            </a:prstGeom>
            <a:solidFill>
              <a:srgbClr val="BFDBFD"/>
            </a:solidFill>
            <a:ln w="9525">
              <a:noFill/>
              <a:miter lim="800000"/>
              <a:headEnd/>
              <a:tailEnd/>
            </a:ln>
          </p:spPr>
          <p:txBody>
            <a:bodyPr wrap="none" lIns="164117" tIns="41029" rIns="164117" bIns="41029">
              <a:spAutoFit/>
            </a:bodyPr>
            <a:lstStyle/>
            <a:p>
              <a:pPr algn="ctr">
                <a:lnSpc>
                  <a:spcPct val="85000"/>
                </a:lnSpc>
              </a:pPr>
              <a:r>
                <a:rPr lang="en-US" sz="1600" b="1">
                  <a:solidFill>
                    <a:srgbClr val="FF0000"/>
                  </a:solidFill>
                  <a:latin typeface="Arial Narrow" pitchFamily="34" charset="0"/>
                </a:rPr>
                <a:t>Domestic</a:t>
              </a:r>
            </a:p>
            <a:p>
              <a:pPr algn="ctr">
                <a:lnSpc>
                  <a:spcPct val="85000"/>
                </a:lnSpc>
              </a:pPr>
              <a:r>
                <a:rPr lang="en-US" sz="1600" b="1">
                  <a:solidFill>
                    <a:srgbClr val="FF0000"/>
                  </a:solidFill>
                  <a:latin typeface="Arial Narrow" pitchFamily="34" charset="0"/>
                </a:rPr>
                <a:t>67%</a:t>
              </a:r>
            </a:p>
          </p:txBody>
        </p:sp>
      </p:grpSp>
      <p:grpSp>
        <p:nvGrpSpPr>
          <p:cNvPr id="4" name="Group 25"/>
          <p:cNvGrpSpPr>
            <a:grpSpLocks/>
          </p:cNvGrpSpPr>
          <p:nvPr/>
        </p:nvGrpSpPr>
        <p:grpSpPr bwMode="auto">
          <a:xfrm>
            <a:off x="2744788" y="4054475"/>
            <a:ext cx="625475" cy="701675"/>
            <a:chOff x="1902" y="2835"/>
            <a:chExt cx="433" cy="500"/>
          </a:xfrm>
        </p:grpSpPr>
        <p:sp>
          <p:nvSpPr>
            <p:cNvPr id="30746" name="Line 26"/>
            <p:cNvSpPr>
              <a:spLocks noChangeShapeType="1"/>
            </p:cNvSpPr>
            <p:nvPr/>
          </p:nvSpPr>
          <p:spPr bwMode="auto">
            <a:xfrm>
              <a:off x="2119" y="2835"/>
              <a:ext cx="0" cy="500"/>
            </a:xfrm>
            <a:prstGeom prst="line">
              <a:avLst/>
            </a:prstGeom>
            <a:noFill/>
            <a:ln w="28575">
              <a:solidFill>
                <a:srgbClr val="FF0000"/>
              </a:solidFill>
              <a:round/>
              <a:headEnd type="stealth" w="lg" len="lg"/>
              <a:tailEnd type="stealth" w="lg" len="lg"/>
            </a:ln>
          </p:spPr>
          <p:txBody>
            <a:bodyPr/>
            <a:lstStyle/>
            <a:p>
              <a:endParaRPr lang="en-US"/>
            </a:p>
          </p:txBody>
        </p:sp>
        <p:sp>
          <p:nvSpPr>
            <p:cNvPr id="30747" name="Text Box 27"/>
            <p:cNvSpPr txBox="1">
              <a:spLocks noChangeArrowheads="1"/>
            </p:cNvSpPr>
            <p:nvPr/>
          </p:nvSpPr>
          <p:spPr bwMode="auto">
            <a:xfrm>
              <a:off x="1902" y="2951"/>
              <a:ext cx="433" cy="260"/>
            </a:xfrm>
            <a:prstGeom prst="rect">
              <a:avLst/>
            </a:prstGeom>
            <a:solidFill>
              <a:srgbClr val="BFDBFD"/>
            </a:solidFill>
            <a:ln w="9525">
              <a:noFill/>
              <a:miter lim="800000"/>
              <a:headEnd/>
              <a:tailEnd/>
            </a:ln>
          </p:spPr>
          <p:txBody>
            <a:bodyPr wrap="none" lIns="0" tIns="0" rIns="0" bIns="0">
              <a:spAutoFit/>
            </a:bodyPr>
            <a:lstStyle/>
            <a:p>
              <a:pPr algn="ctr">
                <a:lnSpc>
                  <a:spcPct val="75000"/>
                </a:lnSpc>
              </a:pPr>
              <a:r>
                <a:rPr lang="en-US" sz="1600" b="1">
                  <a:solidFill>
                    <a:srgbClr val="FF0000"/>
                  </a:solidFill>
                  <a:latin typeface="Arial Narrow" pitchFamily="34" charset="0"/>
                </a:rPr>
                <a:t>Imports</a:t>
              </a:r>
            </a:p>
            <a:p>
              <a:pPr algn="ctr">
                <a:lnSpc>
                  <a:spcPct val="75000"/>
                </a:lnSpc>
              </a:pPr>
              <a:r>
                <a:rPr lang="en-US" sz="1600" b="1">
                  <a:solidFill>
                    <a:srgbClr val="FF0000"/>
                  </a:solidFill>
                  <a:latin typeface="Arial Narrow" pitchFamily="34" charset="0"/>
                </a:rPr>
                <a:t>33%</a:t>
              </a:r>
            </a:p>
          </p:txBody>
        </p:sp>
      </p:grpSp>
      <p:sp>
        <p:nvSpPr>
          <p:cNvPr id="43" name="Text Box 28"/>
          <p:cNvSpPr txBox="1">
            <a:spLocks noChangeArrowheads="1"/>
          </p:cNvSpPr>
          <p:nvPr/>
        </p:nvSpPr>
        <p:spPr bwMode="auto">
          <a:xfrm rot="-755368">
            <a:off x="7310438" y="2206625"/>
            <a:ext cx="911225" cy="241300"/>
          </a:xfrm>
          <a:prstGeom prst="rect">
            <a:avLst/>
          </a:prstGeom>
          <a:solidFill>
            <a:srgbClr val="BFDBFD"/>
          </a:solidFill>
          <a:ln w="9525">
            <a:noFill/>
            <a:miter lim="800000"/>
            <a:headEnd/>
            <a:tailEnd/>
          </a:ln>
        </p:spPr>
        <p:txBody>
          <a:bodyPr wrap="none" lIns="0" tIns="0" rIns="0" bIns="0">
            <a:spAutoFit/>
          </a:bodyPr>
          <a:lstStyle/>
          <a:p>
            <a:pPr algn="ctr"/>
            <a:r>
              <a:rPr lang="en-US" sz="1600" b="1">
                <a:solidFill>
                  <a:srgbClr val="FF0000"/>
                </a:solidFill>
                <a:latin typeface="Arial Narrow" pitchFamily="34" charset="0"/>
              </a:rPr>
              <a:t>Residential</a:t>
            </a:r>
          </a:p>
        </p:txBody>
      </p:sp>
      <p:sp>
        <p:nvSpPr>
          <p:cNvPr id="44" name="Text Box 29"/>
          <p:cNvSpPr txBox="1">
            <a:spLocks noChangeArrowheads="1"/>
          </p:cNvSpPr>
          <p:nvPr/>
        </p:nvSpPr>
        <p:spPr bwMode="auto">
          <a:xfrm rot="-268120">
            <a:off x="7267575" y="2767013"/>
            <a:ext cx="1144588" cy="404812"/>
          </a:xfrm>
          <a:prstGeom prst="rect">
            <a:avLst/>
          </a:prstGeom>
          <a:solidFill>
            <a:srgbClr val="BFDBFD"/>
          </a:solidFill>
          <a:ln w="9525">
            <a:noFill/>
            <a:miter lim="800000"/>
            <a:headEnd/>
            <a:tailEnd/>
          </a:ln>
        </p:spPr>
        <p:txBody>
          <a:bodyPr wrap="none" lIns="82058" tIns="82058" rIns="82058" bIns="82058">
            <a:spAutoFit/>
          </a:bodyPr>
          <a:lstStyle/>
          <a:p>
            <a:pPr algn="ctr"/>
            <a:r>
              <a:rPr lang="en-US" sz="1600" b="1">
                <a:solidFill>
                  <a:srgbClr val="FF0000"/>
                </a:solidFill>
                <a:latin typeface="Arial Narrow" pitchFamily="34" charset="0"/>
              </a:rPr>
              <a:t>Commercial</a:t>
            </a:r>
          </a:p>
        </p:txBody>
      </p:sp>
      <p:sp>
        <p:nvSpPr>
          <p:cNvPr id="45" name="Text Box 30"/>
          <p:cNvSpPr txBox="1">
            <a:spLocks noChangeArrowheads="1"/>
          </p:cNvSpPr>
          <p:nvPr/>
        </p:nvSpPr>
        <p:spPr bwMode="auto">
          <a:xfrm>
            <a:off x="7181850" y="3430588"/>
            <a:ext cx="1098550" cy="404812"/>
          </a:xfrm>
          <a:prstGeom prst="rect">
            <a:avLst/>
          </a:prstGeom>
          <a:solidFill>
            <a:srgbClr val="BFDBFD"/>
          </a:solidFill>
          <a:ln w="9525">
            <a:noFill/>
            <a:miter lim="800000"/>
            <a:headEnd/>
            <a:tailEnd/>
          </a:ln>
        </p:spPr>
        <p:txBody>
          <a:bodyPr wrap="none" lIns="164117" tIns="82058" rIns="164117" bIns="82058">
            <a:spAutoFit/>
          </a:bodyPr>
          <a:lstStyle/>
          <a:p>
            <a:pPr algn="ctr"/>
            <a:r>
              <a:rPr lang="en-US" sz="1600" b="1">
                <a:solidFill>
                  <a:srgbClr val="FF0000"/>
                </a:solidFill>
                <a:latin typeface="Arial Narrow" pitchFamily="34" charset="0"/>
              </a:rPr>
              <a:t>Industrial</a:t>
            </a:r>
          </a:p>
        </p:txBody>
      </p:sp>
      <p:grpSp>
        <p:nvGrpSpPr>
          <p:cNvPr id="5" name="Group 31"/>
          <p:cNvGrpSpPr>
            <a:grpSpLocks/>
          </p:cNvGrpSpPr>
          <p:nvPr/>
        </p:nvGrpSpPr>
        <p:grpSpPr bwMode="auto">
          <a:xfrm>
            <a:off x="6040438" y="2224088"/>
            <a:ext cx="944562" cy="2525712"/>
            <a:chOff x="4189" y="1525"/>
            <a:chExt cx="654" cy="1803"/>
          </a:xfrm>
        </p:grpSpPr>
        <p:sp>
          <p:nvSpPr>
            <p:cNvPr id="30744" name="Line 32"/>
            <p:cNvSpPr>
              <a:spLocks noChangeShapeType="1"/>
            </p:cNvSpPr>
            <p:nvPr/>
          </p:nvSpPr>
          <p:spPr bwMode="auto">
            <a:xfrm>
              <a:off x="4517" y="1525"/>
              <a:ext cx="0" cy="1803"/>
            </a:xfrm>
            <a:prstGeom prst="line">
              <a:avLst/>
            </a:prstGeom>
            <a:noFill/>
            <a:ln w="28575">
              <a:solidFill>
                <a:srgbClr val="FF0000"/>
              </a:solidFill>
              <a:round/>
              <a:headEnd type="stealth" w="lg" len="lg"/>
              <a:tailEnd type="stealth" w="lg" len="lg"/>
            </a:ln>
          </p:spPr>
          <p:txBody>
            <a:bodyPr/>
            <a:lstStyle/>
            <a:p>
              <a:endParaRPr lang="en-US"/>
            </a:p>
          </p:txBody>
        </p:sp>
        <p:sp>
          <p:nvSpPr>
            <p:cNvPr id="30745" name="Text Box 33"/>
            <p:cNvSpPr txBox="1">
              <a:spLocks noChangeArrowheads="1"/>
            </p:cNvSpPr>
            <p:nvPr/>
          </p:nvSpPr>
          <p:spPr bwMode="auto">
            <a:xfrm>
              <a:off x="4189" y="2044"/>
              <a:ext cx="654" cy="577"/>
            </a:xfrm>
            <a:prstGeom prst="rect">
              <a:avLst/>
            </a:prstGeom>
            <a:solidFill>
              <a:srgbClr val="BFDBFD"/>
            </a:solidFill>
            <a:ln w="9525">
              <a:noFill/>
              <a:miter lim="800000"/>
              <a:headEnd/>
              <a:tailEnd/>
            </a:ln>
          </p:spPr>
          <p:txBody>
            <a:bodyPr wrap="none" lIns="82058" tIns="41029" rIns="82058" bIns="41029">
              <a:spAutoFit/>
            </a:bodyPr>
            <a:lstStyle/>
            <a:p>
              <a:pPr algn="ctr"/>
              <a:r>
                <a:rPr lang="en-US" sz="1600" b="1">
                  <a:solidFill>
                    <a:srgbClr val="FF0000"/>
                  </a:solidFill>
                  <a:latin typeface="Arial Narrow" pitchFamily="34" charset="0"/>
                </a:rPr>
                <a:t>Consume</a:t>
              </a:r>
            </a:p>
            <a:p>
              <a:pPr algn="ctr"/>
              <a:r>
                <a:rPr lang="en-US" sz="1600" b="1">
                  <a:solidFill>
                    <a:srgbClr val="FF0000"/>
                  </a:solidFill>
                  <a:latin typeface="Arial Narrow" pitchFamily="34" charset="0"/>
                </a:rPr>
                <a:t>102 </a:t>
              </a:r>
            </a:p>
            <a:p>
              <a:pPr algn="ctr"/>
              <a:r>
                <a:rPr lang="en-US" sz="1600" b="1">
                  <a:solidFill>
                    <a:srgbClr val="FF0000"/>
                  </a:solidFill>
                  <a:latin typeface="Arial Narrow" pitchFamily="34" charset="0"/>
                </a:rPr>
                <a:t>Quads</a:t>
              </a:r>
            </a:p>
          </p:txBody>
        </p:sp>
      </p:grpSp>
      <p:grpSp>
        <p:nvGrpSpPr>
          <p:cNvPr id="6" name="Group 34"/>
          <p:cNvGrpSpPr>
            <a:grpSpLocks/>
          </p:cNvGrpSpPr>
          <p:nvPr/>
        </p:nvGrpSpPr>
        <p:grpSpPr bwMode="auto">
          <a:xfrm>
            <a:off x="5741988" y="4284663"/>
            <a:ext cx="1338262" cy="309562"/>
            <a:chOff x="3977" y="3013"/>
            <a:chExt cx="927" cy="221"/>
          </a:xfrm>
        </p:grpSpPr>
        <p:sp>
          <p:nvSpPr>
            <p:cNvPr id="30742" name="Text Box 35"/>
            <p:cNvSpPr txBox="1">
              <a:spLocks noChangeArrowheads="1"/>
            </p:cNvSpPr>
            <p:nvPr/>
          </p:nvSpPr>
          <p:spPr bwMode="auto">
            <a:xfrm>
              <a:off x="3997" y="3013"/>
              <a:ext cx="907" cy="173"/>
            </a:xfrm>
            <a:prstGeom prst="rect">
              <a:avLst/>
            </a:prstGeom>
            <a:solidFill>
              <a:srgbClr val="BFDBFD"/>
            </a:solidFill>
            <a:ln w="9525">
              <a:noFill/>
              <a:miter lim="800000"/>
              <a:headEnd/>
              <a:tailEnd/>
            </a:ln>
          </p:spPr>
          <p:txBody>
            <a:bodyPr lIns="82058" tIns="0" rIns="0" bIns="0">
              <a:spAutoFit/>
            </a:bodyPr>
            <a:lstStyle/>
            <a:p>
              <a:r>
                <a:rPr lang="en-US" sz="1600" b="1">
                  <a:solidFill>
                    <a:srgbClr val="FF0000"/>
                  </a:solidFill>
                  <a:latin typeface="Arial Narrow" pitchFamily="34" charset="0"/>
                </a:rPr>
                <a:t>Nuclear 8%</a:t>
              </a:r>
            </a:p>
          </p:txBody>
        </p:sp>
        <p:sp>
          <p:nvSpPr>
            <p:cNvPr id="30743" name="Line 36"/>
            <p:cNvSpPr>
              <a:spLocks noChangeShapeType="1"/>
            </p:cNvSpPr>
            <p:nvPr/>
          </p:nvSpPr>
          <p:spPr bwMode="auto">
            <a:xfrm>
              <a:off x="3977" y="3141"/>
              <a:ext cx="0" cy="93"/>
            </a:xfrm>
            <a:prstGeom prst="line">
              <a:avLst/>
            </a:prstGeom>
            <a:noFill/>
            <a:ln w="28575">
              <a:solidFill>
                <a:srgbClr val="FF0000"/>
              </a:solidFill>
              <a:round/>
              <a:headEnd type="none" w="lg" len="lg"/>
              <a:tailEnd type="none" w="lg" len="lg"/>
            </a:ln>
          </p:spPr>
          <p:txBody>
            <a:bodyPr/>
            <a:lstStyle/>
            <a:p>
              <a:endParaRPr lang="en-US"/>
            </a:p>
          </p:txBody>
        </p:sp>
      </p:grpSp>
      <p:grpSp>
        <p:nvGrpSpPr>
          <p:cNvPr id="7" name="Group 37"/>
          <p:cNvGrpSpPr>
            <a:grpSpLocks/>
          </p:cNvGrpSpPr>
          <p:nvPr/>
        </p:nvGrpSpPr>
        <p:grpSpPr bwMode="auto">
          <a:xfrm>
            <a:off x="5741988" y="4481513"/>
            <a:ext cx="1289050" cy="250825"/>
            <a:chOff x="3978" y="3150"/>
            <a:chExt cx="893" cy="180"/>
          </a:xfrm>
        </p:grpSpPr>
        <p:sp>
          <p:nvSpPr>
            <p:cNvPr id="30740" name="Text Box 38"/>
            <p:cNvSpPr txBox="1">
              <a:spLocks noChangeArrowheads="1"/>
            </p:cNvSpPr>
            <p:nvPr/>
          </p:nvSpPr>
          <p:spPr bwMode="auto">
            <a:xfrm>
              <a:off x="3991" y="3150"/>
              <a:ext cx="880" cy="173"/>
            </a:xfrm>
            <a:prstGeom prst="rect">
              <a:avLst/>
            </a:prstGeom>
            <a:solidFill>
              <a:srgbClr val="BFDBFD"/>
            </a:solidFill>
            <a:ln w="9525">
              <a:noFill/>
              <a:miter lim="800000"/>
              <a:headEnd/>
              <a:tailEnd/>
            </a:ln>
          </p:spPr>
          <p:txBody>
            <a:bodyPr wrap="none" lIns="82058" tIns="0" rIns="0" bIns="0">
              <a:spAutoFit/>
            </a:bodyPr>
            <a:lstStyle/>
            <a:p>
              <a:r>
                <a:rPr lang="en-US" sz="1600" b="1">
                  <a:solidFill>
                    <a:srgbClr val="FF0000"/>
                  </a:solidFill>
                  <a:latin typeface="Arial Narrow" pitchFamily="34" charset="0"/>
                </a:rPr>
                <a:t>Renewable 7%</a:t>
              </a:r>
            </a:p>
          </p:txBody>
        </p:sp>
        <p:sp>
          <p:nvSpPr>
            <p:cNvPr id="30741" name="Line 39"/>
            <p:cNvSpPr>
              <a:spLocks noChangeShapeType="1"/>
            </p:cNvSpPr>
            <p:nvPr/>
          </p:nvSpPr>
          <p:spPr bwMode="auto">
            <a:xfrm>
              <a:off x="3978" y="3237"/>
              <a:ext cx="0" cy="93"/>
            </a:xfrm>
            <a:prstGeom prst="line">
              <a:avLst/>
            </a:prstGeom>
            <a:noFill/>
            <a:ln w="28575">
              <a:solidFill>
                <a:srgbClr val="FF0000"/>
              </a:solidFill>
              <a:round/>
              <a:headEnd type="none" w="lg" len="lg"/>
              <a:tailEnd type="none" w="lg" len="lg"/>
            </a:ln>
          </p:spPr>
          <p:txBody>
            <a:bodyPr lIns="0" tIns="0" rIns="0" bIns="0"/>
            <a:lstStyle/>
            <a:p>
              <a:endParaRPr lang="en-US"/>
            </a:p>
          </p:txBody>
        </p:sp>
      </p:grpSp>
      <p:grpSp>
        <p:nvGrpSpPr>
          <p:cNvPr id="8" name="Group 40"/>
          <p:cNvGrpSpPr>
            <a:grpSpLocks/>
          </p:cNvGrpSpPr>
          <p:nvPr/>
        </p:nvGrpSpPr>
        <p:grpSpPr bwMode="auto">
          <a:xfrm>
            <a:off x="5484813" y="2244725"/>
            <a:ext cx="492125" cy="2230438"/>
            <a:chOff x="3808" y="1536"/>
            <a:chExt cx="342" cy="1593"/>
          </a:xfrm>
        </p:grpSpPr>
        <p:sp>
          <p:nvSpPr>
            <p:cNvPr id="30738" name="Line 41"/>
            <p:cNvSpPr>
              <a:spLocks noChangeShapeType="1"/>
            </p:cNvSpPr>
            <p:nvPr/>
          </p:nvSpPr>
          <p:spPr bwMode="auto">
            <a:xfrm>
              <a:off x="3981" y="1536"/>
              <a:ext cx="0" cy="1593"/>
            </a:xfrm>
            <a:prstGeom prst="line">
              <a:avLst/>
            </a:prstGeom>
            <a:noFill/>
            <a:ln w="28575">
              <a:solidFill>
                <a:srgbClr val="FF0000"/>
              </a:solidFill>
              <a:round/>
              <a:headEnd type="stealth" w="lg" len="lg"/>
              <a:tailEnd type="stealth" w="lg" len="lg"/>
            </a:ln>
          </p:spPr>
          <p:txBody>
            <a:bodyPr/>
            <a:lstStyle/>
            <a:p>
              <a:endParaRPr lang="en-US"/>
            </a:p>
          </p:txBody>
        </p:sp>
        <p:sp>
          <p:nvSpPr>
            <p:cNvPr id="30739" name="Text Box 42"/>
            <p:cNvSpPr txBox="1">
              <a:spLocks noChangeArrowheads="1"/>
            </p:cNvSpPr>
            <p:nvPr/>
          </p:nvSpPr>
          <p:spPr bwMode="auto">
            <a:xfrm>
              <a:off x="3808" y="2185"/>
              <a:ext cx="342" cy="294"/>
            </a:xfrm>
            <a:prstGeom prst="rect">
              <a:avLst/>
            </a:prstGeom>
            <a:solidFill>
              <a:srgbClr val="BFDBFD"/>
            </a:solidFill>
            <a:ln w="9525" algn="ctr">
              <a:noFill/>
              <a:miter lim="800000"/>
              <a:headEnd/>
              <a:tailEnd/>
            </a:ln>
          </p:spPr>
          <p:txBody>
            <a:bodyPr wrap="none" lIns="0" tIns="0" rIns="0" bIns="0">
              <a:spAutoFit/>
            </a:bodyPr>
            <a:lstStyle/>
            <a:p>
              <a:pPr algn="ctr">
                <a:lnSpc>
                  <a:spcPct val="85000"/>
                </a:lnSpc>
              </a:pPr>
              <a:r>
                <a:rPr lang="en-US" sz="1600" b="1">
                  <a:solidFill>
                    <a:srgbClr val="FF0000"/>
                  </a:solidFill>
                  <a:latin typeface="Arial Narrow" pitchFamily="34" charset="0"/>
                </a:rPr>
                <a:t>Fossil</a:t>
              </a:r>
            </a:p>
            <a:p>
              <a:pPr algn="ctr">
                <a:lnSpc>
                  <a:spcPct val="85000"/>
                </a:lnSpc>
              </a:pPr>
              <a:r>
                <a:rPr lang="en-US" sz="1600" b="1">
                  <a:solidFill>
                    <a:srgbClr val="FF0000"/>
                  </a:solidFill>
                  <a:latin typeface="Arial Narrow" pitchFamily="34" charset="0"/>
                </a:rPr>
                <a:t>85%</a:t>
              </a:r>
            </a:p>
          </p:txBody>
        </p:sp>
      </p:grpSp>
      <p:sp>
        <p:nvSpPr>
          <p:cNvPr id="58" name="Text Box 43"/>
          <p:cNvSpPr txBox="1">
            <a:spLocks noChangeArrowheads="1"/>
          </p:cNvSpPr>
          <p:nvPr/>
        </p:nvSpPr>
        <p:spPr bwMode="auto">
          <a:xfrm rot="431252">
            <a:off x="7046913" y="4230688"/>
            <a:ext cx="1201737" cy="404812"/>
          </a:xfrm>
          <a:prstGeom prst="rect">
            <a:avLst/>
          </a:prstGeom>
          <a:solidFill>
            <a:srgbClr val="BFDBFD"/>
          </a:solidFill>
          <a:ln w="9525">
            <a:noFill/>
            <a:miter lim="800000"/>
            <a:headEnd/>
            <a:tailEnd/>
          </a:ln>
        </p:spPr>
        <p:txBody>
          <a:bodyPr wrap="none" lIns="0" tIns="82058" rIns="0" bIns="82058">
            <a:spAutoFit/>
          </a:bodyPr>
          <a:lstStyle/>
          <a:p>
            <a:pPr algn="ctr"/>
            <a:r>
              <a:rPr lang="en-US" sz="1600" b="1">
                <a:solidFill>
                  <a:srgbClr val="FF0000"/>
                </a:solidFill>
                <a:latin typeface="Arial Narrow" pitchFamily="34" charset="0"/>
              </a:rPr>
              <a:t>Transportation</a:t>
            </a:r>
          </a:p>
        </p:txBody>
      </p:sp>
      <p:pic>
        <p:nvPicPr>
          <p:cNvPr id="30737" name="Picture 45"/>
          <p:cNvPicPr>
            <a:picLocks noChangeAspect="1" noChangeArrowheads="1"/>
          </p:cNvPicPr>
          <p:nvPr/>
        </p:nvPicPr>
        <p:blipFill>
          <a:blip r:embed="rId3" cstate="print"/>
          <a:srcRect/>
          <a:stretch>
            <a:fillRect/>
          </a:stretch>
        </p:blipFill>
        <p:spPr bwMode="auto">
          <a:xfrm>
            <a:off x="15875" y="5241925"/>
            <a:ext cx="1314450" cy="990600"/>
          </a:xfrm>
          <a:prstGeom prst="rect">
            <a:avLst/>
          </a:prstGeom>
          <a:noFill/>
          <a:ln w="19050" algn="ctr">
            <a:noFill/>
            <a:miter lim="800000"/>
            <a:headEnd/>
            <a:tailEnd/>
          </a:ln>
        </p:spPr>
      </p:pic>
      <p:sp>
        <p:nvSpPr>
          <p:cNvPr id="32"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17</a:t>
            </a:fld>
            <a:endParaRPr lang="en-US" dirty="0" smtClean="0">
              <a:latin typeface="Arial" charset="0"/>
              <a:cs typeface="Arial" charset="0"/>
            </a:endParaRPr>
          </a:p>
        </p:txBody>
      </p:sp>
      <p:sp>
        <p:nvSpPr>
          <p:cNvPr id="34"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5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62000"/>
            <a:ext cx="9144000" cy="533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9941" name="Rectangle 7"/>
          <p:cNvSpPr>
            <a:spLocks noChangeArrowheads="1"/>
          </p:cNvSpPr>
          <p:nvPr/>
        </p:nvSpPr>
        <p:spPr bwMode="auto">
          <a:xfrm>
            <a:off x="304800" y="5867400"/>
            <a:ext cx="8686800" cy="400110"/>
          </a:xfrm>
          <a:prstGeom prst="rect">
            <a:avLst/>
          </a:prstGeom>
          <a:noFill/>
          <a:ln w="9525">
            <a:noFill/>
            <a:miter lim="800000"/>
            <a:headEnd/>
            <a:tailEnd/>
          </a:ln>
        </p:spPr>
        <p:txBody>
          <a:bodyPr>
            <a:spAutoFit/>
          </a:bodyPr>
          <a:lstStyle/>
          <a:p>
            <a:r>
              <a:rPr lang="en-US" sz="1000" b="1" i="1" dirty="0" smtClean="0">
                <a:solidFill>
                  <a:srgbClr val="146737"/>
                </a:solidFill>
              </a:rPr>
              <a:t>Source: Lawrence Livermore National Laboratory and the Department of Energy, Energy Information Administration, 2009 (based on data from DOE/EIA-0384(2008), June 2009).</a:t>
            </a:r>
            <a:endParaRPr lang="en-US" sz="1000" b="1" dirty="0">
              <a:solidFill>
                <a:srgbClr val="146737"/>
              </a:solidFill>
            </a:endParaRPr>
          </a:p>
        </p:txBody>
      </p:sp>
      <p:pic>
        <p:nvPicPr>
          <p:cNvPr id="2" name="Picture 1"/>
          <p:cNvPicPr>
            <a:picLocks noChangeAspect="1" noChangeArrowheads="1"/>
          </p:cNvPicPr>
          <p:nvPr/>
        </p:nvPicPr>
        <p:blipFill>
          <a:blip r:embed="rId3" cstate="print"/>
          <a:srcRect/>
          <a:stretch>
            <a:fillRect/>
          </a:stretch>
        </p:blipFill>
        <p:spPr bwMode="auto">
          <a:xfrm>
            <a:off x="42532" y="816367"/>
            <a:ext cx="9067800" cy="5008941"/>
          </a:xfrm>
          <a:prstGeom prst="rect">
            <a:avLst/>
          </a:prstGeom>
          <a:noFill/>
          <a:ln w="9525">
            <a:noFill/>
            <a:miter lim="800000"/>
            <a:headEnd/>
            <a:tailEnd/>
          </a:ln>
        </p:spPr>
      </p:pic>
      <p:sp>
        <p:nvSpPr>
          <p:cNvPr id="7" name="Title 2"/>
          <p:cNvSpPr txBox="1">
            <a:spLocks/>
          </p:cNvSpPr>
          <p:nvPr/>
        </p:nvSpPr>
        <p:spPr bwMode="auto">
          <a:xfrm>
            <a:off x="0" y="-219075"/>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t>U.S. Energy Production and Usage in 2008</a:t>
            </a:r>
            <a:br>
              <a:rPr kumimoji="0" lang="en-US" sz="2400" b="0" i="0"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br>
            <a:r>
              <a:rPr kumimoji="0" lang="en-US" sz="1800" b="0" i="1" u="none" strike="noStrike" kern="1200" cap="none" spc="0" normalizeH="0" baseline="0" noProof="0" dirty="0" smtClean="0">
                <a:ln>
                  <a:noFill/>
                </a:ln>
                <a:solidFill>
                  <a:srgbClr val="106636"/>
                </a:solidFill>
                <a:effectLst/>
                <a:uLnTx/>
                <a:uFillTx/>
                <a:latin typeface="Arial" pitchFamily="34" charset="0"/>
                <a:ea typeface="+mj-ea"/>
                <a:cs typeface="Arial" pitchFamily="34" charset="0"/>
              </a:rPr>
              <a:t>Units in Quadrillion BTUs</a:t>
            </a:r>
            <a:r>
              <a:rPr kumimoji="0" lang="en-US" sz="1800" b="0" i="1" u="none" strike="noStrike" kern="1200" cap="none" spc="0" normalizeH="0" noProof="0" dirty="0" smtClean="0">
                <a:ln>
                  <a:noFill/>
                </a:ln>
                <a:solidFill>
                  <a:srgbClr val="106636"/>
                </a:solidFill>
                <a:effectLst/>
                <a:uLnTx/>
                <a:uFillTx/>
                <a:latin typeface="Arial" pitchFamily="34" charset="0"/>
                <a:ea typeface="+mj-ea"/>
                <a:cs typeface="Arial" pitchFamily="34" charset="0"/>
              </a:rPr>
              <a:t> (Quads)</a:t>
            </a:r>
            <a:endParaRPr kumimoji="0" lang="en-US" sz="1800" b="0" i="1" u="none" strike="noStrike" kern="1200" cap="none" spc="0" normalizeH="0" baseline="0" noProof="0" dirty="0" smtClean="0">
              <a:ln>
                <a:noFill/>
              </a:ln>
              <a:solidFill>
                <a:srgbClr val="106636"/>
              </a:solidFill>
              <a:effectLst/>
              <a:uLnTx/>
              <a:uFillTx/>
              <a:latin typeface="Arial" pitchFamily="34" charset="0"/>
              <a:ea typeface="+mj-ea"/>
              <a:cs typeface="Arial" pitchFamily="34" charset="0"/>
            </a:endParaRPr>
          </a:p>
        </p:txBody>
      </p:sp>
      <p:sp>
        <p:nvSpPr>
          <p:cNvPr id="11"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
        <p:nvSpPr>
          <p:cNvPr id="12"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18</a:t>
            </a:fld>
            <a:endParaRPr lang="en-US" dirty="0" smtClean="0">
              <a:latin typeface="Arial" charset="0"/>
              <a:cs typeface="Arial"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79"/>
          <p:cNvSpPr txBox="1">
            <a:spLocks noChangeArrowheads="1"/>
          </p:cNvSpPr>
          <p:nvPr/>
        </p:nvSpPr>
        <p:spPr bwMode="auto">
          <a:xfrm>
            <a:off x="0" y="49213"/>
            <a:ext cx="9144000" cy="889000"/>
          </a:xfrm>
          <a:prstGeom prst="rect">
            <a:avLst/>
          </a:prstGeom>
          <a:noFill/>
          <a:ln w="9525" algn="ctr">
            <a:noFill/>
            <a:miter lim="800000"/>
            <a:headEnd/>
            <a:tailEnd/>
          </a:ln>
        </p:spPr>
        <p:txBody>
          <a:bodyPr lIns="93503" tIns="46752" rIns="93503" bIns="46752"/>
          <a:lstStyle/>
          <a:p>
            <a:pPr algn="ctr" defTabSz="820738">
              <a:lnSpc>
                <a:spcPct val="95000"/>
              </a:lnSpc>
              <a:defRPr/>
            </a:pPr>
            <a:r>
              <a:rPr lang="en-US" sz="2200" b="1" i="1" dirty="0">
                <a:solidFill>
                  <a:srgbClr val="FF0000"/>
                </a:solidFill>
                <a:latin typeface="Arial Narrow" pitchFamily="34" charset="0"/>
              </a:rPr>
              <a:t> </a:t>
            </a:r>
            <a:r>
              <a:rPr lang="en-US" sz="2400" dirty="0" smtClean="0">
                <a:solidFill>
                  <a:srgbClr val="106636"/>
                </a:solidFill>
                <a:ea typeface="+mj-ea"/>
                <a:cs typeface="Arial" charset="0"/>
              </a:rPr>
              <a:t>U.S. Energy Flow, 1950 (Quads)</a:t>
            </a:r>
            <a:endParaRPr lang="en-US" sz="2400" dirty="0">
              <a:solidFill>
                <a:srgbClr val="106636"/>
              </a:solidFill>
              <a:ea typeface="+mj-ea"/>
              <a:cs typeface="Arial" charset="0"/>
            </a:endParaRPr>
          </a:p>
          <a:p>
            <a:pPr algn="ctr" defTabSz="820738">
              <a:lnSpc>
                <a:spcPct val="95000"/>
              </a:lnSpc>
              <a:defRPr/>
            </a:pPr>
            <a:r>
              <a:rPr lang="en-US" sz="1600" i="1" dirty="0" smtClean="0">
                <a:latin typeface="Arial Narrow" pitchFamily="34" charset="0"/>
              </a:rPr>
              <a:t>At midcentury, the U.S. used 1/3 of the primary energy used today </a:t>
            </a:r>
            <a:r>
              <a:rPr lang="en-US" sz="1600" i="1" u="sng" dirty="0" smtClean="0">
                <a:latin typeface="Arial Narrow" pitchFamily="34" charset="0"/>
              </a:rPr>
              <a:t>and with greater overall efficiency</a:t>
            </a:r>
            <a:endParaRPr lang="en-US" sz="2200" i="1" u="sng" dirty="0">
              <a:solidFill>
                <a:srgbClr val="FF0000"/>
              </a:solidFill>
              <a:latin typeface="Arial Narrow" pitchFamily="34" charset="0"/>
            </a:endParaRPr>
          </a:p>
        </p:txBody>
      </p:sp>
      <p:sp>
        <p:nvSpPr>
          <p:cNvPr id="18"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19</a:t>
            </a:fld>
            <a:endParaRPr lang="en-US" dirty="0" smtClean="0">
              <a:latin typeface="Arial" charset="0"/>
              <a:cs typeface="Arial" charset="0"/>
            </a:endParaRPr>
          </a:p>
        </p:txBody>
      </p:sp>
      <p:sp>
        <p:nvSpPr>
          <p:cNvPr id="19"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pic>
        <p:nvPicPr>
          <p:cNvPr id="20" name="Picture 3"/>
          <p:cNvPicPr>
            <a:picLocks noChangeAspect="1" noChangeArrowheads="1"/>
          </p:cNvPicPr>
          <p:nvPr/>
        </p:nvPicPr>
        <p:blipFill>
          <a:blip r:embed="rId2" cstate="print"/>
          <a:srcRect l="15823" t="5331" r="10127" b="4547"/>
          <a:stretch>
            <a:fillRect/>
          </a:stretch>
        </p:blipFill>
        <p:spPr bwMode="auto">
          <a:xfrm rot="5400000">
            <a:off x="1619250" y="-666750"/>
            <a:ext cx="5905500" cy="9144000"/>
          </a:xfrm>
          <a:prstGeom prst="rect">
            <a:avLst/>
          </a:prstGeom>
          <a:noFill/>
          <a:ln w="9525">
            <a:noFill/>
            <a:miter lim="800000"/>
            <a:headEnd/>
            <a:tailEnd/>
          </a:ln>
          <a:effectLst/>
        </p:spPr>
      </p:pic>
      <p:pic>
        <p:nvPicPr>
          <p:cNvPr id="22" name="Picture 4"/>
          <p:cNvPicPr>
            <a:picLocks noChangeAspect="1" noChangeArrowheads="1"/>
          </p:cNvPicPr>
          <p:nvPr/>
        </p:nvPicPr>
        <p:blipFill>
          <a:blip r:embed="rId3" cstate="print"/>
          <a:srcRect/>
          <a:stretch>
            <a:fillRect/>
          </a:stretch>
        </p:blipFill>
        <p:spPr bwMode="auto">
          <a:xfrm>
            <a:off x="0" y="5552515"/>
            <a:ext cx="1047750" cy="1305485"/>
          </a:xfrm>
          <a:prstGeom prst="rect">
            <a:avLst/>
          </a:prstGeom>
          <a:noFill/>
          <a:ln w="9525">
            <a:solidFill>
              <a:schemeClr val="tx1"/>
            </a:solidFill>
            <a:miter lim="800000"/>
            <a:headEnd/>
            <a:tailEnd/>
          </a:ln>
          <a:effectLst/>
        </p:spPr>
      </p:pic>
      <p:sp>
        <p:nvSpPr>
          <p:cNvPr id="7" name="Slide Number Placeholder 39"/>
          <p:cNvSpPr txBox="1">
            <a:spLocks/>
          </p:cNvSpPr>
          <p:nvPr/>
        </p:nvSpPr>
        <p:spPr bwMode="auto">
          <a:xfrm>
            <a:off x="8566150" y="6524626"/>
            <a:ext cx="3810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0944929-F3F1-48F8-BC26-BA0BFE417CEF}" type="slidenum">
              <a:rPr kumimoji="0" lang="en-US" sz="1200" b="0" i="0" u="none" strike="noStrike" kern="1200" cap="none" spc="0" normalizeH="0" baseline="0" noProof="0" smtClean="0">
                <a:ln>
                  <a:noFill/>
                </a:ln>
                <a:solidFill>
                  <a:srgbClr val="106636"/>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smtClean="0">
              <a:ln>
                <a:noFill/>
              </a:ln>
              <a:solidFill>
                <a:srgbClr val="106636"/>
              </a:solidFill>
              <a:effectLst/>
              <a:uLnTx/>
              <a:uFillTx/>
              <a:latin typeface="Arial" charset="0"/>
              <a:ea typeface="+mn-ea"/>
              <a:cs typeface="Arial" charset="0"/>
            </a:endParaRP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5"/>
          <p:cNvSpPr>
            <a:spLocks noGrp="1"/>
          </p:cNvSpPr>
          <p:nvPr>
            <p:ph type="title"/>
          </p:nvPr>
        </p:nvSpPr>
        <p:spPr>
          <a:xfrm>
            <a:off x="457200" y="2895600"/>
            <a:ext cx="8229600" cy="1143000"/>
          </a:xfrm>
        </p:spPr>
        <p:txBody>
          <a:bodyPr/>
          <a:lstStyle/>
          <a:p>
            <a:pPr eaLnBrk="1" hangingPunct="1"/>
            <a:r>
              <a:rPr lang="en-US" smtClean="0">
                <a:latin typeface="Arial" charset="0"/>
                <a:cs typeface="Arial" charset="0"/>
              </a:rPr>
              <a:t>The Department of Energy</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79"/>
          <p:cNvSpPr txBox="1">
            <a:spLocks noChangeArrowheads="1"/>
          </p:cNvSpPr>
          <p:nvPr/>
        </p:nvSpPr>
        <p:spPr bwMode="auto">
          <a:xfrm>
            <a:off x="0" y="49213"/>
            <a:ext cx="9144000" cy="889000"/>
          </a:xfrm>
          <a:prstGeom prst="rect">
            <a:avLst/>
          </a:prstGeom>
          <a:noFill/>
          <a:ln w="9525" algn="ctr">
            <a:noFill/>
            <a:miter lim="800000"/>
            <a:headEnd/>
            <a:tailEnd/>
          </a:ln>
        </p:spPr>
        <p:txBody>
          <a:bodyPr lIns="93503" tIns="46752" rIns="93503" bIns="46752"/>
          <a:lstStyle/>
          <a:p>
            <a:pPr algn="ctr" defTabSz="820738">
              <a:lnSpc>
                <a:spcPct val="95000"/>
              </a:lnSpc>
              <a:defRPr/>
            </a:pPr>
            <a:r>
              <a:rPr lang="en-US" sz="2200" b="1" i="1" dirty="0">
                <a:solidFill>
                  <a:srgbClr val="FF0000"/>
                </a:solidFill>
                <a:latin typeface="Arial Narrow" pitchFamily="34" charset="0"/>
              </a:rPr>
              <a:t> </a:t>
            </a:r>
            <a:r>
              <a:rPr lang="en-US" sz="2400" b="1" i="1" dirty="0" smtClean="0">
                <a:solidFill>
                  <a:srgbClr val="106636"/>
                </a:solidFill>
                <a:latin typeface="Arial Narrow" pitchFamily="34" charset="0"/>
                <a:ea typeface="+mj-ea"/>
                <a:cs typeface="Arial" charset="0"/>
              </a:rPr>
              <a:t>Overall Efficiency of an Incandescent Bulb </a:t>
            </a:r>
            <a:r>
              <a:rPr lang="en-US" sz="2400" b="1" i="1" dirty="0" smtClean="0">
                <a:solidFill>
                  <a:srgbClr val="106636"/>
                </a:solidFill>
                <a:latin typeface="Arial Narrow" pitchFamily="34" charset="0"/>
                <a:ea typeface="+mj-ea"/>
                <a:cs typeface="Arial" charset="0"/>
                <a:sym typeface="Symbol" pitchFamily="18" charset="2"/>
              </a:rPr>
              <a:t> 2%</a:t>
            </a:r>
            <a:endParaRPr lang="en-US" sz="2400" b="1" i="1" dirty="0">
              <a:solidFill>
                <a:srgbClr val="106636"/>
              </a:solidFill>
              <a:latin typeface="Arial Narrow" pitchFamily="34" charset="0"/>
              <a:ea typeface="+mj-ea"/>
              <a:cs typeface="Arial" charset="0"/>
            </a:endParaRPr>
          </a:p>
          <a:p>
            <a:pPr algn="ctr" defTabSz="820738">
              <a:lnSpc>
                <a:spcPct val="95000"/>
              </a:lnSpc>
              <a:defRPr/>
            </a:pPr>
            <a:r>
              <a:rPr lang="en-US" sz="1600" i="1" dirty="0" smtClean="0">
                <a:latin typeface="Arial Narrow" pitchFamily="34" charset="0"/>
              </a:rPr>
              <a:t>Lighting accounts for 22% of all electricity usage in the U.S.</a:t>
            </a:r>
            <a:endParaRPr lang="en-US" sz="2200" i="1" dirty="0">
              <a:solidFill>
                <a:srgbClr val="FF0000"/>
              </a:solidFill>
              <a:latin typeface="Arial Narrow" pitchFamily="34" charset="0"/>
            </a:endParaRPr>
          </a:p>
        </p:txBody>
      </p:sp>
      <p:sp>
        <p:nvSpPr>
          <p:cNvPr id="18"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20</a:t>
            </a:fld>
            <a:endParaRPr lang="en-US" dirty="0" smtClean="0">
              <a:latin typeface="Arial" charset="0"/>
              <a:cs typeface="Arial" charset="0"/>
            </a:endParaRPr>
          </a:p>
        </p:txBody>
      </p:sp>
      <p:sp>
        <p:nvSpPr>
          <p:cNvPr id="19"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pic>
        <p:nvPicPr>
          <p:cNvPr id="5" name="Picture 2" descr="Energy_loss lighter"/>
          <p:cNvPicPr preferRelativeResize="0">
            <a:picLocks noChangeAspect="1" noChangeArrowheads="1"/>
          </p:cNvPicPr>
          <p:nvPr/>
        </p:nvPicPr>
        <p:blipFill>
          <a:blip r:embed="rId2" cstate="print"/>
          <a:srcRect/>
          <a:stretch>
            <a:fillRect/>
          </a:stretch>
        </p:blipFill>
        <p:spPr bwMode="auto">
          <a:xfrm>
            <a:off x="2587626" y="768818"/>
            <a:ext cx="6253306" cy="5235949"/>
          </a:xfrm>
          <a:prstGeom prst="rect">
            <a:avLst/>
          </a:prstGeom>
          <a:noFill/>
        </p:spPr>
      </p:pic>
      <p:sp>
        <p:nvSpPr>
          <p:cNvPr id="6" name="Text Box 3"/>
          <p:cNvSpPr txBox="1">
            <a:spLocks noChangeArrowheads="1"/>
          </p:cNvSpPr>
          <p:nvPr/>
        </p:nvSpPr>
        <p:spPr bwMode="auto">
          <a:xfrm>
            <a:off x="0" y="3306934"/>
            <a:ext cx="4219864" cy="1922403"/>
          </a:xfrm>
          <a:prstGeom prst="rect">
            <a:avLst/>
          </a:prstGeom>
          <a:solidFill>
            <a:schemeClr val="bg1"/>
          </a:solidFill>
          <a:ln w="9525" algn="ctr">
            <a:noFill/>
            <a:miter lim="800000"/>
            <a:headEnd/>
            <a:tailEnd/>
          </a:ln>
          <a:effectLst/>
        </p:spPr>
        <p:txBody>
          <a:bodyPr wrap="square" lIns="82058" tIns="0" rIns="82058" bIns="410291">
            <a:spAutoFit/>
          </a:bodyPr>
          <a:lstStyle/>
          <a:p>
            <a:pPr algn="l" defTabSz="914608">
              <a:lnSpc>
                <a:spcPct val="100000"/>
              </a:lnSpc>
              <a:spcBef>
                <a:spcPct val="0"/>
              </a:spcBef>
            </a:pPr>
            <a:r>
              <a:rPr lang="en-US" sz="1400" b="1" dirty="0"/>
              <a:t>Example of energy lost during conversion and transmission.  Imagine that the coal needed to illuminate an incandescent light bulb contains 100 units of energy when it enters the power plant.  Only two units of energy eventually light the bulb.  The remaining 98 units are lost along the way, primarily as heat.</a:t>
            </a:r>
            <a:endParaRPr lang="en-US" sz="1100" b="1" dirty="0"/>
          </a:p>
        </p:txBody>
      </p:sp>
      <p:pic>
        <p:nvPicPr>
          <p:cNvPr id="7" name="Picture 4" descr="NAS_Energy_cover"/>
          <p:cNvPicPr>
            <a:picLocks noChangeAspect="1" noChangeArrowheads="1"/>
          </p:cNvPicPr>
          <p:nvPr/>
        </p:nvPicPr>
        <p:blipFill>
          <a:blip r:embed="rId3" cstate="print"/>
          <a:srcRect/>
          <a:stretch>
            <a:fillRect/>
          </a:stretch>
        </p:blipFill>
        <p:spPr bwMode="auto">
          <a:xfrm>
            <a:off x="91441" y="4944777"/>
            <a:ext cx="1150216" cy="1116386"/>
          </a:xfrm>
          <a:prstGeom prst="rect">
            <a:avLst/>
          </a:prstGeom>
          <a:noFill/>
        </p:spPr>
      </p:pic>
      <p:sp>
        <p:nvSpPr>
          <p:cNvPr id="8" name="Rectangle 14"/>
          <p:cNvSpPr>
            <a:spLocks noChangeArrowheads="1"/>
          </p:cNvSpPr>
          <p:nvPr/>
        </p:nvSpPr>
        <p:spPr bwMode="auto">
          <a:xfrm>
            <a:off x="2651126" y="2876923"/>
            <a:ext cx="878897" cy="296956"/>
          </a:xfrm>
          <a:prstGeom prst="rect">
            <a:avLst/>
          </a:prstGeom>
          <a:solidFill>
            <a:schemeClr val="bg1"/>
          </a:solidFill>
          <a:ln w="19050" algn="ctr">
            <a:noFill/>
            <a:miter lim="800000"/>
            <a:headEnd/>
            <a:tailEnd/>
          </a:ln>
          <a:effectLst/>
        </p:spPr>
        <p:txBody>
          <a:bodyPr wrap="none" lIns="82058" tIns="41029" rIns="82058" bIns="41029" anchor="ctr"/>
          <a:lstStyle/>
          <a:p>
            <a:endParaRPr lang="en-US"/>
          </a:p>
        </p:txBody>
      </p:sp>
      <p:sp>
        <p:nvSpPr>
          <p:cNvPr id="9" name="Text Box 15"/>
          <p:cNvSpPr txBox="1">
            <a:spLocks noChangeArrowheads="1"/>
          </p:cNvSpPr>
          <p:nvPr/>
        </p:nvSpPr>
        <p:spPr bwMode="auto">
          <a:xfrm>
            <a:off x="3415868" y="5643376"/>
            <a:ext cx="1904999" cy="470647"/>
          </a:xfrm>
          <a:prstGeom prst="rect">
            <a:avLst/>
          </a:prstGeom>
          <a:solidFill>
            <a:schemeClr val="bg1"/>
          </a:solidFill>
          <a:ln w="19050" algn="ctr">
            <a:noFill/>
            <a:miter lim="800000"/>
            <a:headEnd/>
            <a:tailEnd/>
          </a:ln>
          <a:effectLst/>
        </p:spPr>
        <p:txBody>
          <a:bodyPr wrap="square" lIns="82058" tIns="41029" rIns="82058" bIns="41029">
            <a:spAutoFit/>
          </a:bodyPr>
          <a:lstStyle/>
          <a:p>
            <a:pPr algn="ctr" defTabSz="914608">
              <a:lnSpc>
                <a:spcPct val="90000"/>
              </a:lnSpc>
              <a:spcBef>
                <a:spcPct val="0"/>
              </a:spcBef>
            </a:pPr>
            <a:r>
              <a:rPr lang="en-US" sz="1400" b="1" dirty="0">
                <a:solidFill>
                  <a:schemeClr val="tx1"/>
                </a:solidFill>
              </a:rPr>
              <a:t>2 units of energy </a:t>
            </a:r>
            <a:r>
              <a:rPr lang="en-US" sz="1400" b="1" dirty="0" smtClean="0">
                <a:solidFill>
                  <a:schemeClr val="tx1"/>
                </a:solidFill>
              </a:rPr>
              <a:t/>
            </a:r>
            <a:br>
              <a:rPr lang="en-US" sz="1400" b="1" dirty="0" smtClean="0">
                <a:solidFill>
                  <a:schemeClr val="tx1"/>
                </a:solidFill>
              </a:rPr>
            </a:br>
            <a:r>
              <a:rPr lang="en-US" sz="1400" b="1" dirty="0" smtClean="0">
                <a:solidFill>
                  <a:schemeClr val="tx1"/>
                </a:solidFill>
              </a:rPr>
              <a:t>in </a:t>
            </a:r>
            <a:r>
              <a:rPr lang="en-US" sz="1400" b="1" dirty="0">
                <a:solidFill>
                  <a:schemeClr val="tx1"/>
                </a:solidFill>
              </a:rPr>
              <a:t>light output</a:t>
            </a:r>
          </a:p>
        </p:txBody>
      </p:sp>
      <p:sp>
        <p:nvSpPr>
          <p:cNvPr id="10" name="Oval 17"/>
          <p:cNvSpPr>
            <a:spLocks noChangeArrowheads="1"/>
          </p:cNvSpPr>
          <p:nvPr/>
        </p:nvSpPr>
        <p:spPr bwMode="auto">
          <a:xfrm>
            <a:off x="3314700" y="5592950"/>
            <a:ext cx="2107334" cy="571500"/>
          </a:xfrm>
          <a:prstGeom prst="ellipse">
            <a:avLst/>
          </a:prstGeom>
          <a:noFill/>
          <a:ln w="28575" algn="ctr">
            <a:solidFill>
              <a:srgbClr val="FF0000"/>
            </a:solidFill>
            <a:round/>
            <a:headEnd/>
            <a:tailEnd/>
          </a:ln>
          <a:effectLst/>
        </p:spPr>
        <p:txBody>
          <a:bodyPr wrap="none" lIns="82058" tIns="41029" rIns="82058" bIns="41029" anchor="ctr"/>
          <a:lstStyle/>
          <a:p>
            <a:endParaRPr lang="en-US"/>
          </a:p>
        </p:txBody>
      </p:sp>
      <p:sp>
        <p:nvSpPr>
          <p:cNvPr id="11" name="AutoShape 18"/>
          <p:cNvSpPr>
            <a:spLocks noChangeArrowheads="1"/>
          </p:cNvSpPr>
          <p:nvPr/>
        </p:nvSpPr>
        <p:spPr bwMode="auto">
          <a:xfrm rot="19244919">
            <a:off x="2255463" y="2467645"/>
            <a:ext cx="519545" cy="294154"/>
          </a:xfrm>
          <a:prstGeom prst="rightArrow">
            <a:avLst>
              <a:gd name="adj1" fmla="val 50000"/>
              <a:gd name="adj2" fmla="val 42857"/>
            </a:avLst>
          </a:prstGeom>
          <a:solidFill>
            <a:srgbClr val="FF0000"/>
          </a:solidFill>
          <a:ln w="19050" algn="ctr">
            <a:solidFill>
              <a:srgbClr val="FF0000"/>
            </a:solidFill>
            <a:miter lim="800000"/>
            <a:headEnd/>
            <a:tailEnd/>
          </a:ln>
          <a:effectLst/>
        </p:spPr>
        <p:txBody>
          <a:bodyPr wrap="none" lIns="82058" tIns="41029" rIns="82058" bIns="41029" anchor="ctr"/>
          <a:lstStyle/>
          <a:p>
            <a:endParaRPr lang="en-US"/>
          </a:p>
        </p:txBody>
      </p:sp>
      <p:sp>
        <p:nvSpPr>
          <p:cNvPr id="12" name="Oval 16"/>
          <p:cNvSpPr>
            <a:spLocks noChangeArrowheads="1"/>
          </p:cNvSpPr>
          <p:nvPr/>
        </p:nvSpPr>
        <p:spPr bwMode="auto">
          <a:xfrm>
            <a:off x="157478" y="2443121"/>
            <a:ext cx="2140239" cy="579904"/>
          </a:xfrm>
          <a:prstGeom prst="ellipse">
            <a:avLst/>
          </a:prstGeom>
          <a:solidFill>
            <a:schemeClr val="bg1"/>
          </a:solidFill>
          <a:ln w="28575" algn="ctr">
            <a:solidFill>
              <a:srgbClr val="FF0000"/>
            </a:solidFill>
            <a:round/>
            <a:headEnd/>
            <a:tailEnd/>
          </a:ln>
          <a:effectLst/>
        </p:spPr>
        <p:txBody>
          <a:bodyPr wrap="none" lIns="82058" tIns="41029" rIns="82058" bIns="41029" anchor="ctr"/>
          <a:lstStyle/>
          <a:p>
            <a:endParaRPr lang="en-US"/>
          </a:p>
        </p:txBody>
      </p:sp>
      <p:sp>
        <p:nvSpPr>
          <p:cNvPr id="13" name="Text Box 13"/>
          <p:cNvSpPr txBox="1">
            <a:spLocks noChangeArrowheads="1"/>
          </p:cNvSpPr>
          <p:nvPr/>
        </p:nvSpPr>
        <p:spPr bwMode="auto">
          <a:xfrm>
            <a:off x="350954" y="2510107"/>
            <a:ext cx="1778001" cy="470647"/>
          </a:xfrm>
          <a:prstGeom prst="rect">
            <a:avLst/>
          </a:prstGeom>
          <a:noFill/>
          <a:ln w="19050" algn="ctr">
            <a:noFill/>
            <a:miter lim="800000"/>
            <a:headEnd/>
            <a:tailEnd/>
          </a:ln>
          <a:effectLst/>
        </p:spPr>
        <p:txBody>
          <a:bodyPr wrap="square" lIns="82058" tIns="41029" rIns="82058" bIns="41029">
            <a:spAutoFit/>
          </a:bodyPr>
          <a:lstStyle/>
          <a:p>
            <a:pPr defTabSz="914608">
              <a:lnSpc>
                <a:spcPct val="90000"/>
              </a:lnSpc>
              <a:spcBef>
                <a:spcPct val="0"/>
              </a:spcBef>
            </a:pPr>
            <a:r>
              <a:rPr lang="en-US" sz="1400" b="1" dirty="0">
                <a:solidFill>
                  <a:schemeClr val="tx1"/>
                </a:solidFill>
              </a:rPr>
              <a:t>Energy content of coal:  100 units</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81" name="Rectangle 17"/>
          <p:cNvSpPr>
            <a:spLocks noChangeArrowheads="1"/>
          </p:cNvSpPr>
          <p:nvPr/>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58" tIns="41029" rIns="82058" bIns="41029" anchor="ctr"/>
          <a:lstStyle/>
          <a:p>
            <a:pPr defTabSz="914608"/>
            <a:endParaRPr lang="en-US" dirty="0"/>
          </a:p>
        </p:txBody>
      </p:sp>
      <p:sp>
        <p:nvSpPr>
          <p:cNvPr id="523267" name="Text Box 3"/>
          <p:cNvSpPr txBox="1">
            <a:spLocks noChangeArrowheads="1"/>
          </p:cNvSpPr>
          <p:nvPr/>
        </p:nvSpPr>
        <p:spPr bwMode="auto">
          <a:xfrm>
            <a:off x="492125" y="2271993"/>
            <a:ext cx="8151091"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a:solidFill>
                  <a:srgbClr val="FF0000"/>
                </a:solidFill>
                <a:effectLst>
                  <a:outerShdw blurRad="38100" dist="38100" dir="2700000" algn="tl">
                    <a:srgbClr val="C0C0C0"/>
                  </a:outerShdw>
                </a:effectLst>
                <a:latin typeface="Arial" pitchFamily="34" charset="0"/>
              </a:rPr>
              <a:t>Energy and the environment</a:t>
            </a:r>
          </a:p>
        </p:txBody>
      </p:sp>
      <p:pic>
        <p:nvPicPr>
          <p:cNvPr id="523276" name="Picture 12" descr="time_cover_global_warming_75"/>
          <p:cNvPicPr preferRelativeResize="0">
            <a:picLocks noChangeAspect="1" noChangeArrowheads="1"/>
          </p:cNvPicPr>
          <p:nvPr/>
        </p:nvPicPr>
        <p:blipFill>
          <a:blip r:embed="rId3" cstate="print"/>
          <a:srcRect/>
          <a:stretch>
            <a:fillRect/>
          </a:stretch>
        </p:blipFill>
        <p:spPr bwMode="auto">
          <a:xfrm>
            <a:off x="469035" y="3583081"/>
            <a:ext cx="2239818" cy="2877110"/>
          </a:xfrm>
          <a:prstGeom prst="rect">
            <a:avLst/>
          </a:prstGeom>
          <a:noFill/>
          <a:ln w="9525">
            <a:noFill/>
            <a:miter lim="800000"/>
            <a:headEnd/>
            <a:tailEnd/>
          </a:ln>
        </p:spPr>
      </p:pic>
      <p:pic>
        <p:nvPicPr>
          <p:cNvPr id="523278" name="Picture 14" descr="Time-Global-Warming"/>
          <p:cNvPicPr preferRelativeResize="0">
            <a:picLocks noChangeAspect="1" noChangeArrowheads="1"/>
          </p:cNvPicPr>
          <p:nvPr/>
        </p:nvPicPr>
        <p:blipFill>
          <a:blip r:embed="rId4" cstate="print"/>
          <a:srcRect/>
          <a:stretch>
            <a:fillRect/>
          </a:stretch>
        </p:blipFill>
        <p:spPr bwMode="auto">
          <a:xfrm>
            <a:off x="2332182" y="3784787"/>
            <a:ext cx="2239818" cy="2871507"/>
          </a:xfrm>
          <a:prstGeom prst="rect">
            <a:avLst/>
          </a:prstGeom>
          <a:noFill/>
          <a:ln w="9525">
            <a:noFill/>
            <a:miter lim="800000"/>
            <a:headEnd/>
            <a:tailEnd/>
          </a:ln>
        </p:spPr>
      </p:pic>
      <p:pic>
        <p:nvPicPr>
          <p:cNvPr id="523280" name="Picture 16" descr="globalwarmingisahoaxnewsweek"/>
          <p:cNvPicPr preferRelativeResize="0">
            <a:picLocks noChangeAspect="1" noChangeArrowheads="1"/>
          </p:cNvPicPr>
          <p:nvPr/>
        </p:nvPicPr>
        <p:blipFill>
          <a:blip r:embed="rId5" cstate="print"/>
          <a:srcRect/>
          <a:stretch>
            <a:fillRect/>
          </a:stretch>
        </p:blipFill>
        <p:spPr bwMode="auto">
          <a:xfrm>
            <a:off x="6528955" y="3703544"/>
            <a:ext cx="2239818" cy="2924735"/>
          </a:xfrm>
          <a:prstGeom prst="rect">
            <a:avLst/>
          </a:prstGeom>
          <a:noFill/>
          <a:ln w="9525">
            <a:noFill/>
            <a:miter lim="800000"/>
            <a:headEnd/>
            <a:tailEnd/>
          </a:ln>
        </p:spPr>
      </p:pic>
      <p:pic>
        <p:nvPicPr>
          <p:cNvPr id="523274" name="Picture 10" descr="Time%20climate%20be%20worried%20cover"/>
          <p:cNvPicPr preferRelativeResize="0">
            <a:picLocks noChangeAspect="1" noChangeArrowheads="1"/>
          </p:cNvPicPr>
          <p:nvPr/>
        </p:nvPicPr>
        <p:blipFill>
          <a:blip r:embed="rId6" cstate="print"/>
          <a:srcRect/>
          <a:stretch>
            <a:fillRect/>
          </a:stretch>
        </p:blipFill>
        <p:spPr bwMode="auto">
          <a:xfrm>
            <a:off x="4398818" y="3721754"/>
            <a:ext cx="2239818" cy="2891118"/>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327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2327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232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23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2771" name="Text Box 2"/>
          <p:cNvSpPr txBox="1">
            <a:spLocks noChangeArrowheads="1"/>
          </p:cNvSpPr>
          <p:nvPr/>
        </p:nvSpPr>
        <p:spPr bwMode="auto">
          <a:xfrm>
            <a:off x="8855075" y="6626225"/>
            <a:ext cx="279400" cy="219075"/>
          </a:xfrm>
          <a:prstGeom prst="rect">
            <a:avLst/>
          </a:prstGeom>
          <a:noFill/>
          <a:ln w="9525">
            <a:noFill/>
            <a:miter lim="800000"/>
            <a:headEnd/>
            <a:tailEnd/>
          </a:ln>
        </p:spPr>
        <p:txBody>
          <a:bodyPr wrap="none" lIns="82048" tIns="41025" rIns="82048" bIns="41025">
            <a:spAutoFit/>
          </a:bodyPr>
          <a:lstStyle/>
          <a:p>
            <a:fld id="{A6A3F42B-87B6-499D-9407-B9E7710B5D0A}" type="slidenum">
              <a:rPr lang="en-US" sz="900">
                <a:latin typeface="Times New Roman" pitchFamily="18" charset="0"/>
              </a:rPr>
              <a:pPr/>
              <a:t>22</a:t>
            </a:fld>
            <a:endParaRPr lang="en-US" sz="900">
              <a:latin typeface="Times New Roman" pitchFamily="18" charset="0"/>
            </a:endParaRPr>
          </a:p>
        </p:txBody>
      </p:sp>
      <p:sp>
        <p:nvSpPr>
          <p:cNvPr id="32772" name="Text Box 3"/>
          <p:cNvSpPr txBox="1">
            <a:spLocks noChangeArrowheads="1"/>
          </p:cNvSpPr>
          <p:nvPr/>
        </p:nvSpPr>
        <p:spPr bwMode="auto">
          <a:xfrm>
            <a:off x="0" y="6508750"/>
            <a:ext cx="9144000" cy="360363"/>
          </a:xfrm>
          <a:prstGeom prst="rect">
            <a:avLst/>
          </a:prstGeom>
          <a:solidFill>
            <a:srgbClr val="CCECFF"/>
          </a:solidFill>
          <a:ln w="19050" algn="ctr">
            <a:solidFill>
              <a:schemeClr val="tx1"/>
            </a:solidFill>
            <a:miter lim="800000"/>
            <a:headEnd/>
            <a:tailEnd/>
          </a:ln>
        </p:spPr>
        <p:txBody>
          <a:bodyPr lIns="82058" tIns="41029" rIns="82058" bIns="41029">
            <a:spAutoFit/>
          </a:bodyPr>
          <a:lstStyle/>
          <a:p>
            <a:r>
              <a:rPr lang="en-US" sz="900">
                <a:latin typeface="Comic Sans MS" pitchFamily="66" charset="0"/>
              </a:rPr>
              <a:t>Naturally occurring greenhouse gases include water vapor, carbon dioxide, methane, nitrous oxide, and ozone.  Greenhouse gases that are not naturally occurring include hydro-fluorocarbons (HFCs), perfluorocarbons (PFCs), and sulfur hexafluoride (SF</a:t>
            </a:r>
            <a:r>
              <a:rPr lang="en-US" sz="900" baseline="-25000">
                <a:latin typeface="Comic Sans MS" pitchFamily="66" charset="0"/>
              </a:rPr>
              <a:t>6</a:t>
            </a:r>
            <a:r>
              <a:rPr lang="en-US" sz="900">
                <a:latin typeface="Comic Sans MS" pitchFamily="66" charset="0"/>
              </a:rPr>
              <a:t>), which are generated in a variety of industrial processes.</a:t>
            </a:r>
          </a:p>
        </p:txBody>
      </p:sp>
      <p:sp>
        <p:nvSpPr>
          <p:cNvPr id="907269" name="Rectangle 5"/>
          <p:cNvSpPr>
            <a:spLocks noChangeArrowheads="1"/>
          </p:cNvSpPr>
          <p:nvPr/>
        </p:nvSpPr>
        <p:spPr bwMode="auto">
          <a:xfrm>
            <a:off x="5040313" y="261938"/>
            <a:ext cx="3392487" cy="425450"/>
          </a:xfrm>
          <a:prstGeom prst="rect">
            <a:avLst/>
          </a:prstGeom>
          <a:noFill/>
          <a:ln w="9525" cap="flat" cmpd="sng" algn="ctr">
            <a:noFill/>
            <a:prstDash val="solid"/>
            <a:miter lim="800000"/>
            <a:headEnd/>
            <a:tailEnd/>
          </a:ln>
          <a:effectLst/>
        </p:spPr>
        <p:txBody>
          <a:bodyPr lIns="93503" tIns="46752" rIns="93503" bIns="46752"/>
          <a:lstStyle/>
          <a:p>
            <a:pPr>
              <a:defRPr/>
            </a:pPr>
            <a:r>
              <a:rPr lang="en-US" sz="2400" dirty="0">
                <a:solidFill>
                  <a:srgbClr val="106636"/>
                </a:solidFill>
                <a:ea typeface="+mj-ea"/>
                <a:cs typeface="Arial" charset="0"/>
              </a:rPr>
              <a:t>Greenhouse Effect</a:t>
            </a:r>
            <a:endParaRPr lang="en-GB" sz="2400" dirty="0">
              <a:solidFill>
                <a:srgbClr val="106636"/>
              </a:solidFill>
              <a:ea typeface="+mj-ea"/>
              <a:cs typeface="Arial" charset="0"/>
            </a:endParaRPr>
          </a:p>
        </p:txBody>
      </p:sp>
      <p:pic>
        <p:nvPicPr>
          <p:cNvPr id="32774" name="Picture 6" descr="cartoon_sun_st6"/>
          <p:cNvPicPr>
            <a:picLocks noChangeAspect="1" noChangeArrowheads="1"/>
          </p:cNvPicPr>
          <p:nvPr/>
        </p:nvPicPr>
        <p:blipFill>
          <a:blip r:embed="rId3" cstate="print"/>
          <a:srcRect/>
          <a:stretch>
            <a:fillRect/>
          </a:stretch>
        </p:blipFill>
        <p:spPr bwMode="auto">
          <a:xfrm>
            <a:off x="3025775" y="-376238"/>
            <a:ext cx="1741488" cy="1689101"/>
          </a:xfrm>
          <a:prstGeom prst="rect">
            <a:avLst/>
          </a:prstGeom>
          <a:noFill/>
          <a:ln w="9525">
            <a:noFill/>
            <a:miter lim="800000"/>
            <a:headEnd/>
            <a:tailEnd/>
          </a:ln>
        </p:spPr>
      </p:pic>
      <p:pic>
        <p:nvPicPr>
          <p:cNvPr id="32775" name="Picture 7" descr="GheatMapR2"/>
          <p:cNvPicPr>
            <a:picLocks noChangeAspect="1" noChangeArrowheads="1"/>
          </p:cNvPicPr>
          <p:nvPr/>
        </p:nvPicPr>
        <p:blipFill>
          <a:blip r:embed="rId4" cstate="print"/>
          <a:srcRect l="284" t="7759" r="301"/>
          <a:stretch>
            <a:fillRect/>
          </a:stretch>
        </p:blipFill>
        <p:spPr bwMode="auto">
          <a:xfrm>
            <a:off x="25400" y="889000"/>
            <a:ext cx="9091613" cy="5638800"/>
          </a:xfrm>
          <a:prstGeom prst="rect">
            <a:avLst/>
          </a:prstGeom>
          <a:noFill/>
          <a:ln w="28575">
            <a:solidFill>
              <a:schemeClr val="tx1"/>
            </a:solidFill>
            <a:miter lim="800000"/>
            <a:headEnd/>
            <a:tailEnd/>
          </a:ln>
        </p:spPr>
      </p:pic>
      <p:sp>
        <p:nvSpPr>
          <p:cNvPr id="32776" name="Line 32"/>
          <p:cNvSpPr>
            <a:spLocks noChangeShapeType="1"/>
          </p:cNvSpPr>
          <p:nvPr/>
        </p:nvSpPr>
        <p:spPr bwMode="auto">
          <a:xfrm>
            <a:off x="0" y="844550"/>
            <a:ext cx="9144000" cy="0"/>
          </a:xfrm>
          <a:prstGeom prst="line">
            <a:avLst/>
          </a:prstGeom>
          <a:noFill/>
          <a:ln w="38100">
            <a:solidFill>
              <a:srgbClr val="146737"/>
            </a:solidFill>
            <a:round/>
            <a:headEnd/>
            <a:tailEnd/>
          </a:ln>
        </p:spPr>
        <p:txBody>
          <a:bodyPr/>
          <a:lstStyle/>
          <a:p>
            <a:endParaRPr lang="en-US"/>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4"/>
          <p:cNvSpPr>
            <a:spLocks noChangeArrowheads="1"/>
          </p:cNvSpPr>
          <p:nvPr/>
        </p:nvSpPr>
        <p:spPr bwMode="auto">
          <a:xfrm>
            <a:off x="0" y="85725"/>
            <a:ext cx="9144000" cy="731838"/>
          </a:xfrm>
          <a:prstGeom prst="rect">
            <a:avLst/>
          </a:prstGeom>
          <a:noFill/>
          <a:ln w="9525" algn="ctr">
            <a:noFill/>
            <a:miter lim="800000"/>
            <a:headEnd/>
            <a:tailEnd/>
          </a:ln>
          <a:effectLst/>
        </p:spPr>
        <p:txBody>
          <a:bodyPr lIns="93470" tIns="46735" rIns="93470" bIns="46735"/>
          <a:lstStyle/>
          <a:p>
            <a:pPr algn="ctr">
              <a:lnSpc>
                <a:spcPct val="90000"/>
              </a:lnSpc>
              <a:defRPr/>
            </a:pPr>
            <a:r>
              <a:rPr lang="en-US" sz="2400" dirty="0">
                <a:solidFill>
                  <a:srgbClr val="106636"/>
                </a:solidFill>
                <a:ea typeface="+mj-ea"/>
                <a:cs typeface="Arial" charset="0"/>
              </a:rPr>
              <a:t>Modern CO</a:t>
            </a:r>
            <a:r>
              <a:rPr lang="en-US" sz="2400" baseline="-25000" dirty="0">
                <a:solidFill>
                  <a:srgbClr val="106636"/>
                </a:solidFill>
                <a:ea typeface="+mj-ea"/>
                <a:cs typeface="Arial" charset="0"/>
              </a:rPr>
              <a:t>2</a:t>
            </a:r>
            <a:r>
              <a:rPr lang="en-US" sz="2400" dirty="0">
                <a:solidFill>
                  <a:srgbClr val="106636"/>
                </a:solidFill>
                <a:ea typeface="+mj-ea"/>
                <a:cs typeface="Arial" charset="0"/>
              </a:rPr>
              <a:t> Concentrations are Increasing </a:t>
            </a:r>
          </a:p>
          <a:p>
            <a:pPr algn="ctr">
              <a:lnSpc>
                <a:spcPct val="90000"/>
              </a:lnSpc>
              <a:defRPr/>
            </a:pPr>
            <a:r>
              <a:rPr lang="en-US" sz="1600" i="1" dirty="0"/>
              <a:t>The current concentration is the highest in 800,000 years, as determined by ice core data</a:t>
            </a:r>
          </a:p>
        </p:txBody>
      </p:sp>
      <p:sp>
        <p:nvSpPr>
          <p:cNvPr id="8"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23</a:t>
            </a:fld>
            <a:endParaRPr lang="en-US" dirty="0" smtClean="0">
              <a:latin typeface="Arial" charset="0"/>
              <a:cs typeface="Arial" charset="0"/>
            </a:endParaRPr>
          </a:p>
        </p:txBody>
      </p:sp>
      <p:sp>
        <p:nvSpPr>
          <p:cNvPr id="9"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pic>
        <p:nvPicPr>
          <p:cNvPr id="17410" name="Picture 2"/>
          <p:cNvPicPr>
            <a:picLocks noChangeAspect="1" noChangeArrowheads="1"/>
          </p:cNvPicPr>
          <p:nvPr/>
        </p:nvPicPr>
        <p:blipFill>
          <a:blip r:embed="rId2" cstate="print"/>
          <a:srcRect r="8110"/>
          <a:stretch>
            <a:fillRect/>
          </a:stretch>
        </p:blipFill>
        <p:spPr bwMode="auto">
          <a:xfrm rot="16200000">
            <a:off x="1772323" y="-489789"/>
            <a:ext cx="5338097" cy="7813963"/>
          </a:xfrm>
          <a:prstGeom prst="rect">
            <a:avLst/>
          </a:prstGeom>
          <a:noFill/>
          <a:ln w="9525">
            <a:noFill/>
            <a:miter lim="800000"/>
            <a:headEnd/>
            <a:tailEnd/>
          </a:ln>
          <a:effectLst/>
        </p:spPr>
      </p:pic>
      <p:sp>
        <p:nvSpPr>
          <p:cNvPr id="33796" name="Text Box 5"/>
          <p:cNvSpPr txBox="1">
            <a:spLocks noChangeArrowheads="1"/>
          </p:cNvSpPr>
          <p:nvPr/>
        </p:nvSpPr>
        <p:spPr bwMode="auto">
          <a:xfrm>
            <a:off x="263525" y="5248275"/>
            <a:ext cx="1365250" cy="728663"/>
          </a:xfrm>
          <a:prstGeom prst="rect">
            <a:avLst/>
          </a:prstGeom>
          <a:solidFill>
            <a:srgbClr val="FFFF99"/>
          </a:solidFill>
          <a:ln w="38100" cmpd="dbl" algn="ctr">
            <a:solidFill>
              <a:schemeClr val="tx1"/>
            </a:solidFill>
            <a:miter lim="800000"/>
            <a:headEnd/>
            <a:tailEnd/>
          </a:ln>
        </p:spPr>
        <p:txBody>
          <a:bodyPr lIns="41029" tIns="41029" rIns="41029" bIns="41029">
            <a:spAutoFit/>
          </a:bodyPr>
          <a:lstStyle/>
          <a:p>
            <a:r>
              <a:rPr lang="en-US" sz="1400">
                <a:solidFill>
                  <a:srgbClr val="FF0000"/>
                </a:solidFill>
                <a:latin typeface="Comic Sans MS" pitchFamily="66" charset="0"/>
              </a:rPr>
              <a:t>Concentration prior to 1800 was ~280 ppm</a:t>
            </a:r>
          </a:p>
        </p:txBody>
      </p:sp>
      <p:sp>
        <p:nvSpPr>
          <p:cNvPr id="33797" name="Text Box 6"/>
          <p:cNvSpPr txBox="1">
            <a:spLocks noChangeArrowheads="1"/>
          </p:cNvSpPr>
          <p:nvPr/>
        </p:nvSpPr>
        <p:spPr bwMode="auto">
          <a:xfrm>
            <a:off x="7688263" y="1798638"/>
            <a:ext cx="1400175" cy="514350"/>
          </a:xfrm>
          <a:prstGeom prst="rect">
            <a:avLst/>
          </a:prstGeom>
          <a:solidFill>
            <a:srgbClr val="FFFF99"/>
          </a:solidFill>
          <a:ln w="38100" cmpd="dbl" algn="ctr">
            <a:solidFill>
              <a:schemeClr val="tx1"/>
            </a:solidFill>
            <a:miter lim="800000"/>
            <a:headEnd/>
            <a:tailEnd/>
          </a:ln>
        </p:spPr>
        <p:txBody>
          <a:bodyPr lIns="41029" tIns="41029" rIns="41029" bIns="41029">
            <a:spAutoFit/>
          </a:bodyPr>
          <a:lstStyle/>
          <a:p>
            <a:r>
              <a:rPr lang="en-US" sz="1400" dirty="0">
                <a:solidFill>
                  <a:srgbClr val="FF0000"/>
                </a:solidFill>
                <a:latin typeface="Comic Sans MS" pitchFamily="66" charset="0"/>
              </a:rPr>
              <a:t>Concentration now ~</a:t>
            </a:r>
            <a:r>
              <a:rPr lang="en-US" sz="1400" dirty="0" smtClean="0">
                <a:solidFill>
                  <a:srgbClr val="FF0000"/>
                </a:solidFill>
                <a:latin typeface="Comic Sans MS" pitchFamily="66" charset="0"/>
              </a:rPr>
              <a:t>390 </a:t>
            </a:r>
            <a:r>
              <a:rPr lang="en-US" sz="1400" dirty="0" err="1">
                <a:solidFill>
                  <a:srgbClr val="FF0000"/>
                </a:solidFill>
                <a:latin typeface="Comic Sans MS" pitchFamily="66" charset="0"/>
              </a:rPr>
              <a:t>ppm</a:t>
            </a:r>
            <a:endParaRPr lang="en-US" sz="1400" dirty="0">
              <a:solidFill>
                <a:srgbClr val="FF0000"/>
              </a:solidFill>
              <a:latin typeface="Comic Sans MS" pitchFamily="66"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title"/>
          </p:nvPr>
        </p:nvSpPr>
        <p:spPr>
          <a:xfrm>
            <a:off x="-14288" y="1588"/>
            <a:ext cx="9144001" cy="1143000"/>
          </a:xfrm>
        </p:spPr>
        <p:txBody>
          <a:bodyPr/>
          <a:lstStyle/>
          <a:p>
            <a:pPr eaLnBrk="1" hangingPunct="1"/>
            <a:r>
              <a:rPr lang="en-US" smtClean="0">
                <a:latin typeface="Arial" charset="0"/>
                <a:cs typeface="Arial" charset="0"/>
              </a:rPr>
              <a:t>Greenland Ice Mass Loss – 2002 to 2009</a:t>
            </a:r>
            <a:br>
              <a:rPr lang="en-US" smtClean="0">
                <a:latin typeface="Arial" charset="0"/>
                <a:cs typeface="Arial" charset="0"/>
              </a:rPr>
            </a:br>
            <a:endParaRPr lang="en-US" smtClean="0">
              <a:latin typeface="Arial" charset="0"/>
              <a:cs typeface="Arial" charset="0"/>
            </a:endParaRPr>
          </a:p>
        </p:txBody>
      </p:sp>
      <p:sp>
        <p:nvSpPr>
          <p:cNvPr id="34819" name="TextBox 5"/>
          <p:cNvSpPr txBox="1">
            <a:spLocks noChangeArrowheads="1"/>
          </p:cNvSpPr>
          <p:nvPr/>
        </p:nvSpPr>
        <p:spPr bwMode="auto">
          <a:xfrm>
            <a:off x="1720850" y="5961063"/>
            <a:ext cx="6135688" cy="274637"/>
          </a:xfrm>
          <a:prstGeom prst="rect">
            <a:avLst/>
          </a:prstGeom>
          <a:noFill/>
          <a:ln w="9525">
            <a:noFill/>
            <a:miter lim="800000"/>
            <a:headEnd/>
            <a:tailEnd/>
          </a:ln>
        </p:spPr>
        <p:txBody>
          <a:bodyPr wrap="none">
            <a:spAutoFit/>
          </a:bodyPr>
          <a:lstStyle/>
          <a:p>
            <a:pPr algn="ctr"/>
            <a:r>
              <a:rPr lang="en-US" sz="1200">
                <a:latin typeface="Arial Narrow" pitchFamily="34" charset="0"/>
              </a:rPr>
              <a:t>I. Velicogna, GEOPHYSICAL RESEARCH LETTERS, VOL. 36, L19503, doi:10.1029/2009GL040222, 2009</a:t>
            </a:r>
          </a:p>
        </p:txBody>
      </p:sp>
      <p:sp>
        <p:nvSpPr>
          <p:cNvPr id="34820" name="Rectangle 7"/>
          <p:cNvSpPr>
            <a:spLocks noChangeArrowheads="1"/>
          </p:cNvSpPr>
          <p:nvPr/>
        </p:nvSpPr>
        <p:spPr bwMode="auto">
          <a:xfrm>
            <a:off x="5683250" y="1192213"/>
            <a:ext cx="2968625" cy="1570037"/>
          </a:xfrm>
          <a:prstGeom prst="rect">
            <a:avLst/>
          </a:prstGeom>
          <a:noFill/>
          <a:ln w="19050">
            <a:solidFill>
              <a:schemeClr val="tx1"/>
            </a:solidFill>
            <a:miter lim="800000"/>
            <a:headEnd/>
            <a:tailEnd/>
          </a:ln>
        </p:spPr>
        <p:txBody>
          <a:bodyPr anchor="ctr">
            <a:spAutoFit/>
          </a:bodyPr>
          <a:lstStyle/>
          <a:p>
            <a:r>
              <a:rPr lang="en-US" sz="1600">
                <a:cs typeface="Arial" charset="0"/>
              </a:rPr>
              <a:t>Increasing rates of ice mass loss from the Greenland and Antarctic ice sheets revealed by GRACE (Gravity Recovery and Climate Experiment) satellite</a:t>
            </a:r>
          </a:p>
        </p:txBody>
      </p:sp>
      <p:sp>
        <p:nvSpPr>
          <p:cNvPr id="34821" name="Rectangle 8"/>
          <p:cNvSpPr>
            <a:spLocks noChangeArrowheads="1"/>
          </p:cNvSpPr>
          <p:nvPr/>
        </p:nvSpPr>
        <p:spPr bwMode="auto">
          <a:xfrm>
            <a:off x="5683250" y="3302000"/>
            <a:ext cx="2968625" cy="2216150"/>
          </a:xfrm>
          <a:prstGeom prst="rect">
            <a:avLst/>
          </a:prstGeom>
          <a:noFill/>
          <a:ln w="19050">
            <a:solidFill>
              <a:srgbClr val="146737"/>
            </a:solidFill>
            <a:miter lim="800000"/>
            <a:headEnd/>
            <a:tailEnd/>
          </a:ln>
        </p:spPr>
        <p:txBody>
          <a:bodyPr anchor="ctr">
            <a:spAutoFit/>
          </a:bodyPr>
          <a:lstStyle/>
          <a:p>
            <a:pPr marL="225425" indent="-225425">
              <a:spcAft>
                <a:spcPts val="1200"/>
              </a:spcAft>
              <a:buFont typeface="Wingdings" pitchFamily="2" charset="2"/>
              <a:buChar char="§"/>
            </a:pPr>
            <a:r>
              <a:rPr lang="en-US" sz="1600">
                <a:solidFill>
                  <a:srgbClr val="146737"/>
                </a:solidFill>
                <a:cs typeface="Arial" charset="0"/>
              </a:rPr>
              <a:t>In Greenland, the mass loss increased from 137 Gt/yr in 2002–2003 to 286 Gt/yr in 2007–2009</a:t>
            </a:r>
            <a:endParaRPr lang="en-US" sz="1600">
              <a:solidFill>
                <a:srgbClr val="146737"/>
              </a:solidFill>
              <a:latin typeface="Arial Narrow" pitchFamily="34" charset="0"/>
            </a:endParaRPr>
          </a:p>
          <a:p>
            <a:pPr marL="225425" indent="-225425">
              <a:spcAft>
                <a:spcPts val="1200"/>
              </a:spcAft>
              <a:buFont typeface="Wingdings" pitchFamily="2" charset="2"/>
              <a:buChar char="§"/>
            </a:pPr>
            <a:r>
              <a:rPr lang="en-US" sz="1600">
                <a:solidFill>
                  <a:srgbClr val="146737"/>
                </a:solidFill>
                <a:cs typeface="Arial" charset="0"/>
              </a:rPr>
              <a:t>In Antarctica, the mass loss increased from 104 Gt/yr in 2002–2006 to 246 Gt/yr in 2006–2009 </a:t>
            </a:r>
          </a:p>
        </p:txBody>
      </p:sp>
      <p:pic>
        <p:nvPicPr>
          <p:cNvPr id="34822" name="Picture 2"/>
          <p:cNvPicPr>
            <a:picLocks noChangeAspect="1" noChangeArrowheads="1"/>
          </p:cNvPicPr>
          <p:nvPr/>
        </p:nvPicPr>
        <p:blipFill>
          <a:blip r:embed="rId2" cstate="print"/>
          <a:srcRect l="16780" t="5489" r="8275" b="34750"/>
          <a:stretch>
            <a:fillRect/>
          </a:stretch>
        </p:blipFill>
        <p:spPr bwMode="auto">
          <a:xfrm>
            <a:off x="0" y="817563"/>
            <a:ext cx="5240338" cy="3965575"/>
          </a:xfrm>
          <a:prstGeom prst="rect">
            <a:avLst/>
          </a:prstGeom>
          <a:noFill/>
          <a:ln w="9525">
            <a:noFill/>
            <a:miter lim="800000"/>
            <a:headEnd/>
            <a:tailEnd/>
          </a:ln>
        </p:spPr>
      </p:pic>
      <p:sp>
        <p:nvSpPr>
          <p:cNvPr id="34823" name="TextBox 10"/>
          <p:cNvSpPr txBox="1">
            <a:spLocks noChangeArrowheads="1"/>
          </p:cNvSpPr>
          <p:nvPr/>
        </p:nvSpPr>
        <p:spPr bwMode="auto">
          <a:xfrm>
            <a:off x="287338" y="4762500"/>
            <a:ext cx="4926012" cy="1200150"/>
          </a:xfrm>
          <a:prstGeom prst="rect">
            <a:avLst/>
          </a:prstGeom>
          <a:solidFill>
            <a:schemeClr val="bg1"/>
          </a:solidFill>
          <a:ln w="9525">
            <a:noFill/>
            <a:miter lim="800000"/>
            <a:headEnd/>
            <a:tailEnd/>
          </a:ln>
        </p:spPr>
        <p:txBody>
          <a:bodyPr>
            <a:spAutoFit/>
          </a:bodyPr>
          <a:lstStyle/>
          <a:p>
            <a:r>
              <a:rPr lang="en-US" sz="1200"/>
              <a:t>Time series of ice mass changes for the Greenland ice sheet estimated from GRACE monthly mass solutions for the period from April 2002 to February 2009. Unfiltered data are blue crosses. Data filtered for the seasonal dependence using a 13-month window are shown as red crosses. The best-fitting quadratic trend is shown (green line). The GRACE data have been corrected for leakage and GIA.</a:t>
            </a:r>
          </a:p>
        </p:txBody>
      </p:sp>
      <p:sp>
        <p:nvSpPr>
          <p:cNvPr id="10"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24</a:t>
            </a:fld>
            <a:endParaRPr lang="en-US" dirty="0" smtClean="0">
              <a:latin typeface="Arial" charset="0"/>
              <a:cs typeface="Arial" charset="0"/>
            </a:endParaRPr>
          </a:p>
        </p:txBody>
      </p:sp>
      <p:sp>
        <p:nvSpPr>
          <p:cNvPr id="11"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914" name="Title 2"/>
          <p:cNvSpPr>
            <a:spLocks noGrp="1"/>
          </p:cNvSpPr>
          <p:nvPr>
            <p:ph type="title"/>
          </p:nvPr>
        </p:nvSpPr>
        <p:spPr>
          <a:xfrm>
            <a:off x="-14288" y="1588"/>
            <a:ext cx="9144001" cy="1143000"/>
          </a:xfrm>
        </p:spPr>
        <p:txBody>
          <a:bodyPr/>
          <a:lstStyle/>
          <a:p>
            <a:pPr eaLnBrk="1" hangingPunct="1"/>
            <a:r>
              <a:rPr lang="en-US" dirty="0" smtClean="0">
                <a:latin typeface="Arial" charset="0"/>
                <a:cs typeface="Arial" charset="0"/>
              </a:rPr>
              <a:t>Gravity Recovery and Climate Experiment (GRACE)</a:t>
            </a:r>
            <a:br>
              <a:rPr lang="en-US" dirty="0" smtClean="0">
                <a:latin typeface="Arial" charset="0"/>
                <a:cs typeface="Arial" charset="0"/>
              </a:rPr>
            </a:br>
            <a:endParaRPr lang="en-US" dirty="0" smtClean="0">
              <a:latin typeface="Arial" charset="0"/>
              <a:cs typeface="Arial" charset="0"/>
            </a:endParaRPr>
          </a:p>
        </p:txBody>
      </p:sp>
      <p:sp>
        <p:nvSpPr>
          <p:cNvPr id="38915" name="Rectangle 9"/>
          <p:cNvSpPr>
            <a:spLocks noChangeArrowheads="1"/>
          </p:cNvSpPr>
          <p:nvPr/>
        </p:nvSpPr>
        <p:spPr bwMode="auto">
          <a:xfrm>
            <a:off x="211138" y="969963"/>
            <a:ext cx="4164012" cy="5078412"/>
          </a:xfrm>
          <a:prstGeom prst="rect">
            <a:avLst/>
          </a:prstGeom>
          <a:noFill/>
          <a:ln w="9525">
            <a:noFill/>
            <a:miter lim="800000"/>
            <a:headEnd/>
            <a:tailEnd/>
          </a:ln>
        </p:spPr>
        <p:txBody>
          <a:bodyPr>
            <a:spAutoFit/>
          </a:bodyPr>
          <a:lstStyle/>
          <a:p>
            <a:pPr>
              <a:spcAft>
                <a:spcPts val="1200"/>
              </a:spcAft>
            </a:pPr>
            <a:r>
              <a:rPr lang="en-US" sz="1600"/>
              <a:t>GRACE uses a microwave ranging system to measure changes in the speed and distance between two identical spacecraft flying about 220 kilometers apart, 500 kilometers above Earth. Separation changes as small as 10 microns—about one-tenth the width of a human hair—can be detected.</a:t>
            </a:r>
          </a:p>
          <a:p>
            <a:pPr>
              <a:spcAft>
                <a:spcPts val="1200"/>
              </a:spcAft>
            </a:pPr>
            <a:r>
              <a:rPr lang="en-US" sz="1600"/>
              <a:t>GRACE satellites can sense minute variations in Earth's gravitational pull. When the first satellite passes over a region of slightly stronger gravity, it is pulled ahead of the trailing satellite, causing the distance between the satellites to increase. </a:t>
            </a:r>
          </a:p>
          <a:p>
            <a:pPr>
              <a:spcAft>
                <a:spcPts val="1200"/>
              </a:spcAft>
            </a:pPr>
            <a:r>
              <a:rPr lang="en-US" sz="1600"/>
              <a:t>By measuring the changing distance between the two satellites and combining that data with positioning measurements from GPS instruments, a gravity map can be constructed.</a:t>
            </a:r>
          </a:p>
        </p:txBody>
      </p:sp>
      <p:pic>
        <p:nvPicPr>
          <p:cNvPr id="38916" name="Picture 2" descr="http://www.csr.utexas.edu/grace/gallery/other/posters/GRACE_D2001_0828_C1.JPG"/>
          <p:cNvPicPr>
            <a:picLocks noChangeAspect="1" noChangeArrowheads="1"/>
          </p:cNvPicPr>
          <p:nvPr/>
        </p:nvPicPr>
        <p:blipFill>
          <a:blip r:embed="rId2" cstate="print"/>
          <a:srcRect b="14903"/>
          <a:stretch>
            <a:fillRect/>
          </a:stretch>
        </p:blipFill>
        <p:spPr bwMode="auto">
          <a:xfrm>
            <a:off x="4840288" y="962025"/>
            <a:ext cx="3962400" cy="5124450"/>
          </a:xfrm>
          <a:prstGeom prst="rect">
            <a:avLst/>
          </a:prstGeom>
          <a:noFill/>
          <a:ln w="12700">
            <a:solidFill>
              <a:schemeClr val="tx1"/>
            </a:solidFill>
            <a:miter lim="800000"/>
            <a:headEnd/>
            <a:tailEnd/>
          </a:ln>
        </p:spPr>
      </p:pic>
      <p:sp>
        <p:nvSpPr>
          <p:cNvPr id="7"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25</a:t>
            </a:fld>
            <a:endParaRPr lang="en-US" dirty="0" smtClean="0">
              <a:latin typeface="Arial" charset="0"/>
              <a:cs typeface="Arial" charset="0"/>
            </a:endParaRPr>
          </a:p>
        </p:txBody>
      </p:sp>
      <p:sp>
        <p:nvSpPr>
          <p:cNvPr id="8"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Major Changes are Required to </a:t>
            </a:r>
            <a:br>
              <a:rPr lang="en-US" dirty="0" smtClean="0"/>
            </a:br>
            <a:r>
              <a:rPr lang="en-US" dirty="0" smtClean="0"/>
              <a:t>Reduce Greenhouse Gas Concentrations</a:t>
            </a:r>
            <a:endParaRPr lang="en-US" dirty="0"/>
          </a:p>
        </p:txBody>
      </p:sp>
      <p:sp>
        <p:nvSpPr>
          <p:cNvPr id="5" name="Slide Number Placeholder 4"/>
          <p:cNvSpPr>
            <a:spLocks noGrp="1"/>
          </p:cNvSpPr>
          <p:nvPr>
            <p:ph type="sldNum" sz="quarter" idx="4294967295"/>
          </p:nvPr>
        </p:nvSpPr>
        <p:spPr>
          <a:xfrm>
            <a:off x="8382000" y="6351588"/>
            <a:ext cx="457200" cy="365125"/>
          </a:xfrm>
          <a:prstGeom prst="rect">
            <a:avLst/>
          </a:prstGeom>
        </p:spPr>
        <p:txBody>
          <a:bodyPr/>
          <a:lstStyle/>
          <a:p>
            <a:pPr>
              <a:defRPr/>
            </a:pPr>
            <a:fld id="{4A8DBBFE-4F25-49A6-97AD-A47E724EE9B7}" type="slidenum">
              <a:rPr lang="en-US" smtClean="0"/>
              <a:pPr>
                <a:defRPr/>
              </a:pPr>
              <a:t>26</a:t>
            </a:fld>
            <a:endParaRPr lang="en-US" dirty="0"/>
          </a:p>
        </p:txBody>
      </p:sp>
      <p:pic>
        <p:nvPicPr>
          <p:cNvPr id="15362" name="Picture 2"/>
          <p:cNvPicPr>
            <a:picLocks noChangeAspect="1" noChangeArrowheads="1"/>
          </p:cNvPicPr>
          <p:nvPr/>
        </p:nvPicPr>
        <p:blipFill>
          <a:blip r:embed="rId2" cstate="print"/>
          <a:srcRect/>
          <a:stretch>
            <a:fillRect/>
          </a:stretch>
        </p:blipFill>
        <p:spPr bwMode="auto">
          <a:xfrm>
            <a:off x="0" y="-152400"/>
            <a:ext cx="9144000" cy="849085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000" name="Rectangle 8"/>
          <p:cNvSpPr>
            <a:spLocks noChangeArrowheads="1"/>
          </p:cNvSpPr>
          <p:nvPr/>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58" tIns="41029" rIns="82058" bIns="41029" anchor="ctr"/>
          <a:lstStyle/>
          <a:p>
            <a:pPr defTabSz="914608"/>
            <a:endParaRPr lang="en-US" dirty="0"/>
          </a:p>
        </p:txBody>
      </p:sp>
      <p:sp>
        <p:nvSpPr>
          <p:cNvPr id="724998" name="Text Box 6"/>
          <p:cNvSpPr txBox="1">
            <a:spLocks noChangeArrowheads="1"/>
          </p:cNvSpPr>
          <p:nvPr/>
        </p:nvSpPr>
        <p:spPr bwMode="auto">
          <a:xfrm>
            <a:off x="492125" y="2158534"/>
            <a:ext cx="8151091" cy="984093"/>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a:solidFill>
                  <a:srgbClr val="FF0000"/>
                </a:solidFill>
                <a:effectLst>
                  <a:outerShdw blurRad="38100" dist="38100" dir="2700000" algn="tl">
                    <a:srgbClr val="C0C0C0"/>
                  </a:outerShdw>
                </a:effectLst>
                <a:latin typeface="Arial" pitchFamily="34" charset="0"/>
              </a:rPr>
              <a:t>Recap</a:t>
            </a:r>
          </a:p>
          <a:p>
            <a:pPr algn="ctr" defTabSz="914608" eaLnBrk="0" hangingPunct="0">
              <a:lnSpc>
                <a:spcPct val="95000"/>
              </a:lnSpc>
              <a:spcBef>
                <a:spcPct val="0"/>
              </a:spcBef>
              <a:tabLst>
                <a:tab pos="1696726" algn="l"/>
              </a:tabLst>
            </a:pPr>
            <a:r>
              <a:rPr lang="en-US" sz="2500" b="1" dirty="0">
                <a:solidFill>
                  <a:srgbClr val="FF0000"/>
                </a:solidFill>
                <a:effectLst>
                  <a:outerShdw blurRad="38100" dist="38100" dir="2700000" algn="tl">
                    <a:srgbClr val="C0C0C0"/>
                  </a:outerShdw>
                </a:effectLst>
                <a:latin typeface="Arial" pitchFamily="34" charset="0"/>
              </a:rPr>
              <a:t>and the components of energy strategies</a:t>
            </a:r>
          </a:p>
        </p:txBody>
      </p:sp>
      <p:pic>
        <p:nvPicPr>
          <p:cNvPr id="724999" name="Picture 7"/>
          <p:cNvPicPr>
            <a:picLocks noChangeAspect="1" noChangeArrowheads="1"/>
          </p:cNvPicPr>
          <p:nvPr/>
        </p:nvPicPr>
        <p:blipFill>
          <a:blip r:embed="rId3" cstate="print"/>
          <a:srcRect l="5707" t="5852" r="5350" b="453"/>
          <a:stretch>
            <a:fillRect/>
          </a:stretch>
        </p:blipFill>
        <p:spPr bwMode="auto">
          <a:xfrm>
            <a:off x="3603626" y="5258360"/>
            <a:ext cx="1936750" cy="1469372"/>
          </a:xfrm>
          <a:prstGeom prst="rect">
            <a:avLst/>
          </a:prstGeom>
          <a:noFill/>
          <a:ln w="12700" algn="ctr">
            <a:solidFill>
              <a:schemeClr val="tx1"/>
            </a:solidFill>
            <a:miter lim="800000"/>
            <a:headEnd/>
            <a:tailEnd/>
          </a:ln>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762000"/>
            <a:ext cx="9144000" cy="541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107" name="Content Placeholder 1"/>
          <p:cNvSpPr>
            <a:spLocks noGrp="1"/>
          </p:cNvSpPr>
          <p:nvPr>
            <p:ph idx="1"/>
          </p:nvPr>
        </p:nvSpPr>
        <p:spPr/>
        <p:txBody>
          <a:bodyPr/>
          <a:lstStyle/>
          <a:p>
            <a:endParaRPr lang="en-US" dirty="0" smtClean="0"/>
          </a:p>
        </p:txBody>
      </p:sp>
      <p:sp>
        <p:nvSpPr>
          <p:cNvPr id="47108" name="Title 2"/>
          <p:cNvSpPr>
            <a:spLocks noGrp="1"/>
          </p:cNvSpPr>
          <p:nvPr>
            <p:ph type="title"/>
          </p:nvPr>
        </p:nvSpPr>
        <p:spPr>
          <a:xfrm>
            <a:off x="0" y="-180975"/>
            <a:ext cx="9144000" cy="1143000"/>
          </a:xfrm>
        </p:spPr>
        <p:txBody>
          <a:bodyPr/>
          <a:lstStyle/>
          <a:p>
            <a:r>
              <a:rPr lang="en-US" dirty="0" smtClean="0"/>
              <a:t>A National Strategy for a New Energy Economy</a:t>
            </a:r>
          </a:p>
        </p:txBody>
      </p:sp>
      <p:sp>
        <p:nvSpPr>
          <p:cNvPr id="47110" name="Slide Number Placeholder 4"/>
          <p:cNvSpPr>
            <a:spLocks noGrp="1"/>
          </p:cNvSpPr>
          <p:nvPr>
            <p:ph type="sldNum" sz="quarter" idx="4294967295"/>
          </p:nvPr>
        </p:nvSpPr>
        <p:spPr bwMode="auto">
          <a:xfrm>
            <a:off x="8382000" y="6351588"/>
            <a:ext cx="457200" cy="365125"/>
          </a:xfrm>
          <a:prstGeom prst="rect">
            <a:avLst/>
          </a:prstGeom>
          <a:noFill/>
          <a:ln>
            <a:miter lim="800000"/>
            <a:headEnd/>
            <a:tailEnd/>
          </a:ln>
        </p:spPr>
        <p:txBody>
          <a:bodyPr wrap="square" numCol="1" anchorCtr="0" compatLnSpc="1">
            <a:prstTxWarp prst="textNoShape">
              <a:avLst/>
            </a:prstTxWarp>
          </a:bodyPr>
          <a:lstStyle/>
          <a:p>
            <a:pPr fontAlgn="base">
              <a:spcBef>
                <a:spcPct val="0"/>
              </a:spcBef>
              <a:spcAft>
                <a:spcPct val="0"/>
              </a:spcAft>
            </a:pPr>
            <a:fld id="{29ABE9AE-3498-434D-9B50-F9E12781613D}" type="slidenum">
              <a:rPr lang="en-US" smtClean="0"/>
              <a:pPr fontAlgn="base">
                <a:spcBef>
                  <a:spcPct val="0"/>
                </a:spcBef>
                <a:spcAft>
                  <a:spcPct val="0"/>
                </a:spcAft>
              </a:pPr>
              <a:t>28</a:t>
            </a:fld>
            <a:endParaRPr lang="en-US" smtClean="0"/>
          </a:p>
        </p:txBody>
      </p:sp>
      <p:pic>
        <p:nvPicPr>
          <p:cNvPr id="62465" name="Picture 1"/>
          <p:cNvPicPr>
            <a:picLocks noChangeAspect="1" noChangeArrowheads="1"/>
          </p:cNvPicPr>
          <p:nvPr/>
        </p:nvPicPr>
        <p:blipFill>
          <a:blip r:embed="rId3" cstate="print"/>
          <a:srcRect/>
          <a:stretch>
            <a:fillRect/>
          </a:stretch>
        </p:blipFill>
        <p:spPr bwMode="auto">
          <a:xfrm>
            <a:off x="43543" y="776514"/>
            <a:ext cx="9029898" cy="5257799"/>
          </a:xfrm>
          <a:prstGeom prst="rect">
            <a:avLst/>
          </a:prstGeom>
          <a:noFill/>
          <a:ln w="9525">
            <a:noFill/>
            <a:miter lim="800000"/>
            <a:headEnd/>
            <a:tailEnd/>
          </a:ln>
        </p:spPr>
      </p:pic>
      <p:sp>
        <p:nvSpPr>
          <p:cNvPr id="8" name="Footer Placeholder 7"/>
          <p:cNvSpPr>
            <a:spLocks noGrp="1"/>
          </p:cNvSpPr>
          <p:nvPr>
            <p:ph type="ftr" sz="quarter" idx="4294967295"/>
          </p:nvPr>
        </p:nvSpPr>
        <p:spPr bwMode="auto">
          <a:xfrm>
            <a:off x="3200400" y="6356350"/>
            <a:ext cx="52578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
        <p:nvSpPr>
          <p:cNvPr id="10" name="Rectangle 9"/>
          <p:cNvSpPr/>
          <p:nvPr/>
        </p:nvSpPr>
        <p:spPr>
          <a:xfrm>
            <a:off x="-156519" y="4498019"/>
            <a:ext cx="741405" cy="1495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156519" y="2994455"/>
            <a:ext cx="741405" cy="1503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56519" y="1416909"/>
            <a:ext cx="741405" cy="1571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16200000">
            <a:off x="3158466" y="228304"/>
            <a:ext cx="531802" cy="16630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rot="16200000">
            <a:off x="4823279" y="288662"/>
            <a:ext cx="513457" cy="1554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rot="16200000">
            <a:off x="7778579" y="-73309"/>
            <a:ext cx="494270" cy="22365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3792707" y="5820987"/>
            <a:ext cx="1504716" cy="346249"/>
          </a:xfrm>
          <a:prstGeom prst="rect">
            <a:avLst/>
          </a:prstGeom>
          <a:solidFill>
            <a:srgbClr val="FFE525"/>
          </a:solidFill>
          <a:ln w="31750">
            <a:solidFill>
              <a:srgbClr val="EE0000"/>
            </a:solidFill>
          </a:ln>
        </p:spPr>
        <p:txBody>
          <a:bodyPr wrap="square" lIns="64008" rIns="64008" rtlCol="0">
            <a:spAutoFit/>
          </a:bodyPr>
          <a:lstStyle/>
          <a:p>
            <a:r>
              <a:rPr lang="en-US" sz="1650" b="1" dirty="0" smtClean="0">
                <a:solidFill>
                  <a:srgbClr val="EE0000"/>
                </a:solidFill>
                <a:latin typeface="+mn-lt"/>
              </a:rPr>
              <a:t>Climate Science</a:t>
            </a:r>
            <a:endParaRPr lang="en-US" sz="1650" b="1" dirty="0">
              <a:solidFill>
                <a:srgbClr val="EE0000"/>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P spid="15" grpId="0" animBg="1"/>
      <p:bldP spid="1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90" name="Rectangle 6"/>
          <p:cNvSpPr>
            <a:spLocks noChangeArrowheads="1"/>
          </p:cNvSpPr>
          <p:nvPr/>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58" tIns="41029" rIns="82058" bIns="41029" anchor="ctr"/>
          <a:lstStyle/>
          <a:p>
            <a:pPr defTabSz="914608"/>
            <a:endParaRPr lang="en-US" dirty="0"/>
          </a:p>
        </p:txBody>
      </p:sp>
      <p:pic>
        <p:nvPicPr>
          <p:cNvPr id="937996" name="Picture 12" descr="1101991231_400"/>
          <p:cNvPicPr>
            <a:picLocks noChangeAspect="1" noChangeArrowheads="1"/>
          </p:cNvPicPr>
          <p:nvPr/>
        </p:nvPicPr>
        <p:blipFill>
          <a:blip r:embed="rId3" cstate="print"/>
          <a:srcRect/>
          <a:stretch>
            <a:fillRect/>
          </a:stretch>
        </p:blipFill>
        <p:spPr bwMode="auto">
          <a:xfrm>
            <a:off x="3327978" y="3703545"/>
            <a:ext cx="2486603" cy="3179669"/>
          </a:xfrm>
          <a:prstGeom prst="rect">
            <a:avLst/>
          </a:prstGeom>
          <a:noFill/>
        </p:spPr>
      </p:pic>
      <p:sp>
        <p:nvSpPr>
          <p:cNvPr id="7" name="Text Box 3"/>
          <p:cNvSpPr txBox="1">
            <a:spLocks noChangeArrowheads="1"/>
          </p:cNvSpPr>
          <p:nvPr/>
        </p:nvSpPr>
        <p:spPr bwMode="auto">
          <a:xfrm>
            <a:off x="496454" y="1307727"/>
            <a:ext cx="8151091" cy="1671205"/>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err="1">
                <a:solidFill>
                  <a:srgbClr val="FF0000"/>
                </a:solidFill>
                <a:effectLst>
                  <a:outerShdw blurRad="38100" dist="38100" dir="2700000" algn="tl">
                    <a:srgbClr val="C0C0C0"/>
                  </a:outerShdw>
                </a:effectLst>
                <a:latin typeface="Arial" pitchFamily="34" charset="0"/>
              </a:rPr>
              <a:t>Tranformational</a:t>
            </a:r>
            <a:r>
              <a:rPr lang="en-US" sz="3600" b="1" dirty="0">
                <a:solidFill>
                  <a:srgbClr val="FF0000"/>
                </a:solidFill>
                <a:effectLst>
                  <a:outerShdw blurRad="38100" dist="38100" dir="2700000" algn="tl">
                    <a:srgbClr val="C0C0C0"/>
                  </a:outerShdw>
                </a:effectLst>
                <a:latin typeface="Arial" pitchFamily="34" charset="0"/>
              </a:rPr>
              <a:t> change – </a:t>
            </a:r>
            <a:br>
              <a:rPr lang="en-US" sz="3600" b="1" dirty="0">
                <a:solidFill>
                  <a:srgbClr val="FF0000"/>
                </a:solidFill>
                <a:effectLst>
                  <a:outerShdw blurRad="38100" dist="38100" dir="2700000" algn="tl">
                    <a:srgbClr val="C0C0C0"/>
                  </a:outerShdw>
                </a:effectLst>
                <a:latin typeface="Arial" pitchFamily="34" charset="0"/>
              </a:rPr>
            </a:br>
            <a:r>
              <a:rPr lang="en-US" sz="3600" b="1" dirty="0">
                <a:solidFill>
                  <a:srgbClr val="FF0000"/>
                </a:solidFill>
                <a:effectLst>
                  <a:outerShdw blurRad="38100" dist="38100" dir="2700000" algn="tl">
                    <a:srgbClr val="C0C0C0"/>
                  </a:outerShdw>
                </a:effectLst>
                <a:latin typeface="Arial" pitchFamily="34" charset="0"/>
              </a:rPr>
              <a:t>the role of </a:t>
            </a:r>
            <a:r>
              <a:rPr lang="en-US" sz="3600" b="1" dirty="0" smtClean="0">
                <a:solidFill>
                  <a:srgbClr val="FF0000"/>
                </a:solidFill>
                <a:effectLst>
                  <a:outerShdw blurRad="38100" dist="38100" dir="2700000" algn="tl">
                    <a:srgbClr val="C0C0C0"/>
                  </a:outerShdw>
                </a:effectLst>
                <a:latin typeface="Arial" pitchFamily="34" charset="0"/>
              </a:rPr>
              <a:t>basic research </a:t>
            </a:r>
            <a:r>
              <a:rPr lang="en-US" sz="3600" b="1" dirty="0">
                <a:solidFill>
                  <a:srgbClr val="FF0000"/>
                </a:solidFill>
                <a:effectLst>
                  <a:outerShdw blurRad="38100" dist="38100" dir="2700000" algn="tl">
                    <a:srgbClr val="C0C0C0"/>
                  </a:outerShdw>
                </a:effectLst>
                <a:latin typeface="Arial" pitchFamily="34" charset="0"/>
              </a:rPr>
              <a:t>and innovation</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2"/>
          <p:cNvSpPr>
            <a:spLocks noGrp="1"/>
          </p:cNvSpPr>
          <p:nvPr>
            <p:ph type="title"/>
          </p:nvPr>
        </p:nvSpPr>
        <p:spPr>
          <a:xfrm>
            <a:off x="0" y="-166688"/>
            <a:ext cx="9144000" cy="1143001"/>
          </a:xfrm>
        </p:spPr>
        <p:txBody>
          <a:bodyPr/>
          <a:lstStyle/>
          <a:p>
            <a:pPr eaLnBrk="1" hangingPunct="1"/>
            <a:r>
              <a:rPr lang="en-US" smtClean="0">
                <a:latin typeface="Arial" charset="0"/>
                <a:cs typeface="Arial" charset="0"/>
              </a:rPr>
              <a:t>DOE Quick Facts</a:t>
            </a:r>
          </a:p>
        </p:txBody>
      </p:sp>
      <p:sp>
        <p:nvSpPr>
          <p:cNvPr id="6" name="Rectangle 3"/>
          <p:cNvSpPr txBox="1">
            <a:spLocks/>
          </p:cNvSpPr>
          <p:nvPr/>
        </p:nvSpPr>
        <p:spPr bwMode="auto">
          <a:xfrm>
            <a:off x="1918493" y="3243182"/>
            <a:ext cx="5307013" cy="2811634"/>
          </a:xfrm>
          <a:prstGeom prst="rect">
            <a:avLst/>
          </a:prstGeom>
          <a:noFill/>
          <a:ln w="9525">
            <a:noFill/>
            <a:miter lim="800000"/>
            <a:headEnd/>
            <a:tailEnd/>
          </a:ln>
        </p:spPr>
        <p:txBody>
          <a:bodyPr/>
          <a:lstStyle/>
          <a:p>
            <a:pPr marL="234950" indent="-234950">
              <a:spcBef>
                <a:spcPts val="0"/>
              </a:spcBef>
              <a:buFont typeface="Wingdings" pitchFamily="2" charset="2"/>
              <a:buChar char="§"/>
              <a:defRPr/>
            </a:pPr>
            <a:r>
              <a:rPr lang="en-US" sz="2400" dirty="0">
                <a:solidFill>
                  <a:srgbClr val="146737"/>
                </a:solidFill>
                <a:latin typeface="Arial" pitchFamily="34" charset="0"/>
                <a:cs typeface="Arial" pitchFamily="34" charset="0"/>
              </a:rPr>
              <a:t>$26.4B FY 2010 budget request</a:t>
            </a:r>
          </a:p>
          <a:p>
            <a:pPr marL="234950" indent="-234950">
              <a:spcBef>
                <a:spcPts val="0"/>
              </a:spcBef>
              <a:buFont typeface="Wingdings" pitchFamily="2" charset="2"/>
              <a:buChar char="§"/>
              <a:defRPr/>
            </a:pPr>
            <a:r>
              <a:rPr lang="en-US" sz="2400" dirty="0">
                <a:solidFill>
                  <a:srgbClr val="146737"/>
                </a:solidFill>
                <a:latin typeface="Arial" pitchFamily="34" charset="0"/>
                <a:cs typeface="Arial" pitchFamily="34" charset="0"/>
              </a:rPr>
              <a:t>$36.7B in Recovery Act funds</a:t>
            </a:r>
          </a:p>
          <a:p>
            <a:pPr marL="234950" indent="-234950">
              <a:spcBef>
                <a:spcPts val="0"/>
              </a:spcBef>
              <a:buFont typeface="Wingdings" pitchFamily="2" charset="2"/>
              <a:buChar char="§"/>
              <a:defRPr/>
            </a:pPr>
            <a:r>
              <a:rPr lang="en-US" sz="2400" dirty="0">
                <a:solidFill>
                  <a:srgbClr val="146737"/>
                </a:solidFill>
                <a:latin typeface="Arial" pitchFamily="34" charset="0"/>
                <a:cs typeface="Arial" pitchFamily="34" charset="0"/>
              </a:rPr>
              <a:t>14,000 Federal employees</a:t>
            </a:r>
          </a:p>
          <a:p>
            <a:pPr marL="234950" indent="-234950">
              <a:spcBef>
                <a:spcPts val="0"/>
              </a:spcBef>
              <a:buFont typeface="Wingdings" pitchFamily="2" charset="2"/>
              <a:buChar char="§"/>
              <a:defRPr/>
            </a:pPr>
            <a:r>
              <a:rPr lang="en-US" sz="2400" dirty="0">
                <a:solidFill>
                  <a:srgbClr val="146737"/>
                </a:solidFill>
                <a:latin typeface="Arial" pitchFamily="34" charset="0"/>
                <a:cs typeface="Arial" pitchFamily="34" charset="0"/>
              </a:rPr>
              <a:t>93,000 contractor employees</a:t>
            </a:r>
          </a:p>
          <a:p>
            <a:pPr marL="234950" indent="-234950">
              <a:spcBef>
                <a:spcPts val="0"/>
              </a:spcBef>
              <a:buFont typeface="Wingdings" pitchFamily="2" charset="2"/>
              <a:buChar char="§"/>
              <a:defRPr/>
            </a:pPr>
            <a:r>
              <a:rPr lang="en-US" sz="2400" dirty="0">
                <a:solidFill>
                  <a:srgbClr val="146737"/>
                </a:solidFill>
                <a:latin typeface="Arial" pitchFamily="34" charset="0"/>
                <a:cs typeface="Arial" pitchFamily="34" charset="0"/>
              </a:rPr>
              <a:t>17 National Laboratories</a:t>
            </a:r>
          </a:p>
          <a:p>
            <a:pPr marL="234950" indent="-234950">
              <a:spcBef>
                <a:spcPts val="0"/>
              </a:spcBef>
              <a:buFont typeface="Wingdings" pitchFamily="2" charset="2"/>
              <a:buChar char="§"/>
              <a:defRPr/>
            </a:pPr>
            <a:r>
              <a:rPr lang="en-US" sz="2400" dirty="0">
                <a:solidFill>
                  <a:srgbClr val="146737"/>
                </a:solidFill>
                <a:latin typeface="Arial" pitchFamily="34" charset="0"/>
                <a:cs typeface="Arial" pitchFamily="34" charset="0"/>
              </a:rPr>
              <a:t>4 Power Marketing Administrations</a:t>
            </a:r>
          </a:p>
          <a:p>
            <a:pPr marL="234950" indent="-234950">
              <a:spcBef>
                <a:spcPts val="0"/>
              </a:spcBef>
              <a:buFont typeface="Wingdings" pitchFamily="2" charset="2"/>
              <a:buChar char="§"/>
              <a:defRPr/>
            </a:pPr>
            <a:r>
              <a:rPr lang="en-US" sz="2400" dirty="0" smtClean="0">
                <a:solidFill>
                  <a:srgbClr val="146737"/>
                </a:solidFill>
                <a:latin typeface="Arial" pitchFamily="34" charset="0"/>
                <a:cs typeface="Arial" pitchFamily="34" charset="0"/>
              </a:rPr>
              <a:t>89 </a:t>
            </a:r>
            <a:r>
              <a:rPr lang="en-US" sz="2400" dirty="0">
                <a:solidFill>
                  <a:srgbClr val="146737"/>
                </a:solidFill>
                <a:latin typeface="Arial" pitchFamily="34" charset="0"/>
                <a:cs typeface="Arial" pitchFamily="34" charset="0"/>
              </a:rPr>
              <a:t>Nobel Laureates</a:t>
            </a:r>
          </a:p>
        </p:txBody>
      </p:sp>
      <p:sp>
        <p:nvSpPr>
          <p:cNvPr id="10245" name="Slide Number Placeholder 6"/>
          <p:cNvSpPr>
            <a:spLocks noGrp="1"/>
          </p:cNvSpPr>
          <p:nvPr>
            <p:ph type="sldNum" sz="quarter" idx="4"/>
          </p:nvPr>
        </p:nvSpPr>
        <p:spPr bwMode="auto">
          <a:xfrm>
            <a:off x="8413750" y="6392863"/>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B61AB90C-C8F8-4CBD-AB48-730FCE37B18B}" type="slidenum">
              <a:rPr lang="en-US" smtClean="0">
                <a:latin typeface="Arial" charset="0"/>
                <a:cs typeface="Arial" charset="0"/>
              </a:rPr>
              <a:pPr fontAlgn="base">
                <a:spcBef>
                  <a:spcPct val="0"/>
                </a:spcBef>
                <a:spcAft>
                  <a:spcPct val="0"/>
                </a:spcAft>
              </a:pPr>
              <a:t>3</a:t>
            </a:fld>
            <a:endParaRPr lang="en-US" smtClean="0">
              <a:latin typeface="Arial" charset="0"/>
              <a:cs typeface="Arial" charset="0"/>
            </a:endParaRPr>
          </a:p>
        </p:txBody>
      </p:sp>
      <p:sp>
        <p:nvSpPr>
          <p:cNvPr id="9" name="Rectangle 3"/>
          <p:cNvSpPr txBox="1">
            <a:spLocks/>
          </p:cNvSpPr>
          <p:nvPr/>
        </p:nvSpPr>
        <p:spPr bwMode="auto">
          <a:xfrm>
            <a:off x="457200" y="875609"/>
            <a:ext cx="8229600" cy="2169825"/>
          </a:xfrm>
          <a:prstGeom prst="rect">
            <a:avLst/>
          </a:prstGeom>
          <a:noFill/>
          <a:ln w="9525">
            <a:noFill/>
            <a:miter lim="800000"/>
            <a:headEnd/>
            <a:tailEnd/>
          </a:ln>
        </p:spPr>
        <p:txBody>
          <a:bodyPr>
            <a:spAutoFit/>
          </a:bodyPr>
          <a:lstStyle/>
          <a:p>
            <a:pPr marL="234950" indent="-234950">
              <a:spcBef>
                <a:spcPts val="1200"/>
              </a:spcBef>
            </a:pPr>
            <a:r>
              <a:rPr lang="en-US" sz="2400" dirty="0" smtClean="0">
                <a:solidFill>
                  <a:srgbClr val="146737"/>
                </a:solidFill>
                <a:cs typeface="Arial" charset="0"/>
              </a:rPr>
              <a:t>Mission:</a:t>
            </a:r>
          </a:p>
          <a:p>
            <a:pPr marL="234950" indent="-234950">
              <a:spcBef>
                <a:spcPts val="600"/>
              </a:spcBef>
              <a:buFont typeface="Wingdings" pitchFamily="2" charset="2"/>
              <a:buChar char="§"/>
            </a:pPr>
            <a:r>
              <a:rPr lang="en-US" sz="2400" dirty="0" smtClean="0">
                <a:solidFill>
                  <a:srgbClr val="146737"/>
                </a:solidFill>
                <a:cs typeface="Arial" charset="0"/>
              </a:rPr>
              <a:t>Advance national</a:t>
            </a:r>
            <a:r>
              <a:rPr lang="en-US" sz="2400" dirty="0">
                <a:solidFill>
                  <a:srgbClr val="146737"/>
                </a:solidFill>
                <a:cs typeface="Arial" charset="0"/>
              </a:rPr>
              <a:t>, economic, and energy </a:t>
            </a:r>
            <a:r>
              <a:rPr lang="en-US" sz="2400" dirty="0" smtClean="0">
                <a:solidFill>
                  <a:srgbClr val="146737"/>
                </a:solidFill>
                <a:cs typeface="Arial" charset="0"/>
              </a:rPr>
              <a:t>security; </a:t>
            </a:r>
            <a:endParaRPr lang="en-US" sz="2400" dirty="0">
              <a:solidFill>
                <a:srgbClr val="146737"/>
              </a:solidFill>
              <a:cs typeface="Arial" charset="0"/>
            </a:endParaRPr>
          </a:p>
          <a:p>
            <a:pPr marL="234950" indent="-234950">
              <a:spcBef>
                <a:spcPts val="600"/>
              </a:spcBef>
              <a:buFont typeface="Wingdings" pitchFamily="2" charset="2"/>
              <a:buChar char="§"/>
            </a:pPr>
            <a:r>
              <a:rPr lang="en-US" sz="2400" dirty="0">
                <a:solidFill>
                  <a:srgbClr val="146737"/>
                </a:solidFill>
                <a:cs typeface="Arial" charset="0"/>
              </a:rPr>
              <a:t>Promote scientific and technological </a:t>
            </a:r>
            <a:r>
              <a:rPr lang="en-US" sz="2400" dirty="0" smtClean="0">
                <a:solidFill>
                  <a:srgbClr val="146737"/>
                </a:solidFill>
                <a:cs typeface="Arial" charset="0"/>
              </a:rPr>
              <a:t>innovation; </a:t>
            </a:r>
            <a:r>
              <a:rPr lang="en-US" sz="2400" dirty="0">
                <a:solidFill>
                  <a:srgbClr val="146737"/>
                </a:solidFill>
                <a:cs typeface="Arial" charset="0"/>
              </a:rPr>
              <a:t>and </a:t>
            </a:r>
          </a:p>
          <a:p>
            <a:pPr marL="234950" indent="-234950">
              <a:spcBef>
                <a:spcPts val="600"/>
              </a:spcBef>
              <a:buFont typeface="Wingdings" pitchFamily="2" charset="2"/>
              <a:buChar char="§"/>
            </a:pPr>
            <a:r>
              <a:rPr lang="en-US" sz="2400" dirty="0">
                <a:solidFill>
                  <a:srgbClr val="146737"/>
                </a:solidFill>
                <a:cs typeface="Arial" charset="0"/>
              </a:rPr>
              <a:t>Ensure </a:t>
            </a:r>
            <a:r>
              <a:rPr lang="en-US" sz="2400" dirty="0" smtClean="0">
                <a:solidFill>
                  <a:srgbClr val="146737"/>
                </a:solidFill>
                <a:cs typeface="Arial" charset="0"/>
              </a:rPr>
              <a:t>environmental </a:t>
            </a:r>
            <a:r>
              <a:rPr lang="en-US" sz="2400" dirty="0">
                <a:solidFill>
                  <a:srgbClr val="146737"/>
                </a:solidFill>
                <a:cs typeface="Arial" charset="0"/>
              </a:rPr>
              <a:t>cleanup of the </a:t>
            </a:r>
            <a:r>
              <a:rPr lang="en-US" sz="2400" dirty="0" smtClean="0">
                <a:solidFill>
                  <a:srgbClr val="146737"/>
                </a:solidFill>
                <a:cs typeface="Arial" charset="0"/>
              </a:rPr>
              <a:t>nuclear weapons </a:t>
            </a:r>
            <a:r>
              <a:rPr lang="en-US" sz="2400" dirty="0">
                <a:solidFill>
                  <a:srgbClr val="146737"/>
                </a:solidFill>
                <a:cs typeface="Arial" charset="0"/>
              </a:rPr>
              <a:t>complex</a:t>
            </a:r>
            <a:r>
              <a:rPr lang="en-US" sz="2400" dirty="0" smtClean="0">
                <a:solidFill>
                  <a:srgbClr val="146737"/>
                </a:solidFill>
                <a:cs typeface="Arial" charset="0"/>
              </a:rPr>
              <a:t>.</a:t>
            </a:r>
            <a:endParaRPr lang="en-US" sz="2400" dirty="0">
              <a:solidFill>
                <a:srgbClr val="146737"/>
              </a:solidFill>
              <a:cs typeface="Arial" charset="0"/>
            </a:endParaRPr>
          </a:p>
        </p:txBody>
      </p:sp>
      <p:sp>
        <p:nvSpPr>
          <p:cNvPr id="11"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28" name="Rectangle 12"/>
          <p:cNvSpPr>
            <a:spLocks noChangeArrowheads="1"/>
          </p:cNvSpPr>
          <p:nvPr/>
        </p:nvSpPr>
        <p:spPr bwMode="auto">
          <a:xfrm>
            <a:off x="0" y="22412"/>
            <a:ext cx="8999682" cy="732585"/>
          </a:xfrm>
          <a:prstGeom prst="rect">
            <a:avLst/>
          </a:prstGeom>
          <a:noFill/>
          <a:ln w="9525" algn="ctr">
            <a:noFill/>
            <a:miter lim="800000"/>
            <a:headEnd/>
            <a:tailEnd/>
          </a:ln>
          <a:effectLst/>
        </p:spPr>
        <p:txBody>
          <a:bodyPr lIns="93470" tIns="46735" rIns="93470" bIns="46735"/>
          <a:lstStyle/>
          <a:p>
            <a:pPr algn="ctr">
              <a:lnSpc>
                <a:spcPct val="85000"/>
              </a:lnSpc>
            </a:pPr>
            <a:r>
              <a:rPr lang="en-US" sz="2400" dirty="0" smtClean="0">
                <a:solidFill>
                  <a:srgbClr val="106636"/>
                </a:solidFill>
                <a:ea typeface="+mj-ea"/>
                <a:cs typeface="Arial" charset="0"/>
              </a:rPr>
              <a:t>Strategic Planning:  </a:t>
            </a:r>
            <a:br>
              <a:rPr lang="en-US" sz="2400" dirty="0" smtClean="0">
                <a:solidFill>
                  <a:srgbClr val="106636"/>
                </a:solidFill>
                <a:ea typeface="+mj-ea"/>
                <a:cs typeface="Arial" charset="0"/>
              </a:rPr>
            </a:br>
            <a:r>
              <a:rPr lang="en-US" sz="2400" dirty="0" smtClean="0">
                <a:solidFill>
                  <a:srgbClr val="106636"/>
                </a:solidFill>
                <a:ea typeface="+mj-ea"/>
                <a:cs typeface="Arial" charset="0"/>
              </a:rPr>
              <a:t>10 “Basic Research Needs …” Workshops</a:t>
            </a:r>
          </a:p>
        </p:txBody>
      </p:sp>
      <p:sp>
        <p:nvSpPr>
          <p:cNvPr id="17" name="Text Box 13"/>
          <p:cNvSpPr txBox="1">
            <a:spLocks noChangeArrowheads="1"/>
          </p:cNvSpPr>
          <p:nvPr/>
        </p:nvSpPr>
        <p:spPr bwMode="auto">
          <a:xfrm>
            <a:off x="2408875" y="1042350"/>
            <a:ext cx="6462713" cy="3940297"/>
          </a:xfrm>
          <a:prstGeom prst="rect">
            <a:avLst/>
          </a:prstGeom>
          <a:noFill/>
          <a:ln w="9525">
            <a:noFill/>
            <a:miter lim="800000"/>
            <a:headEnd/>
            <a:tailEnd/>
          </a:ln>
          <a:effectLst/>
        </p:spPr>
        <p:txBody>
          <a:bodyPr lIns="82030" tIns="41015" rIns="82030" bIns="41015">
            <a:spAutoFit/>
          </a:bodyPr>
          <a:lstStyle/>
          <a:p>
            <a:pPr eaLnBrk="1" hangingPunct="1">
              <a:spcBef>
                <a:spcPts val="363"/>
              </a:spcBef>
              <a:buFont typeface="Wingdings" pitchFamily="2" charset="2"/>
              <a:buNone/>
            </a:pPr>
            <a:r>
              <a:rPr lang="en-US" dirty="0">
                <a:latin typeface="Arial Narrow" pitchFamily="34" charset="0"/>
              </a:rPr>
              <a:t>Basic Research Needs to Assure a Secure Energy Future (BESAC)</a:t>
            </a:r>
          </a:p>
          <a:p>
            <a:pPr eaLnBrk="1" hangingPunct="1">
              <a:spcBef>
                <a:spcPts val="363"/>
              </a:spcBef>
              <a:buFont typeface="Wingdings" pitchFamily="2" charset="2"/>
              <a:buChar char="§"/>
            </a:pPr>
            <a:endParaRPr lang="en-US" sz="400" dirty="0">
              <a:latin typeface="Arial Narrow" pitchFamily="34" charset="0"/>
            </a:endParaRPr>
          </a:p>
          <a:p>
            <a:pPr marL="363538" lvl="1" indent="-203200" eaLnBrk="1" hangingPunct="1">
              <a:spcBef>
                <a:spcPts val="363"/>
              </a:spcBef>
              <a:buFont typeface="Wingdings" pitchFamily="2" charset="2"/>
              <a:buChar char="§"/>
            </a:pPr>
            <a:r>
              <a:rPr lang="en-US" sz="1600" b="0" dirty="0">
                <a:latin typeface="Arial Narrow" pitchFamily="34" charset="0"/>
              </a:rPr>
              <a:t>Basic Research Needs for the Hydrogen Economy </a:t>
            </a:r>
          </a:p>
          <a:p>
            <a:pPr marL="363538" lvl="1" indent="-203200" eaLnBrk="1" hangingPunct="1">
              <a:spcBef>
                <a:spcPts val="363"/>
              </a:spcBef>
              <a:buFont typeface="Wingdings" pitchFamily="2" charset="2"/>
              <a:buChar char="§"/>
            </a:pPr>
            <a:r>
              <a:rPr lang="en-US" sz="1600" b="0" dirty="0">
                <a:latin typeface="Arial Narrow" pitchFamily="34" charset="0"/>
              </a:rPr>
              <a:t>Basic Research Needs for Solar Energy Utilization</a:t>
            </a:r>
          </a:p>
          <a:p>
            <a:pPr marL="363538" lvl="1" indent="-203200" eaLnBrk="1" hangingPunct="1">
              <a:spcBef>
                <a:spcPts val="363"/>
              </a:spcBef>
              <a:buFont typeface="Wingdings" pitchFamily="2" charset="2"/>
              <a:buChar char="§"/>
            </a:pPr>
            <a:r>
              <a:rPr lang="en-US" sz="1600" b="0" dirty="0">
                <a:latin typeface="Arial Narrow" pitchFamily="34" charset="0"/>
              </a:rPr>
              <a:t>Basic Research Needs for Superconductivity</a:t>
            </a:r>
          </a:p>
          <a:p>
            <a:pPr marL="363538" lvl="1" indent="-203200" eaLnBrk="1" hangingPunct="1">
              <a:spcBef>
                <a:spcPts val="363"/>
              </a:spcBef>
              <a:buFont typeface="Wingdings" pitchFamily="2" charset="2"/>
              <a:buChar char="§"/>
            </a:pPr>
            <a:r>
              <a:rPr lang="en-US" sz="1600" b="0" dirty="0">
                <a:latin typeface="Arial Narrow" pitchFamily="34" charset="0"/>
              </a:rPr>
              <a:t>Basic Research Needs for Solid State Lighting</a:t>
            </a:r>
          </a:p>
          <a:p>
            <a:pPr marL="363538" lvl="1" indent="-203200" eaLnBrk="1" hangingPunct="1">
              <a:spcBef>
                <a:spcPts val="363"/>
              </a:spcBef>
              <a:buFont typeface="Wingdings" pitchFamily="2" charset="2"/>
              <a:buChar char="§"/>
            </a:pPr>
            <a:r>
              <a:rPr lang="en-US" sz="1600" b="0" dirty="0">
                <a:latin typeface="Arial Narrow" pitchFamily="34" charset="0"/>
              </a:rPr>
              <a:t>Basic Research Needs for Advanced Nuclear Energy Systems</a:t>
            </a:r>
          </a:p>
          <a:p>
            <a:pPr marL="363538" lvl="1" indent="-203200" eaLnBrk="1" hangingPunct="1">
              <a:spcBef>
                <a:spcPts val="363"/>
              </a:spcBef>
              <a:buFont typeface="Wingdings" pitchFamily="2" charset="2"/>
              <a:buChar char="§"/>
            </a:pPr>
            <a:r>
              <a:rPr lang="en-US" sz="1600" b="0" dirty="0">
                <a:latin typeface="Arial Narrow" pitchFamily="34" charset="0"/>
              </a:rPr>
              <a:t>Basic Research Needs for the Clean and Efficient Combustion of 21</a:t>
            </a:r>
            <a:r>
              <a:rPr lang="en-US" sz="1600" b="0" baseline="30000" dirty="0">
                <a:latin typeface="Arial Narrow" pitchFamily="34" charset="0"/>
              </a:rPr>
              <a:t>st</a:t>
            </a:r>
            <a:r>
              <a:rPr lang="en-US" sz="1600" b="0" dirty="0">
                <a:latin typeface="Arial Narrow" pitchFamily="34" charset="0"/>
              </a:rPr>
              <a:t> Century Transportation Fuels</a:t>
            </a:r>
          </a:p>
          <a:p>
            <a:pPr marL="363538" lvl="1" indent="-203200" eaLnBrk="1" hangingPunct="1">
              <a:spcBef>
                <a:spcPts val="363"/>
              </a:spcBef>
              <a:buFont typeface="Wingdings" pitchFamily="2" charset="2"/>
              <a:buChar char="§"/>
            </a:pPr>
            <a:r>
              <a:rPr lang="en-US" sz="1600" b="0" dirty="0">
                <a:latin typeface="Arial Narrow" pitchFamily="34" charset="0"/>
              </a:rPr>
              <a:t>Basic Research Needs for Geosciences: Facilitating 21</a:t>
            </a:r>
            <a:r>
              <a:rPr lang="en-US" sz="1600" b="0" baseline="30000" dirty="0">
                <a:latin typeface="Arial Narrow" pitchFamily="34" charset="0"/>
              </a:rPr>
              <a:t>st</a:t>
            </a:r>
            <a:r>
              <a:rPr lang="en-US" sz="1600" b="0" dirty="0">
                <a:latin typeface="Arial Narrow" pitchFamily="34" charset="0"/>
              </a:rPr>
              <a:t> Century Energy Systems</a:t>
            </a:r>
          </a:p>
          <a:p>
            <a:pPr marL="363538" lvl="1" indent="-203200" eaLnBrk="1" hangingPunct="1">
              <a:spcBef>
                <a:spcPts val="363"/>
              </a:spcBef>
              <a:buFont typeface="Wingdings" pitchFamily="2" charset="2"/>
              <a:buChar char="§"/>
            </a:pPr>
            <a:r>
              <a:rPr lang="en-US" sz="1600" b="0" dirty="0">
                <a:latin typeface="Arial Narrow" pitchFamily="34" charset="0"/>
              </a:rPr>
              <a:t>Basic Research Needs for Electrical Energy Storage</a:t>
            </a:r>
          </a:p>
          <a:p>
            <a:pPr marL="363538" lvl="1" indent="-203200" eaLnBrk="1" hangingPunct="1">
              <a:spcBef>
                <a:spcPts val="363"/>
              </a:spcBef>
              <a:buFont typeface="Wingdings" pitchFamily="2" charset="2"/>
              <a:buChar char="§"/>
            </a:pPr>
            <a:r>
              <a:rPr lang="en-US" sz="1600" b="0" dirty="0">
                <a:latin typeface="Arial Narrow" pitchFamily="34" charset="0"/>
              </a:rPr>
              <a:t>Basic Research Needs for Catalysis for Energy Applications</a:t>
            </a:r>
          </a:p>
          <a:p>
            <a:pPr marL="363538" lvl="1" indent="-203200" eaLnBrk="1" hangingPunct="1">
              <a:spcBef>
                <a:spcPts val="363"/>
              </a:spcBef>
              <a:buFont typeface="Wingdings" pitchFamily="2" charset="2"/>
              <a:buChar char="§"/>
            </a:pPr>
            <a:r>
              <a:rPr lang="en-US" sz="1600" b="0" dirty="0">
                <a:latin typeface="Arial Narrow" pitchFamily="34" charset="0"/>
              </a:rPr>
              <a:t>Basic Research Needs for Materials under Extreme Environments</a:t>
            </a:r>
          </a:p>
        </p:txBody>
      </p:sp>
      <p:pic>
        <p:nvPicPr>
          <p:cNvPr id="18" name="Picture 14"/>
          <p:cNvPicPr preferRelativeResize="0">
            <a:picLocks noGrp="1" noChangeAspect="1" noChangeArrowheads="1"/>
          </p:cNvPicPr>
          <p:nvPr>
            <p:ph sz="half" idx="1"/>
          </p:nvPr>
        </p:nvPicPr>
        <p:blipFill>
          <a:blip r:embed="rId3" cstate="print"/>
          <a:srcRect/>
          <a:stretch>
            <a:fillRect/>
          </a:stretch>
        </p:blipFill>
        <p:spPr>
          <a:xfrm>
            <a:off x="214313" y="1903413"/>
            <a:ext cx="1458912" cy="1781175"/>
          </a:xfrm>
          <a:noFill/>
          <a:ln/>
        </p:spPr>
      </p:pic>
      <p:sp>
        <p:nvSpPr>
          <p:cNvPr id="19" name="Text Box 15"/>
          <p:cNvSpPr txBox="1">
            <a:spLocks noChangeArrowheads="1"/>
          </p:cNvSpPr>
          <p:nvPr/>
        </p:nvSpPr>
        <p:spPr bwMode="auto">
          <a:xfrm>
            <a:off x="3238500" y="6702238"/>
            <a:ext cx="2132292" cy="215431"/>
          </a:xfrm>
          <a:prstGeom prst="rect">
            <a:avLst/>
          </a:prstGeom>
          <a:noFill/>
          <a:ln w="9525" algn="ctr">
            <a:noFill/>
            <a:miter lim="800000"/>
            <a:headEnd/>
            <a:tailEnd/>
          </a:ln>
          <a:effectLst/>
        </p:spPr>
        <p:txBody>
          <a:bodyPr wrap="none" lIns="91429" tIns="45714" rIns="91429" bIns="45714">
            <a:spAutoFit/>
          </a:bodyPr>
          <a:lstStyle/>
          <a:p>
            <a:pPr algn="ctr" eaLnBrk="1" hangingPunct="1">
              <a:lnSpc>
                <a:spcPct val="80000"/>
              </a:lnSpc>
              <a:spcBef>
                <a:spcPct val="20000"/>
              </a:spcBef>
            </a:pPr>
            <a:r>
              <a:rPr lang="en-US" sz="1000" b="0">
                <a:latin typeface="Arial Narrow" pitchFamily="34" charset="0"/>
              </a:rPr>
              <a:t>www.science.doe.gov/bes/reports/list.html</a:t>
            </a:r>
          </a:p>
        </p:txBody>
      </p:sp>
      <p:sp>
        <p:nvSpPr>
          <p:cNvPr id="20" name="Line 16"/>
          <p:cNvSpPr>
            <a:spLocks noChangeShapeType="1"/>
          </p:cNvSpPr>
          <p:nvPr/>
        </p:nvSpPr>
        <p:spPr bwMode="auto">
          <a:xfrm flipH="1" flipV="1">
            <a:off x="1701800" y="2846388"/>
            <a:ext cx="949325" cy="1903412"/>
          </a:xfrm>
          <a:prstGeom prst="line">
            <a:avLst/>
          </a:prstGeom>
          <a:noFill/>
          <a:ln w="12700">
            <a:solidFill>
              <a:schemeClr val="tx1"/>
            </a:solidFill>
            <a:round/>
            <a:headEnd type="stealth" w="lg" len="lg"/>
            <a:tailEnd type="none" w="med" len="lg"/>
          </a:ln>
          <a:effectLst/>
        </p:spPr>
        <p:txBody>
          <a:bodyPr/>
          <a:lstStyle/>
          <a:p>
            <a:endParaRPr lang="en-US"/>
          </a:p>
        </p:txBody>
      </p:sp>
      <p:grpSp>
        <p:nvGrpSpPr>
          <p:cNvPr id="21" name="Group 17"/>
          <p:cNvGrpSpPr>
            <a:grpSpLocks/>
          </p:cNvGrpSpPr>
          <p:nvPr/>
        </p:nvGrpSpPr>
        <p:grpSpPr bwMode="auto">
          <a:xfrm>
            <a:off x="1666875" y="1631950"/>
            <a:ext cx="949325" cy="2782888"/>
            <a:chOff x="1155" y="1464"/>
            <a:chExt cx="658" cy="1987"/>
          </a:xfrm>
        </p:grpSpPr>
        <p:sp>
          <p:nvSpPr>
            <p:cNvPr id="22" name="Line 18"/>
            <p:cNvSpPr>
              <a:spLocks noChangeShapeType="1"/>
            </p:cNvSpPr>
            <p:nvPr/>
          </p:nvSpPr>
          <p:spPr bwMode="auto">
            <a:xfrm flipH="1">
              <a:off x="1157" y="1464"/>
              <a:ext cx="652" cy="841"/>
            </a:xfrm>
            <a:prstGeom prst="line">
              <a:avLst/>
            </a:prstGeom>
            <a:noFill/>
            <a:ln w="12700">
              <a:solidFill>
                <a:schemeClr val="tx1"/>
              </a:solidFill>
              <a:round/>
              <a:headEnd type="stealth" w="lg" len="lg"/>
              <a:tailEnd type="none" w="med" len="lg"/>
            </a:ln>
            <a:effectLst/>
          </p:spPr>
          <p:txBody>
            <a:bodyPr/>
            <a:lstStyle/>
            <a:p>
              <a:endParaRPr lang="en-US"/>
            </a:p>
          </p:txBody>
        </p:sp>
        <p:sp>
          <p:nvSpPr>
            <p:cNvPr id="23" name="Line 19"/>
            <p:cNvSpPr>
              <a:spLocks noChangeShapeType="1"/>
            </p:cNvSpPr>
            <p:nvPr/>
          </p:nvSpPr>
          <p:spPr bwMode="auto">
            <a:xfrm flipH="1">
              <a:off x="1157" y="1664"/>
              <a:ext cx="654" cy="636"/>
            </a:xfrm>
            <a:prstGeom prst="line">
              <a:avLst/>
            </a:prstGeom>
            <a:noFill/>
            <a:ln w="12700">
              <a:solidFill>
                <a:schemeClr val="tx1"/>
              </a:solidFill>
              <a:round/>
              <a:headEnd type="stealth" w="lg" len="lg"/>
              <a:tailEnd type="none" w="med" len="lg"/>
            </a:ln>
            <a:effectLst/>
          </p:spPr>
          <p:txBody>
            <a:bodyPr/>
            <a:lstStyle/>
            <a:p>
              <a:endParaRPr lang="en-US"/>
            </a:p>
          </p:txBody>
        </p:sp>
        <p:sp>
          <p:nvSpPr>
            <p:cNvPr id="24" name="Line 20"/>
            <p:cNvSpPr>
              <a:spLocks noChangeShapeType="1"/>
            </p:cNvSpPr>
            <p:nvPr/>
          </p:nvSpPr>
          <p:spPr bwMode="auto">
            <a:xfrm flipH="1">
              <a:off x="1158" y="1875"/>
              <a:ext cx="654" cy="423"/>
            </a:xfrm>
            <a:prstGeom prst="line">
              <a:avLst/>
            </a:prstGeom>
            <a:noFill/>
            <a:ln w="12700">
              <a:solidFill>
                <a:schemeClr val="tx1"/>
              </a:solidFill>
              <a:round/>
              <a:headEnd type="stealth" w="lg" len="lg"/>
              <a:tailEnd type="none" w="med" len="lg"/>
            </a:ln>
            <a:effectLst/>
          </p:spPr>
          <p:txBody>
            <a:bodyPr/>
            <a:lstStyle/>
            <a:p>
              <a:endParaRPr lang="en-US"/>
            </a:p>
          </p:txBody>
        </p:sp>
        <p:sp>
          <p:nvSpPr>
            <p:cNvPr id="25" name="Line 21"/>
            <p:cNvSpPr>
              <a:spLocks noChangeShapeType="1"/>
            </p:cNvSpPr>
            <p:nvPr/>
          </p:nvSpPr>
          <p:spPr bwMode="auto">
            <a:xfrm flipH="1">
              <a:off x="1156" y="2078"/>
              <a:ext cx="657" cy="226"/>
            </a:xfrm>
            <a:prstGeom prst="line">
              <a:avLst/>
            </a:prstGeom>
            <a:noFill/>
            <a:ln w="12700">
              <a:solidFill>
                <a:schemeClr val="tx1"/>
              </a:solidFill>
              <a:round/>
              <a:headEnd type="stealth" w="lg" len="lg"/>
              <a:tailEnd type="none" w="med" len="lg"/>
            </a:ln>
            <a:effectLst/>
          </p:spPr>
          <p:txBody>
            <a:bodyPr/>
            <a:lstStyle/>
            <a:p>
              <a:endParaRPr lang="en-US"/>
            </a:p>
          </p:txBody>
        </p:sp>
        <p:sp>
          <p:nvSpPr>
            <p:cNvPr id="26" name="Line 22"/>
            <p:cNvSpPr>
              <a:spLocks noChangeShapeType="1"/>
            </p:cNvSpPr>
            <p:nvPr/>
          </p:nvSpPr>
          <p:spPr bwMode="auto">
            <a:xfrm flipH="1">
              <a:off x="1158" y="2283"/>
              <a:ext cx="653" cy="20"/>
            </a:xfrm>
            <a:prstGeom prst="line">
              <a:avLst/>
            </a:prstGeom>
            <a:noFill/>
            <a:ln w="12700">
              <a:solidFill>
                <a:schemeClr val="tx1"/>
              </a:solidFill>
              <a:round/>
              <a:headEnd type="stealth" w="lg" len="lg"/>
              <a:tailEnd type="none" w="med" len="lg"/>
            </a:ln>
            <a:effectLst/>
          </p:spPr>
          <p:txBody>
            <a:bodyPr/>
            <a:lstStyle/>
            <a:p>
              <a:endParaRPr lang="en-US"/>
            </a:p>
          </p:txBody>
        </p:sp>
        <p:sp>
          <p:nvSpPr>
            <p:cNvPr id="27" name="Line 23"/>
            <p:cNvSpPr>
              <a:spLocks noChangeShapeType="1"/>
            </p:cNvSpPr>
            <p:nvPr/>
          </p:nvSpPr>
          <p:spPr bwMode="auto">
            <a:xfrm flipH="1" flipV="1">
              <a:off x="1158" y="2297"/>
              <a:ext cx="653" cy="197"/>
            </a:xfrm>
            <a:prstGeom prst="line">
              <a:avLst/>
            </a:prstGeom>
            <a:noFill/>
            <a:ln w="12700">
              <a:solidFill>
                <a:schemeClr val="tx1"/>
              </a:solidFill>
              <a:round/>
              <a:headEnd type="stealth" w="lg" len="lg"/>
              <a:tailEnd type="none" w="med" len="lg"/>
            </a:ln>
            <a:effectLst/>
          </p:spPr>
          <p:txBody>
            <a:bodyPr/>
            <a:lstStyle/>
            <a:p>
              <a:endParaRPr lang="en-US"/>
            </a:p>
          </p:txBody>
        </p:sp>
        <p:sp>
          <p:nvSpPr>
            <p:cNvPr id="28" name="Line 24"/>
            <p:cNvSpPr>
              <a:spLocks noChangeShapeType="1"/>
            </p:cNvSpPr>
            <p:nvPr/>
          </p:nvSpPr>
          <p:spPr bwMode="auto">
            <a:xfrm flipH="1" flipV="1">
              <a:off x="1155" y="2298"/>
              <a:ext cx="656" cy="563"/>
            </a:xfrm>
            <a:prstGeom prst="line">
              <a:avLst/>
            </a:prstGeom>
            <a:noFill/>
            <a:ln w="12700">
              <a:solidFill>
                <a:schemeClr val="tx1"/>
              </a:solidFill>
              <a:round/>
              <a:headEnd type="stealth" w="lg" len="lg"/>
              <a:tailEnd type="none" w="med" len="lg"/>
            </a:ln>
            <a:effectLst/>
          </p:spPr>
          <p:txBody>
            <a:bodyPr/>
            <a:lstStyle/>
            <a:p>
              <a:endParaRPr lang="en-US"/>
            </a:p>
          </p:txBody>
        </p:sp>
        <p:sp>
          <p:nvSpPr>
            <p:cNvPr id="29" name="Line 25"/>
            <p:cNvSpPr>
              <a:spLocks noChangeShapeType="1"/>
            </p:cNvSpPr>
            <p:nvPr/>
          </p:nvSpPr>
          <p:spPr bwMode="auto">
            <a:xfrm flipH="1" flipV="1">
              <a:off x="1156" y="2297"/>
              <a:ext cx="656" cy="944"/>
            </a:xfrm>
            <a:prstGeom prst="line">
              <a:avLst/>
            </a:prstGeom>
            <a:noFill/>
            <a:ln w="12700">
              <a:solidFill>
                <a:schemeClr val="tx1"/>
              </a:solidFill>
              <a:round/>
              <a:headEnd type="stealth" w="lg" len="lg"/>
              <a:tailEnd type="none" w="med" len="lg"/>
            </a:ln>
            <a:effectLst/>
          </p:spPr>
          <p:txBody>
            <a:bodyPr/>
            <a:lstStyle/>
            <a:p>
              <a:endParaRPr lang="en-US"/>
            </a:p>
          </p:txBody>
        </p:sp>
        <p:sp>
          <p:nvSpPr>
            <p:cNvPr id="30" name="Line 26"/>
            <p:cNvSpPr>
              <a:spLocks noChangeShapeType="1"/>
            </p:cNvSpPr>
            <p:nvPr/>
          </p:nvSpPr>
          <p:spPr bwMode="auto">
            <a:xfrm flipH="1" flipV="1">
              <a:off x="1157" y="2300"/>
              <a:ext cx="654" cy="1151"/>
            </a:xfrm>
            <a:prstGeom prst="line">
              <a:avLst/>
            </a:prstGeom>
            <a:noFill/>
            <a:ln w="12700">
              <a:solidFill>
                <a:schemeClr val="tx1"/>
              </a:solidFill>
              <a:round/>
              <a:headEnd type="stealth" w="lg" len="lg"/>
              <a:tailEnd type="none" w="med" len="lg"/>
            </a:ln>
            <a:effectLst/>
          </p:spPr>
          <p:txBody>
            <a:bodyPr/>
            <a:lstStyle/>
            <a:p>
              <a:endParaRPr lang="en-US"/>
            </a:p>
          </p:txBody>
        </p:sp>
      </p:grpSp>
      <p:sp>
        <p:nvSpPr>
          <p:cNvPr id="31" name="Rectangle 28"/>
          <p:cNvSpPr>
            <a:spLocks noChangeArrowheads="1"/>
          </p:cNvSpPr>
          <p:nvPr/>
        </p:nvSpPr>
        <p:spPr bwMode="auto">
          <a:xfrm>
            <a:off x="1044575" y="4970463"/>
            <a:ext cx="7502525" cy="336550"/>
          </a:xfrm>
          <a:prstGeom prst="rect">
            <a:avLst/>
          </a:prstGeom>
          <a:noFill/>
          <a:ln w="9525">
            <a:noFill/>
            <a:miter lim="800000"/>
            <a:headEnd/>
            <a:tailEnd/>
          </a:ln>
          <a:effectLst/>
        </p:spPr>
        <p:txBody>
          <a:bodyPr wrap="none">
            <a:spAutoFit/>
          </a:bodyPr>
          <a:lstStyle/>
          <a:p>
            <a:r>
              <a:rPr lang="en-US" sz="1600">
                <a:latin typeface="Arial Narrow" pitchFamily="34" charset="0"/>
              </a:rPr>
              <a:t>10 workshops; 5 years; more than 1,500 participants from academia, industry, and DOE labs </a:t>
            </a:r>
          </a:p>
        </p:txBody>
      </p:sp>
      <p:pic>
        <p:nvPicPr>
          <p:cNvPr id="32" name="Picture 29"/>
          <p:cNvPicPr>
            <a:picLocks noChangeAspect="1" noChangeArrowheads="1"/>
          </p:cNvPicPr>
          <p:nvPr/>
        </p:nvPicPr>
        <p:blipFill>
          <a:blip r:embed="rId4" cstate="print"/>
          <a:srcRect/>
          <a:stretch>
            <a:fillRect/>
          </a:stretch>
        </p:blipFill>
        <p:spPr bwMode="auto">
          <a:xfrm>
            <a:off x="17463" y="5552888"/>
            <a:ext cx="9126537" cy="1204912"/>
          </a:xfrm>
          <a:prstGeom prst="rect">
            <a:avLst/>
          </a:prstGeom>
          <a:noFill/>
          <a:ln w="12700">
            <a:noFill/>
            <a:miter lim="800000"/>
            <a:headEnd/>
            <a:tailEnd/>
          </a:ln>
          <a:effectLst/>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20" name="Picture 4" descr="GC_xlg"/>
          <p:cNvPicPr>
            <a:picLocks noChangeAspect="1" noChangeArrowheads="1"/>
          </p:cNvPicPr>
          <p:nvPr/>
        </p:nvPicPr>
        <p:blipFill>
          <a:blip r:embed="rId3" cstate="print"/>
          <a:srcRect/>
          <a:stretch>
            <a:fillRect/>
          </a:stretch>
        </p:blipFill>
        <p:spPr bwMode="auto">
          <a:xfrm>
            <a:off x="212148" y="1566022"/>
            <a:ext cx="2239818" cy="2812676"/>
          </a:xfrm>
          <a:prstGeom prst="rect">
            <a:avLst/>
          </a:prstGeom>
          <a:noFill/>
        </p:spPr>
      </p:pic>
      <p:sp>
        <p:nvSpPr>
          <p:cNvPr id="444421" name="Rectangle 5"/>
          <p:cNvSpPr>
            <a:spLocks noChangeArrowheads="1"/>
          </p:cNvSpPr>
          <p:nvPr/>
        </p:nvSpPr>
        <p:spPr bwMode="auto">
          <a:xfrm>
            <a:off x="2705967" y="1114985"/>
            <a:ext cx="6166715" cy="4396033"/>
          </a:xfrm>
          <a:prstGeom prst="rect">
            <a:avLst/>
          </a:prstGeom>
          <a:noFill/>
          <a:ln w="9525" algn="ctr">
            <a:noFill/>
            <a:miter lim="800000"/>
            <a:headEnd/>
            <a:tailEnd/>
          </a:ln>
          <a:effectLst/>
        </p:spPr>
        <p:txBody>
          <a:bodyPr lIns="73639" tIns="73639" rIns="73639" bIns="73639" anchor="ctr">
            <a:spAutoFit/>
          </a:bodyPr>
          <a:lstStyle/>
          <a:p>
            <a:pPr marL="188050" indent="-188050" algn="l" defTabSz="736530">
              <a:lnSpc>
                <a:spcPct val="100000"/>
              </a:lnSpc>
              <a:spcBef>
                <a:spcPct val="0"/>
              </a:spcBef>
              <a:spcAft>
                <a:spcPct val="70000"/>
              </a:spcAft>
              <a:buFont typeface="Wingdings" pitchFamily="2" charset="2"/>
              <a:buChar char="§"/>
            </a:pPr>
            <a:r>
              <a:rPr lang="en-US" sz="2000" b="1" dirty="0">
                <a:solidFill>
                  <a:schemeClr val="tx1"/>
                </a:solidFill>
                <a:latin typeface="Arial" pitchFamily="34" charset="0"/>
              </a:rPr>
              <a:t>Control the quantum behavior of electrons in materials</a:t>
            </a:r>
            <a:endParaRPr lang="en-US" sz="2000" i="1" dirty="0">
              <a:solidFill>
                <a:schemeClr val="tx1"/>
              </a:solidFill>
              <a:latin typeface="Arial" pitchFamily="34" charset="0"/>
            </a:endParaRPr>
          </a:p>
          <a:p>
            <a:pPr marL="188050" indent="-188050" algn="l" defTabSz="736530">
              <a:lnSpc>
                <a:spcPct val="100000"/>
              </a:lnSpc>
              <a:spcBef>
                <a:spcPct val="0"/>
              </a:spcBef>
              <a:spcAft>
                <a:spcPct val="70000"/>
              </a:spcAft>
              <a:buFont typeface="Wingdings" pitchFamily="2" charset="2"/>
              <a:buChar char="§"/>
            </a:pPr>
            <a:r>
              <a:rPr lang="en-US" sz="2000" b="1" dirty="0">
                <a:solidFill>
                  <a:schemeClr val="tx1"/>
                </a:solidFill>
                <a:latin typeface="Arial" pitchFamily="34" charset="0"/>
              </a:rPr>
              <a:t>Synthesize, atom by atom, new forms of matter with tailored properties</a:t>
            </a:r>
            <a:endParaRPr lang="en-US" sz="2000" i="1" dirty="0">
              <a:solidFill>
                <a:schemeClr val="tx1"/>
              </a:solidFill>
              <a:latin typeface="Arial" pitchFamily="34" charset="0"/>
            </a:endParaRPr>
          </a:p>
          <a:p>
            <a:pPr marL="188050" indent="-188050" algn="l" defTabSz="736530">
              <a:lnSpc>
                <a:spcPct val="100000"/>
              </a:lnSpc>
              <a:spcBef>
                <a:spcPct val="0"/>
              </a:spcBef>
              <a:spcAft>
                <a:spcPct val="70000"/>
              </a:spcAft>
              <a:buFont typeface="Wingdings" pitchFamily="2" charset="2"/>
              <a:buChar char="§"/>
            </a:pPr>
            <a:r>
              <a:rPr lang="en-US" sz="2000" b="1" dirty="0">
                <a:solidFill>
                  <a:schemeClr val="tx1"/>
                </a:solidFill>
                <a:latin typeface="Arial" pitchFamily="34" charset="0"/>
              </a:rPr>
              <a:t>Control emergent properties that arise from the complex correlations of atomic and electronic constituents</a:t>
            </a:r>
            <a:endParaRPr lang="en-US" sz="2000" i="1" dirty="0">
              <a:solidFill>
                <a:schemeClr val="tx1"/>
              </a:solidFill>
              <a:latin typeface="Arial" pitchFamily="34" charset="0"/>
            </a:endParaRPr>
          </a:p>
          <a:p>
            <a:pPr marL="188050" indent="-188050" algn="l" defTabSz="736530">
              <a:lnSpc>
                <a:spcPct val="100000"/>
              </a:lnSpc>
              <a:spcBef>
                <a:spcPct val="0"/>
              </a:spcBef>
              <a:spcAft>
                <a:spcPct val="70000"/>
              </a:spcAft>
              <a:buFont typeface="Wingdings" pitchFamily="2" charset="2"/>
              <a:buChar char="§"/>
            </a:pPr>
            <a:r>
              <a:rPr lang="en-US" sz="2000" b="1" dirty="0">
                <a:solidFill>
                  <a:schemeClr val="tx1"/>
                </a:solidFill>
                <a:latin typeface="Arial" pitchFamily="34" charset="0"/>
              </a:rPr>
              <a:t>Synthesize man-made </a:t>
            </a:r>
            <a:r>
              <a:rPr lang="en-US" sz="2000" b="1" dirty="0" err="1">
                <a:solidFill>
                  <a:schemeClr val="tx1"/>
                </a:solidFill>
                <a:latin typeface="Arial" pitchFamily="34" charset="0"/>
              </a:rPr>
              <a:t>nanoscale</a:t>
            </a:r>
            <a:r>
              <a:rPr lang="en-US" sz="2000" b="1" dirty="0">
                <a:solidFill>
                  <a:schemeClr val="tx1"/>
                </a:solidFill>
                <a:latin typeface="Arial" pitchFamily="34" charset="0"/>
              </a:rPr>
              <a:t> objects with capabilities rivaling those of living things</a:t>
            </a:r>
            <a:endParaRPr lang="en-US" sz="2000" i="1" dirty="0">
              <a:solidFill>
                <a:schemeClr val="tx1"/>
              </a:solidFill>
              <a:latin typeface="Arial" pitchFamily="34" charset="0"/>
            </a:endParaRPr>
          </a:p>
          <a:p>
            <a:pPr marL="188050" indent="-188050" algn="l" defTabSz="736530">
              <a:lnSpc>
                <a:spcPct val="100000"/>
              </a:lnSpc>
              <a:spcBef>
                <a:spcPct val="0"/>
              </a:spcBef>
              <a:spcAft>
                <a:spcPct val="70000"/>
              </a:spcAft>
              <a:buFont typeface="Wingdings" pitchFamily="2" charset="2"/>
              <a:buChar char="§"/>
            </a:pPr>
            <a:r>
              <a:rPr lang="en-US" sz="2000" b="1" dirty="0">
                <a:solidFill>
                  <a:schemeClr val="tx1"/>
                </a:solidFill>
                <a:latin typeface="Arial" pitchFamily="34" charset="0"/>
              </a:rPr>
              <a:t>Control matter very far away from equilibrium</a:t>
            </a:r>
            <a:br>
              <a:rPr lang="en-US" sz="2000" b="1" dirty="0">
                <a:solidFill>
                  <a:schemeClr val="tx1"/>
                </a:solidFill>
                <a:latin typeface="Arial" pitchFamily="34" charset="0"/>
              </a:rPr>
            </a:br>
            <a:endParaRPr lang="en-US" sz="2000" b="1" dirty="0">
              <a:solidFill>
                <a:schemeClr val="tx1"/>
              </a:solidFill>
              <a:latin typeface="Arial" pitchFamily="34" charset="0"/>
            </a:endParaRPr>
          </a:p>
        </p:txBody>
      </p:sp>
      <p:sp>
        <p:nvSpPr>
          <p:cNvPr id="444428" name="Rectangle 12"/>
          <p:cNvSpPr>
            <a:spLocks noChangeArrowheads="1"/>
          </p:cNvSpPr>
          <p:nvPr/>
        </p:nvSpPr>
        <p:spPr bwMode="auto">
          <a:xfrm>
            <a:off x="0" y="22412"/>
            <a:ext cx="8999682" cy="732585"/>
          </a:xfrm>
          <a:prstGeom prst="rect">
            <a:avLst/>
          </a:prstGeom>
          <a:noFill/>
          <a:ln w="9525" algn="ctr">
            <a:noFill/>
            <a:miter lim="800000"/>
            <a:headEnd/>
            <a:tailEnd/>
          </a:ln>
          <a:effectLst/>
        </p:spPr>
        <p:txBody>
          <a:bodyPr lIns="93470" tIns="46735" rIns="93470" bIns="46735"/>
          <a:lstStyle/>
          <a:p>
            <a:pPr algn="ctr">
              <a:lnSpc>
                <a:spcPct val="85000"/>
              </a:lnSpc>
            </a:pPr>
            <a:r>
              <a:rPr lang="en-US" sz="2400" dirty="0" smtClean="0">
                <a:solidFill>
                  <a:srgbClr val="106636"/>
                </a:solidFill>
                <a:ea typeface="+mj-ea"/>
                <a:cs typeface="Arial" charset="0"/>
              </a:rPr>
              <a:t>Directing Matter and Energy:  </a:t>
            </a:r>
            <a:br>
              <a:rPr lang="en-US" sz="2400" dirty="0" smtClean="0">
                <a:solidFill>
                  <a:srgbClr val="106636"/>
                </a:solidFill>
                <a:ea typeface="+mj-ea"/>
                <a:cs typeface="Arial" charset="0"/>
              </a:rPr>
            </a:br>
            <a:r>
              <a:rPr lang="en-US" sz="2400" dirty="0" smtClean="0">
                <a:solidFill>
                  <a:srgbClr val="106636"/>
                </a:solidFill>
                <a:ea typeface="+mj-ea"/>
                <a:cs typeface="Arial" charset="0"/>
              </a:rPr>
              <a:t>Five Challenges for Science and the Imagination</a:t>
            </a:r>
          </a:p>
        </p:txBody>
      </p:sp>
      <p:pic>
        <p:nvPicPr>
          <p:cNvPr id="444429" name="Picture 13" descr="BES_H_Cover8-03"/>
          <p:cNvPicPr preferRelativeResize="0">
            <a:picLocks noChangeAspect="1" noChangeArrowheads="1"/>
          </p:cNvPicPr>
          <p:nvPr/>
        </p:nvPicPr>
        <p:blipFill>
          <a:blip r:embed="rId4" cstate="print"/>
          <a:srcRect/>
          <a:stretch>
            <a:fillRect/>
          </a:stretch>
        </p:blipFill>
        <p:spPr bwMode="auto">
          <a:xfrm>
            <a:off x="37523" y="5672978"/>
            <a:ext cx="887557" cy="1147203"/>
          </a:xfrm>
          <a:prstGeom prst="rect">
            <a:avLst/>
          </a:prstGeom>
          <a:noFill/>
          <a:ln w="28575">
            <a:solidFill>
              <a:srgbClr val="FF0000"/>
            </a:solidFill>
            <a:miter lim="800000"/>
            <a:headEnd/>
            <a:tailEnd/>
          </a:ln>
          <a:effectLst/>
        </p:spPr>
      </p:pic>
      <p:pic>
        <p:nvPicPr>
          <p:cNvPr id="444430" name="Picture 14"/>
          <p:cNvPicPr preferRelativeResize="0">
            <a:picLocks noChangeAspect="1" noChangeArrowheads="1"/>
          </p:cNvPicPr>
          <p:nvPr/>
        </p:nvPicPr>
        <p:blipFill>
          <a:blip r:embed="rId5" cstate="print"/>
          <a:srcRect/>
          <a:stretch>
            <a:fillRect/>
          </a:stretch>
        </p:blipFill>
        <p:spPr bwMode="auto">
          <a:xfrm>
            <a:off x="946728" y="5672978"/>
            <a:ext cx="887557" cy="1147203"/>
          </a:xfrm>
          <a:prstGeom prst="rect">
            <a:avLst/>
          </a:prstGeom>
          <a:noFill/>
          <a:ln w="28575">
            <a:solidFill>
              <a:srgbClr val="FF0000"/>
            </a:solidFill>
            <a:miter lim="800000"/>
            <a:headEnd/>
            <a:tailEnd/>
          </a:ln>
          <a:effectLst/>
        </p:spPr>
      </p:pic>
      <p:pic>
        <p:nvPicPr>
          <p:cNvPr id="444431" name="Picture 15"/>
          <p:cNvPicPr preferRelativeResize="0">
            <a:picLocks noChangeAspect="1" noChangeArrowheads="1"/>
          </p:cNvPicPr>
          <p:nvPr/>
        </p:nvPicPr>
        <p:blipFill>
          <a:blip r:embed="rId6" cstate="print">
            <a:lum bright="-10000" contrast="20000"/>
          </a:blip>
          <a:srcRect/>
          <a:stretch>
            <a:fillRect/>
          </a:stretch>
        </p:blipFill>
        <p:spPr bwMode="auto">
          <a:xfrm>
            <a:off x="2765137" y="5672978"/>
            <a:ext cx="887557" cy="1147203"/>
          </a:xfrm>
          <a:prstGeom prst="rect">
            <a:avLst/>
          </a:prstGeom>
          <a:noFill/>
          <a:ln w="28575">
            <a:solidFill>
              <a:srgbClr val="FF0000"/>
            </a:solidFill>
            <a:miter lim="800000"/>
            <a:headEnd/>
            <a:tailEnd/>
          </a:ln>
          <a:effectLst/>
        </p:spPr>
      </p:pic>
      <p:pic>
        <p:nvPicPr>
          <p:cNvPr id="444432" name="Picture 16"/>
          <p:cNvPicPr preferRelativeResize="0">
            <a:picLocks noChangeAspect="1" noChangeArrowheads="1"/>
          </p:cNvPicPr>
          <p:nvPr/>
        </p:nvPicPr>
        <p:blipFill>
          <a:blip r:embed="rId7" cstate="print"/>
          <a:srcRect/>
          <a:stretch>
            <a:fillRect/>
          </a:stretch>
        </p:blipFill>
        <p:spPr bwMode="auto">
          <a:xfrm>
            <a:off x="3672898" y="5672978"/>
            <a:ext cx="887556" cy="1147203"/>
          </a:xfrm>
          <a:prstGeom prst="rect">
            <a:avLst/>
          </a:prstGeom>
          <a:noFill/>
          <a:ln w="28575">
            <a:solidFill>
              <a:srgbClr val="FF0000"/>
            </a:solidFill>
            <a:miter lim="800000"/>
            <a:headEnd/>
            <a:tailEnd/>
          </a:ln>
          <a:effectLst/>
        </p:spPr>
      </p:pic>
      <p:pic>
        <p:nvPicPr>
          <p:cNvPr id="444433" name="Picture 17"/>
          <p:cNvPicPr preferRelativeResize="0">
            <a:picLocks noChangeAspect="1" noChangeArrowheads="1"/>
          </p:cNvPicPr>
          <p:nvPr/>
        </p:nvPicPr>
        <p:blipFill>
          <a:blip r:embed="rId8" cstate="print"/>
          <a:srcRect/>
          <a:stretch>
            <a:fillRect/>
          </a:stretch>
        </p:blipFill>
        <p:spPr bwMode="auto">
          <a:xfrm>
            <a:off x="4583546" y="5672978"/>
            <a:ext cx="887557" cy="1147203"/>
          </a:xfrm>
          <a:prstGeom prst="rect">
            <a:avLst/>
          </a:prstGeom>
          <a:noFill/>
          <a:ln w="28575">
            <a:solidFill>
              <a:srgbClr val="FF0000"/>
            </a:solidFill>
            <a:miter lim="800000"/>
            <a:headEnd/>
            <a:tailEnd/>
          </a:ln>
          <a:effectLst/>
        </p:spPr>
      </p:pic>
      <p:pic>
        <p:nvPicPr>
          <p:cNvPr id="444434" name="Picture 18" descr="EES_xlg"/>
          <p:cNvPicPr preferRelativeResize="0">
            <a:picLocks noChangeAspect="1" noChangeArrowheads="1"/>
          </p:cNvPicPr>
          <p:nvPr/>
        </p:nvPicPr>
        <p:blipFill>
          <a:blip r:embed="rId9" cstate="print"/>
          <a:srcRect/>
          <a:stretch>
            <a:fillRect/>
          </a:stretch>
        </p:blipFill>
        <p:spPr bwMode="auto">
          <a:xfrm>
            <a:off x="6400512" y="5672978"/>
            <a:ext cx="887556" cy="1147203"/>
          </a:xfrm>
          <a:prstGeom prst="rect">
            <a:avLst/>
          </a:prstGeom>
          <a:noFill/>
          <a:ln w="28575">
            <a:solidFill>
              <a:srgbClr val="FF0000"/>
            </a:solidFill>
            <a:miter lim="800000"/>
            <a:headEnd/>
            <a:tailEnd/>
          </a:ln>
          <a:effectLst/>
        </p:spPr>
      </p:pic>
      <p:pic>
        <p:nvPicPr>
          <p:cNvPr id="444435" name="Picture 19" descr="CAT_lg"/>
          <p:cNvPicPr preferRelativeResize="0">
            <a:picLocks noChangeAspect="1" noChangeArrowheads="1"/>
          </p:cNvPicPr>
          <p:nvPr/>
        </p:nvPicPr>
        <p:blipFill>
          <a:blip r:embed="rId10" cstate="print"/>
          <a:srcRect/>
          <a:stretch>
            <a:fillRect/>
          </a:stretch>
        </p:blipFill>
        <p:spPr bwMode="auto">
          <a:xfrm>
            <a:off x="7311159" y="5672978"/>
            <a:ext cx="886114" cy="1147203"/>
          </a:xfrm>
          <a:prstGeom prst="rect">
            <a:avLst/>
          </a:prstGeom>
          <a:noFill/>
          <a:ln w="28575">
            <a:solidFill>
              <a:srgbClr val="FF0000"/>
            </a:solidFill>
            <a:miter lim="800000"/>
            <a:headEnd/>
            <a:tailEnd/>
          </a:ln>
        </p:spPr>
      </p:pic>
      <p:pic>
        <p:nvPicPr>
          <p:cNvPr id="444436" name="Picture 20" descr="GEO_lg"/>
          <p:cNvPicPr preferRelativeResize="0">
            <a:picLocks noChangeAspect="1" noChangeArrowheads="1"/>
          </p:cNvPicPr>
          <p:nvPr/>
        </p:nvPicPr>
        <p:blipFill>
          <a:blip r:embed="rId11" cstate="print"/>
          <a:srcRect/>
          <a:stretch>
            <a:fillRect/>
          </a:stretch>
        </p:blipFill>
        <p:spPr bwMode="auto">
          <a:xfrm>
            <a:off x="5492751" y="5672978"/>
            <a:ext cx="887557" cy="1147203"/>
          </a:xfrm>
          <a:prstGeom prst="rect">
            <a:avLst/>
          </a:prstGeom>
          <a:noFill/>
          <a:ln w="28575">
            <a:solidFill>
              <a:srgbClr val="FF0000"/>
            </a:solidFill>
            <a:miter lim="800000"/>
            <a:headEnd/>
            <a:tailEnd/>
          </a:ln>
        </p:spPr>
      </p:pic>
      <p:pic>
        <p:nvPicPr>
          <p:cNvPr id="444437" name="Picture 21" descr="MuEE"/>
          <p:cNvPicPr preferRelativeResize="0">
            <a:picLocks noChangeAspect="1" noChangeArrowheads="1"/>
          </p:cNvPicPr>
          <p:nvPr/>
        </p:nvPicPr>
        <p:blipFill>
          <a:blip r:embed="rId12" cstate="print"/>
          <a:srcRect/>
          <a:stretch>
            <a:fillRect/>
          </a:stretch>
        </p:blipFill>
        <p:spPr bwMode="auto">
          <a:xfrm>
            <a:off x="8220364" y="5672978"/>
            <a:ext cx="887557" cy="1147203"/>
          </a:xfrm>
          <a:prstGeom prst="rect">
            <a:avLst/>
          </a:prstGeom>
          <a:noFill/>
          <a:ln w="28575">
            <a:solidFill>
              <a:srgbClr val="FF0000"/>
            </a:solidFill>
            <a:miter lim="800000"/>
            <a:headEnd/>
            <a:tailEnd/>
          </a:ln>
        </p:spPr>
      </p:pic>
      <p:pic>
        <p:nvPicPr>
          <p:cNvPr id="444438" name="Picture 22" descr="Cover_921"/>
          <p:cNvPicPr preferRelativeResize="0">
            <a:picLocks noChangeAspect="1" noChangeArrowheads="1"/>
          </p:cNvPicPr>
          <p:nvPr/>
        </p:nvPicPr>
        <p:blipFill>
          <a:blip r:embed="rId13" cstate="print"/>
          <a:srcRect/>
          <a:stretch>
            <a:fillRect/>
          </a:stretch>
        </p:blipFill>
        <p:spPr bwMode="auto">
          <a:xfrm>
            <a:off x="1855932" y="5672978"/>
            <a:ext cx="887557" cy="1147203"/>
          </a:xfrm>
          <a:prstGeom prst="rect">
            <a:avLst/>
          </a:prstGeom>
          <a:noFill/>
          <a:ln w="28575">
            <a:solidFill>
              <a:srgbClr val="FF0000"/>
            </a:solid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44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44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44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443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443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444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44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443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444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444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43" name="Rectangle 15"/>
          <p:cNvSpPr>
            <a:spLocks noGrp="1" noChangeArrowheads="1"/>
          </p:cNvSpPr>
          <p:nvPr>
            <p:ph type="title"/>
          </p:nvPr>
        </p:nvSpPr>
        <p:spPr>
          <a:xfrm>
            <a:off x="819398" y="22304"/>
            <a:ext cx="7505204" cy="952500"/>
          </a:xfrm>
          <a:noFill/>
          <a:ln/>
        </p:spPr>
        <p:txBody>
          <a:bodyPr lIns="91407" tIns="45704" rIns="91407" bIns="45704" anchor="t"/>
          <a:lstStyle/>
          <a:p>
            <a:pPr>
              <a:lnSpc>
                <a:spcPct val="95000"/>
              </a:lnSpc>
              <a:tabLst>
                <a:tab pos="1890713" algn="l"/>
              </a:tabLst>
            </a:pPr>
            <a:r>
              <a:rPr lang="en-US" sz="2400" dirty="0" smtClean="0">
                <a:effectLst/>
                <a:cs typeface="Times New Roman" pitchFamily="18" charset="0"/>
              </a:rPr>
              <a:t>Science for Energy Technology:</a:t>
            </a:r>
            <a:r>
              <a:rPr lang="en-US" sz="2400" b="1" dirty="0">
                <a:effectLst/>
                <a:cs typeface="Times New Roman" pitchFamily="18" charset="0"/>
              </a:rPr>
              <a:t/>
            </a:r>
            <a:br>
              <a:rPr lang="en-US" sz="2400" b="1" dirty="0">
                <a:effectLst/>
                <a:cs typeface="Times New Roman" pitchFamily="18" charset="0"/>
              </a:rPr>
            </a:br>
            <a:r>
              <a:rPr lang="en-US" sz="1800" dirty="0" smtClean="0">
                <a:effectLst/>
                <a:cs typeface="Times New Roman" pitchFamily="18" charset="0"/>
              </a:rPr>
              <a:t>Strengthening the Link Between Basic Research And Industry</a:t>
            </a:r>
            <a:endParaRPr lang="en-US" sz="1400" dirty="0">
              <a:effectLst/>
              <a:cs typeface="Times New Roman" pitchFamily="18" charset="0"/>
            </a:endParaRPr>
          </a:p>
        </p:txBody>
      </p:sp>
      <p:sp>
        <p:nvSpPr>
          <p:cNvPr id="37" name="Footer Placeholder 7"/>
          <p:cNvSpPr>
            <a:spLocks noGrp="1"/>
          </p:cNvSpPr>
          <p:nvPr>
            <p:ph type="ftr" sz="quarter" idx="4294967295"/>
          </p:nvPr>
        </p:nvSpPr>
        <p:spPr bwMode="auto">
          <a:xfrm>
            <a:off x="3124200" y="6372226"/>
            <a:ext cx="5334000" cy="365125"/>
          </a:xfrm>
          <a:prstGeom prst="rect">
            <a:avLst/>
          </a:prstGeom>
        </p:spPr>
        <p:txBody>
          <a:bodyPr wrap="square" numCol="1" anchorCtr="0" compatLnSpc="1">
            <a:prstTxWarp prst="textNoShape">
              <a:avLst/>
            </a:prstTxWarp>
          </a:bodyPr>
          <a:lstStyle/>
          <a:p>
            <a:pPr algn="r" fontAlgn="base">
              <a:spcBef>
                <a:spcPct val="0"/>
              </a:spcBef>
              <a:spcAft>
                <a:spcPct val="0"/>
              </a:spcAft>
            </a:pPr>
            <a:r>
              <a:rPr lang="en-US" sz="1200" dirty="0" smtClean="0">
                <a:solidFill>
                  <a:srgbClr val="106636"/>
                </a:solidFill>
                <a:cs typeface="Arial" charset="0"/>
              </a:rPr>
              <a:t>Energy Facts 2010</a:t>
            </a:r>
          </a:p>
        </p:txBody>
      </p:sp>
      <p:sp>
        <p:nvSpPr>
          <p:cNvPr id="39" name="Slide Number Placeholder 39"/>
          <p:cNvSpPr>
            <a:spLocks noGrp="1"/>
          </p:cNvSpPr>
          <p:nvPr>
            <p:ph type="sldNum" sz="quarter" idx="4294967295"/>
          </p:nvPr>
        </p:nvSpPr>
        <p:spPr bwMode="auto">
          <a:xfrm>
            <a:off x="8413750" y="6321426"/>
            <a:ext cx="381000" cy="365125"/>
          </a:xfrm>
          <a:prstGeom prst="rect">
            <a:avLst/>
          </a:prstGeom>
          <a:noFill/>
          <a:ln>
            <a:miter lim="800000"/>
            <a:headEnd/>
            <a:tailEnd/>
          </a:ln>
        </p:spPr>
        <p:txBody>
          <a:bodyPr vert="horz" wrap="square" lIns="91440" tIns="45720" rIns="91440" bIns="45720" numCol="1" rtlCol="0" anchor="ctr" anchorCtr="0" compatLnSpc="1">
            <a:prstTxWarp prst="textNoShape">
              <a:avLst/>
            </a:prstTxWarp>
          </a:bodyPr>
          <a:lstStyle/>
          <a:p>
            <a:pPr algn="ctr"/>
            <a:fld id="{90944929-F3F1-48F8-BC26-BA0BFE417CEF}" type="slidenum">
              <a:rPr lang="en-US" sz="1200" smtClean="0">
                <a:solidFill>
                  <a:srgbClr val="106636"/>
                </a:solidFill>
                <a:latin typeface="Arial" pitchFamily="34" charset="0"/>
                <a:cs typeface="Arial" pitchFamily="34" charset="0"/>
              </a:rPr>
              <a:pPr algn="ctr"/>
              <a:t>32</a:t>
            </a:fld>
            <a:endParaRPr lang="en-US" sz="1200" dirty="0" smtClean="0">
              <a:solidFill>
                <a:srgbClr val="106636"/>
              </a:solidFill>
              <a:latin typeface="Arial" pitchFamily="34" charset="0"/>
              <a:cs typeface="Arial" pitchFamily="34" charset="0"/>
            </a:endParaRPr>
          </a:p>
        </p:txBody>
      </p:sp>
      <p:pic>
        <p:nvPicPr>
          <p:cNvPr id="33" name="Picture 4"/>
          <p:cNvPicPr>
            <a:picLocks noChangeAspect="1"/>
          </p:cNvPicPr>
          <p:nvPr/>
        </p:nvPicPr>
        <p:blipFill>
          <a:blip r:embed="rId3" cstate="print"/>
          <a:srcRect/>
          <a:stretch>
            <a:fillRect/>
          </a:stretch>
        </p:blipFill>
        <p:spPr bwMode="auto">
          <a:xfrm>
            <a:off x="407773" y="1280878"/>
            <a:ext cx="3291016" cy="4220795"/>
          </a:xfrm>
          <a:prstGeom prst="rect">
            <a:avLst/>
          </a:prstGeom>
          <a:noFill/>
          <a:ln w="9525">
            <a:noFill/>
            <a:miter lim="800000"/>
            <a:headEnd/>
            <a:tailEnd/>
          </a:ln>
        </p:spPr>
      </p:pic>
      <p:sp>
        <p:nvSpPr>
          <p:cNvPr id="36" name="TextBox 5"/>
          <p:cNvSpPr txBox="1">
            <a:spLocks noChangeArrowheads="1"/>
          </p:cNvSpPr>
          <p:nvPr/>
        </p:nvSpPr>
        <p:spPr bwMode="auto">
          <a:xfrm>
            <a:off x="3842951" y="1295399"/>
            <a:ext cx="5016842" cy="4524315"/>
          </a:xfrm>
          <a:prstGeom prst="rect">
            <a:avLst/>
          </a:prstGeom>
          <a:noFill/>
          <a:ln w="9525">
            <a:noFill/>
            <a:miter lim="800000"/>
            <a:headEnd/>
            <a:tailEnd/>
          </a:ln>
        </p:spPr>
        <p:txBody>
          <a:bodyPr wrap="square">
            <a:spAutoFit/>
          </a:bodyPr>
          <a:lstStyle/>
          <a:p>
            <a:pPr>
              <a:spcAft>
                <a:spcPts val="1200"/>
              </a:spcAft>
            </a:pPr>
            <a:r>
              <a:rPr lang="en-US" sz="1600" b="1" dirty="0" smtClean="0">
                <a:latin typeface="Arial" pitchFamily="34" charset="0"/>
                <a:cs typeface="Arial" pitchFamily="34" charset="0"/>
              </a:rPr>
              <a:t>Two </a:t>
            </a:r>
            <a:r>
              <a:rPr lang="en-US" sz="1600" b="1" dirty="0">
                <a:latin typeface="Arial" pitchFamily="34" charset="0"/>
                <a:cs typeface="Arial" pitchFamily="34" charset="0"/>
              </a:rPr>
              <a:t>kinds of science </a:t>
            </a:r>
            <a:r>
              <a:rPr lang="en-US" sz="1600" b="1" dirty="0" smtClean="0">
                <a:latin typeface="Arial" pitchFamily="34" charset="0"/>
                <a:cs typeface="Arial" pitchFamily="34" charset="0"/>
              </a:rPr>
              <a:t>contributions:</a:t>
            </a:r>
            <a:endParaRPr lang="en-US" sz="1600" b="1" dirty="0">
              <a:latin typeface="Arial" pitchFamily="34" charset="0"/>
              <a:cs typeface="Arial" pitchFamily="34" charset="0"/>
            </a:endParaRPr>
          </a:p>
          <a:p>
            <a:pPr marL="111125" lvl="1"/>
            <a:r>
              <a:rPr lang="en-US" sz="1600" b="1" dirty="0">
                <a:latin typeface="Arial" pitchFamily="34" charset="0"/>
                <a:cs typeface="Arial" pitchFamily="34" charset="0"/>
              </a:rPr>
              <a:t>1. “Supernovas</a:t>
            </a:r>
            <a:r>
              <a:rPr lang="en-US" sz="1600" b="1" dirty="0" smtClean="0">
                <a:latin typeface="Arial" pitchFamily="34" charset="0"/>
                <a:cs typeface="Arial" pitchFamily="34" charset="0"/>
              </a:rPr>
              <a:t>” – </a:t>
            </a:r>
            <a:r>
              <a:rPr lang="en-US" sz="1600" b="1" dirty="0">
                <a:latin typeface="Arial" pitchFamily="34" charset="0"/>
                <a:cs typeface="Arial" pitchFamily="34" charset="0"/>
              </a:rPr>
              <a:t>breakthroughs that change technical landscape </a:t>
            </a:r>
          </a:p>
          <a:p>
            <a:pPr marL="395288" lvl="2" indent="-160338">
              <a:spcAft>
                <a:spcPts val="1200"/>
              </a:spcAft>
              <a:buFont typeface="Arial" pitchFamily="34" charset="0"/>
              <a:buChar char="•"/>
            </a:pPr>
            <a:r>
              <a:rPr lang="en-US" sz="1400" dirty="0" smtClean="0">
                <a:latin typeface="Arial" pitchFamily="34" charset="0"/>
                <a:cs typeface="Arial" pitchFamily="34" charset="0"/>
              </a:rPr>
              <a:t>High </a:t>
            </a:r>
            <a:r>
              <a:rPr lang="en-US" sz="1400" dirty="0">
                <a:latin typeface="Arial" pitchFamily="34" charset="0"/>
                <a:cs typeface="Arial" pitchFamily="34" charset="0"/>
              </a:rPr>
              <a:t>temperature superconductivity in 1986</a:t>
            </a:r>
          </a:p>
          <a:p>
            <a:pPr marL="111125" lvl="1"/>
            <a:r>
              <a:rPr lang="en-US" sz="1600" b="1" dirty="0">
                <a:latin typeface="Arial" pitchFamily="34" charset="0"/>
                <a:cs typeface="Arial" pitchFamily="34" charset="0"/>
              </a:rPr>
              <a:t>2. Understanding and ultimately controlling existing phenomena </a:t>
            </a:r>
          </a:p>
          <a:p>
            <a:pPr marL="395288" lvl="2" indent="-160338">
              <a:buFont typeface="Arial" pitchFamily="34" charset="0"/>
              <a:buChar char="•"/>
            </a:pPr>
            <a:r>
              <a:rPr lang="en-US" sz="1400" dirty="0" smtClean="0">
                <a:latin typeface="Arial" pitchFamily="34" charset="0"/>
                <a:cs typeface="Arial" pitchFamily="34" charset="0"/>
              </a:rPr>
              <a:t>Complex </a:t>
            </a:r>
            <a:r>
              <a:rPr lang="en-US" sz="1400" dirty="0">
                <a:latin typeface="Arial" pitchFamily="34" charset="0"/>
                <a:cs typeface="Arial" pitchFamily="34" charset="0"/>
              </a:rPr>
              <a:t>materials and chemistry at the </a:t>
            </a:r>
            <a:r>
              <a:rPr lang="en-US" sz="1400" dirty="0" err="1">
                <a:latin typeface="Arial" pitchFamily="34" charset="0"/>
                <a:cs typeface="Arial" pitchFamily="34" charset="0"/>
              </a:rPr>
              <a:t>nanoscale</a:t>
            </a:r>
            <a:endParaRPr lang="en-US" sz="1400" dirty="0">
              <a:latin typeface="Arial" pitchFamily="34" charset="0"/>
              <a:cs typeface="Arial" pitchFamily="34" charset="0"/>
            </a:endParaRPr>
          </a:p>
          <a:p>
            <a:pPr marL="395288" lvl="2" indent="-160338">
              <a:buFont typeface="Arial" pitchFamily="34" charset="0"/>
              <a:buChar char="•"/>
            </a:pPr>
            <a:r>
              <a:rPr lang="en-US" sz="1400" dirty="0" smtClean="0">
                <a:latin typeface="Arial" pitchFamily="34" charset="0"/>
                <a:cs typeface="Arial" pitchFamily="34" charset="0"/>
              </a:rPr>
              <a:t>Mechanisms </a:t>
            </a:r>
            <a:r>
              <a:rPr lang="en-US" sz="1400" dirty="0">
                <a:latin typeface="Arial" pitchFamily="34" charset="0"/>
                <a:cs typeface="Arial" pitchFamily="34" charset="0"/>
              </a:rPr>
              <a:t>of “droop” in high current solid state lighting</a:t>
            </a:r>
          </a:p>
          <a:p>
            <a:pPr marL="395288" lvl="2" indent="-160338">
              <a:buFont typeface="Arial" pitchFamily="34" charset="0"/>
              <a:buChar char="•"/>
            </a:pPr>
            <a:r>
              <a:rPr lang="en-US" sz="1400" dirty="0" smtClean="0">
                <a:latin typeface="Arial" pitchFamily="34" charset="0"/>
                <a:cs typeface="Arial" pitchFamily="34" charset="0"/>
              </a:rPr>
              <a:t>Development </a:t>
            </a:r>
            <a:r>
              <a:rPr lang="en-US" sz="1400" dirty="0">
                <a:latin typeface="Arial" pitchFamily="34" charset="0"/>
                <a:cs typeface="Arial" pitchFamily="34" charset="0"/>
              </a:rPr>
              <a:t>of carbon sequestration plumes</a:t>
            </a:r>
          </a:p>
          <a:p>
            <a:pPr marL="395288" lvl="2" indent="-160338">
              <a:buFont typeface="Arial" pitchFamily="34" charset="0"/>
              <a:buChar char="•"/>
            </a:pPr>
            <a:r>
              <a:rPr lang="en-US" sz="1400" dirty="0" smtClean="0">
                <a:latin typeface="Arial" pitchFamily="34" charset="0"/>
                <a:cs typeface="Arial" pitchFamily="34" charset="0"/>
              </a:rPr>
              <a:t>Conversion </a:t>
            </a:r>
            <a:r>
              <a:rPr lang="en-US" sz="1400" dirty="0">
                <a:latin typeface="Arial" pitchFamily="34" charset="0"/>
                <a:cs typeface="Arial" pitchFamily="34" charset="0"/>
              </a:rPr>
              <a:t>among photons, electrons and chemical bonds</a:t>
            </a:r>
          </a:p>
          <a:p>
            <a:pPr lvl="1">
              <a:buFontTx/>
              <a:buChar char="-"/>
            </a:pPr>
            <a:endParaRPr lang="en-US" sz="1600" dirty="0">
              <a:latin typeface="Arial" pitchFamily="34" charset="0"/>
              <a:cs typeface="Arial" pitchFamily="34" charset="0"/>
            </a:endParaRPr>
          </a:p>
          <a:p>
            <a:r>
              <a:rPr lang="en-US" sz="1600" b="1" dirty="0" smtClean="0">
                <a:latin typeface="Arial" pitchFamily="34" charset="0"/>
                <a:cs typeface="Arial" pitchFamily="34" charset="0"/>
              </a:rPr>
              <a:t>SciTech </a:t>
            </a:r>
            <a:r>
              <a:rPr lang="en-US" sz="1600" b="1" dirty="0">
                <a:latin typeface="Arial" pitchFamily="34" charset="0"/>
                <a:cs typeface="Arial" pitchFamily="34" charset="0"/>
              </a:rPr>
              <a:t>focused on near-term industry </a:t>
            </a:r>
            <a:r>
              <a:rPr lang="en-US" sz="1600" b="1" dirty="0" smtClean="0">
                <a:latin typeface="Arial" pitchFamily="34" charset="0"/>
                <a:cs typeface="Arial" pitchFamily="34" charset="0"/>
              </a:rPr>
              <a:t>impact</a:t>
            </a:r>
            <a:endParaRPr lang="en-US" sz="1600" b="1" dirty="0">
              <a:latin typeface="Arial" pitchFamily="34" charset="0"/>
              <a:cs typeface="Arial" pitchFamily="34" charset="0"/>
            </a:endParaRPr>
          </a:p>
          <a:p>
            <a:pPr marL="395288" lvl="1" indent="-160338">
              <a:buFont typeface="Arial" pitchFamily="34" charset="0"/>
              <a:buChar char="•"/>
            </a:pPr>
            <a:r>
              <a:rPr lang="en-US" sz="1400" dirty="0" smtClean="0">
                <a:latin typeface="Arial" pitchFamily="34" charset="0"/>
                <a:cs typeface="Arial" pitchFamily="34" charset="0"/>
              </a:rPr>
              <a:t>Emphasize </a:t>
            </a:r>
            <a:r>
              <a:rPr lang="en-US" sz="1400" dirty="0">
                <a:latin typeface="Arial" pitchFamily="34" charset="0"/>
                <a:cs typeface="Arial" pitchFamily="34" charset="0"/>
              </a:rPr>
              <a:t>sustained building of scientific knowledge base </a:t>
            </a:r>
            <a:r>
              <a:rPr lang="en-US" sz="1400" dirty="0" smtClean="0">
                <a:latin typeface="Arial" pitchFamily="34" charset="0"/>
                <a:cs typeface="Arial" pitchFamily="34" charset="0"/>
              </a:rPr>
              <a:t>underlying technology, like Moore’s </a:t>
            </a:r>
            <a:r>
              <a:rPr lang="en-US" sz="1400" dirty="0">
                <a:latin typeface="Arial" pitchFamily="34" charset="0"/>
                <a:cs typeface="Arial" pitchFamily="34" charset="0"/>
              </a:rPr>
              <a:t>Law: series of incremental breakthroughs changes the game</a:t>
            </a:r>
            <a:endParaRPr lang="en-US" sz="1600" dirty="0">
              <a:latin typeface="Arial" pitchFamily="34" charset="0"/>
              <a:cs typeface="Arial" pitchFamily="34" charset="0"/>
            </a:endParaRPr>
          </a:p>
          <a:p>
            <a:r>
              <a:rPr lang="en-US" sz="1600" dirty="0">
                <a:latin typeface="Arial" pitchFamily="34" charset="0"/>
                <a:cs typeface="Arial" pitchFamily="34" charset="0"/>
              </a:rPr>
              <a:t> </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5"/>
          <p:cNvSpPr>
            <a:spLocks noGrp="1"/>
          </p:cNvSpPr>
          <p:nvPr>
            <p:ph type="title"/>
          </p:nvPr>
        </p:nvSpPr>
        <p:spPr>
          <a:xfrm>
            <a:off x="457200" y="2895600"/>
            <a:ext cx="8229600" cy="1143000"/>
          </a:xfrm>
        </p:spPr>
        <p:txBody>
          <a:bodyPr/>
          <a:lstStyle/>
          <a:p>
            <a:pPr eaLnBrk="1" hangingPunct="1"/>
            <a:r>
              <a:rPr lang="en-US" smtClean="0">
                <a:latin typeface="Arial" charset="0"/>
                <a:cs typeface="Arial" charset="0"/>
              </a:rPr>
              <a:t>END</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2"/>
          <p:cNvSpPr>
            <a:spLocks noGrp="1"/>
          </p:cNvSpPr>
          <p:nvPr>
            <p:ph type="title"/>
          </p:nvPr>
        </p:nvSpPr>
        <p:spPr>
          <a:xfrm>
            <a:off x="0" y="-166688"/>
            <a:ext cx="9144000" cy="1143001"/>
          </a:xfrm>
        </p:spPr>
        <p:txBody>
          <a:bodyPr/>
          <a:lstStyle/>
          <a:p>
            <a:pPr eaLnBrk="1" hangingPunct="1"/>
            <a:r>
              <a:rPr lang="en-US" dirty="0" smtClean="0">
                <a:latin typeface="Arial" charset="0"/>
                <a:cs typeface="Arial" charset="0"/>
              </a:rPr>
              <a:t>FY 2010 DOE Budget</a:t>
            </a:r>
          </a:p>
        </p:txBody>
      </p:sp>
      <p:sp>
        <p:nvSpPr>
          <p:cNvPr id="7"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4</a:t>
            </a:fld>
            <a:endParaRPr lang="en-US" dirty="0" smtClean="0">
              <a:latin typeface="Arial" charset="0"/>
              <a:cs typeface="Arial" charset="0"/>
            </a:endParaRPr>
          </a:p>
        </p:txBody>
      </p:sp>
      <p:sp>
        <p:nvSpPr>
          <p:cNvPr id="8"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pic>
        <p:nvPicPr>
          <p:cNvPr id="15363" name="Picture 3"/>
          <p:cNvPicPr>
            <a:picLocks noChangeAspect="1" noChangeArrowheads="1"/>
          </p:cNvPicPr>
          <p:nvPr/>
        </p:nvPicPr>
        <p:blipFill>
          <a:blip r:embed="rId2" cstate="print"/>
          <a:srcRect/>
          <a:stretch>
            <a:fillRect/>
          </a:stretch>
        </p:blipFill>
        <p:spPr bwMode="auto">
          <a:xfrm>
            <a:off x="1014413" y="800100"/>
            <a:ext cx="7115175" cy="5257800"/>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5"/>
          <p:cNvSpPr>
            <a:spLocks noGrp="1"/>
          </p:cNvSpPr>
          <p:nvPr>
            <p:ph type="title"/>
          </p:nvPr>
        </p:nvSpPr>
        <p:spPr>
          <a:xfrm>
            <a:off x="457200" y="2895600"/>
            <a:ext cx="8229600" cy="1143000"/>
          </a:xfrm>
        </p:spPr>
        <p:txBody>
          <a:bodyPr/>
          <a:lstStyle/>
          <a:p>
            <a:pPr eaLnBrk="1" hangingPunct="1"/>
            <a:r>
              <a:rPr lang="en-US" smtClean="0">
                <a:latin typeface="Arial" charset="0"/>
                <a:cs typeface="Arial" charset="0"/>
              </a:rPr>
              <a:t>DOE’s Office of Science</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2"/>
          <p:cNvSpPr>
            <a:spLocks noGrp="1"/>
          </p:cNvSpPr>
          <p:nvPr>
            <p:ph type="title"/>
          </p:nvPr>
        </p:nvSpPr>
        <p:spPr>
          <a:xfrm>
            <a:off x="0" y="-166688"/>
            <a:ext cx="9144000" cy="1143001"/>
          </a:xfrm>
        </p:spPr>
        <p:txBody>
          <a:bodyPr/>
          <a:lstStyle/>
          <a:p>
            <a:pPr eaLnBrk="1" hangingPunct="1"/>
            <a:r>
              <a:rPr lang="en-US" smtClean="0">
                <a:latin typeface="Arial" charset="0"/>
                <a:cs typeface="Arial" charset="0"/>
              </a:rPr>
              <a:t>Office of Science Quick Facts</a:t>
            </a:r>
          </a:p>
        </p:txBody>
      </p:sp>
      <p:sp>
        <p:nvSpPr>
          <p:cNvPr id="6" name="Rectangle 3"/>
          <p:cNvSpPr txBox="1">
            <a:spLocks/>
          </p:cNvSpPr>
          <p:nvPr/>
        </p:nvSpPr>
        <p:spPr bwMode="auto">
          <a:xfrm>
            <a:off x="508000" y="955675"/>
            <a:ext cx="8220364" cy="4524375"/>
          </a:xfrm>
          <a:prstGeom prst="rect">
            <a:avLst/>
          </a:prstGeom>
          <a:noFill/>
          <a:ln w="9525">
            <a:noFill/>
            <a:miter lim="800000"/>
            <a:headEnd/>
            <a:tailEnd/>
          </a:ln>
        </p:spPr>
        <p:txBody>
          <a:bodyPr/>
          <a:lstStyle/>
          <a:p>
            <a:pPr marL="284163" indent="-284163">
              <a:spcBef>
                <a:spcPts val="0"/>
              </a:spcBef>
              <a:spcAft>
                <a:spcPts val="1200"/>
              </a:spcAft>
              <a:buFont typeface="Wingdings" pitchFamily="2" charset="2"/>
              <a:buChar char="§"/>
              <a:defRPr/>
            </a:pPr>
            <a:r>
              <a:rPr lang="en-US" sz="2400" dirty="0">
                <a:latin typeface="Arial" pitchFamily="34" charset="0"/>
                <a:cs typeface="Arial" pitchFamily="34" charset="0"/>
              </a:rPr>
              <a:t>$4.9B FY 2010 </a:t>
            </a:r>
            <a:r>
              <a:rPr lang="en-US" sz="2400" dirty="0" smtClean="0">
                <a:latin typeface="Arial" pitchFamily="34" charset="0"/>
                <a:cs typeface="Arial" pitchFamily="34" charset="0"/>
              </a:rPr>
              <a:t>appropriation</a:t>
            </a:r>
            <a:endParaRPr lang="en-US" sz="2400" dirty="0">
              <a:latin typeface="Arial" pitchFamily="34" charset="0"/>
              <a:cs typeface="Arial" pitchFamily="34" charset="0"/>
            </a:endParaRPr>
          </a:p>
          <a:p>
            <a:pPr marL="284163" indent="-284163">
              <a:spcBef>
                <a:spcPts val="0"/>
              </a:spcBef>
              <a:spcAft>
                <a:spcPts val="1200"/>
              </a:spcAft>
              <a:buFont typeface="Wingdings" pitchFamily="2" charset="2"/>
              <a:buChar char="§"/>
              <a:defRPr/>
            </a:pPr>
            <a:r>
              <a:rPr lang="en-US" sz="2400" dirty="0">
                <a:latin typeface="Arial" pitchFamily="34" charset="0"/>
                <a:cs typeface="Arial" pitchFamily="34" charset="0"/>
              </a:rPr>
              <a:t>$1.6B in Recovery Act funds</a:t>
            </a:r>
          </a:p>
          <a:p>
            <a:pPr marL="284163" indent="-284163">
              <a:spcBef>
                <a:spcPts val="0"/>
              </a:spcBef>
              <a:spcAft>
                <a:spcPts val="1200"/>
              </a:spcAft>
              <a:buFont typeface="Wingdings" pitchFamily="2" charset="2"/>
              <a:buChar char="§"/>
              <a:defRPr/>
            </a:pPr>
            <a:r>
              <a:rPr lang="en-US" sz="2400" dirty="0">
                <a:latin typeface="Arial" pitchFamily="34" charset="0"/>
                <a:cs typeface="Arial" pitchFamily="34" charset="0"/>
              </a:rPr>
              <a:t>10 National Laboratories</a:t>
            </a:r>
          </a:p>
          <a:p>
            <a:pPr marL="284163" indent="-284163">
              <a:spcBef>
                <a:spcPts val="0"/>
              </a:spcBef>
              <a:spcAft>
                <a:spcPts val="1200"/>
              </a:spcAft>
              <a:buFont typeface="Wingdings" pitchFamily="2" charset="2"/>
              <a:buChar char="§"/>
              <a:defRPr/>
            </a:pPr>
            <a:r>
              <a:rPr lang="en-US" sz="2400" dirty="0">
                <a:latin typeface="Arial" pitchFamily="34" charset="0"/>
                <a:cs typeface="Arial" pitchFamily="34" charset="0"/>
              </a:rPr>
              <a:t>1,000 Federal employees</a:t>
            </a:r>
          </a:p>
          <a:p>
            <a:pPr marL="292100" indent="-292100">
              <a:spcBef>
                <a:spcPts val="0"/>
              </a:spcBef>
              <a:spcAft>
                <a:spcPts val="1200"/>
              </a:spcAft>
              <a:buFont typeface="Wingdings" pitchFamily="2" charset="2"/>
              <a:buChar char="§"/>
              <a:defRPr/>
            </a:pPr>
            <a:r>
              <a:rPr lang="en-US" sz="2400" dirty="0"/>
              <a:t>Support for:</a:t>
            </a:r>
            <a:endParaRPr lang="en-US" sz="2000" dirty="0"/>
          </a:p>
          <a:p>
            <a:pPr marL="749300" lvl="1" indent="-292100">
              <a:spcBef>
                <a:spcPts val="0"/>
              </a:spcBef>
              <a:spcAft>
                <a:spcPts val="600"/>
              </a:spcAft>
              <a:buFont typeface="Wingdings" pitchFamily="2" charset="2"/>
              <a:buChar char="Ø"/>
              <a:defRPr/>
            </a:pPr>
            <a:r>
              <a:rPr lang="en-US" dirty="0" smtClean="0">
                <a:latin typeface="Arial" pitchFamily="34" charset="0"/>
                <a:cs typeface="Arial" pitchFamily="34" charset="0"/>
              </a:rPr>
              <a:t>Disciplines of condensed matter and materials physics, chemistry, </a:t>
            </a:r>
            <a:r>
              <a:rPr lang="en-US" dirty="0" smtClean="0"/>
              <a:t>biology, climate and environmental sciences, applied mathematics, computational science, high energy physics, nuclear physics, plasma physics, and fusion energy sciences</a:t>
            </a:r>
          </a:p>
          <a:p>
            <a:pPr marL="749300" lvl="1" indent="-292100">
              <a:spcBef>
                <a:spcPts val="0"/>
              </a:spcBef>
              <a:spcAft>
                <a:spcPts val="600"/>
              </a:spcAft>
              <a:buFont typeface="Wingdings" pitchFamily="2" charset="2"/>
              <a:buChar char="Ø"/>
              <a:defRPr/>
            </a:pPr>
            <a:r>
              <a:rPr lang="en-US" dirty="0" smtClean="0"/>
              <a:t>300 academic institutions and all 17 DOE laboratories</a:t>
            </a:r>
          </a:p>
          <a:p>
            <a:pPr marL="749300" lvl="1" indent="-292100">
              <a:spcBef>
                <a:spcPts val="0"/>
              </a:spcBef>
              <a:spcAft>
                <a:spcPts val="600"/>
              </a:spcAft>
              <a:buFont typeface="Wingdings" pitchFamily="2" charset="2"/>
              <a:buChar char="Ø"/>
              <a:defRPr/>
            </a:pPr>
            <a:r>
              <a:rPr lang="en-US" dirty="0" smtClean="0"/>
              <a:t>25,000 </a:t>
            </a:r>
            <a:r>
              <a:rPr lang="en-US" dirty="0"/>
              <a:t>Ph.D.s, graduate students, undergraduates, engineers, and technicians</a:t>
            </a:r>
          </a:p>
          <a:p>
            <a:pPr marL="749300" lvl="1" indent="-292100">
              <a:spcBef>
                <a:spcPts val="0"/>
              </a:spcBef>
              <a:spcAft>
                <a:spcPts val="600"/>
              </a:spcAft>
              <a:buFont typeface="Wingdings" pitchFamily="2" charset="2"/>
              <a:buChar char="Ø"/>
              <a:defRPr/>
            </a:pPr>
            <a:r>
              <a:rPr lang="en-US" dirty="0" smtClean="0">
                <a:latin typeface="Arial" pitchFamily="34" charset="0"/>
                <a:cs typeface="Arial" pitchFamily="34" charset="0"/>
              </a:rPr>
              <a:t>25,000 </a:t>
            </a:r>
            <a:r>
              <a:rPr lang="en-US" dirty="0">
                <a:latin typeface="Arial" pitchFamily="34" charset="0"/>
                <a:cs typeface="Arial" pitchFamily="34" charset="0"/>
              </a:rPr>
              <a:t>users at the scientific user </a:t>
            </a:r>
            <a:r>
              <a:rPr lang="en-US" dirty="0" smtClean="0">
                <a:latin typeface="Arial" pitchFamily="34" charset="0"/>
                <a:cs typeface="Arial" pitchFamily="34" charset="0"/>
              </a:rPr>
              <a:t>facilities</a:t>
            </a:r>
          </a:p>
          <a:p>
            <a:pPr marL="749300" lvl="1" indent="-292100">
              <a:spcBef>
                <a:spcPts val="0"/>
              </a:spcBef>
              <a:spcAft>
                <a:spcPts val="1200"/>
              </a:spcAft>
              <a:buFont typeface="Wingdings" pitchFamily="2" charset="2"/>
              <a:buChar char="Ø"/>
              <a:defRPr/>
            </a:pPr>
            <a:endParaRPr lang="en-US" dirty="0" smtClean="0">
              <a:latin typeface="Arial" pitchFamily="34" charset="0"/>
              <a:cs typeface="Arial" pitchFamily="34" charset="0"/>
            </a:endParaRPr>
          </a:p>
          <a:p>
            <a:endParaRPr lang="en-US" sz="3200" dirty="0" smtClean="0">
              <a:latin typeface="Arial" pitchFamily="34" charset="0"/>
              <a:cs typeface="Arial" pitchFamily="34" charset="0"/>
            </a:endParaRPr>
          </a:p>
          <a:p>
            <a:pPr marL="749300" lvl="1" indent="-292100">
              <a:spcBef>
                <a:spcPts val="0"/>
              </a:spcBef>
              <a:spcAft>
                <a:spcPts val="1200"/>
              </a:spcAft>
              <a:buFont typeface="Wingdings" pitchFamily="2" charset="2"/>
              <a:buChar char="Ø"/>
              <a:defRPr/>
            </a:pPr>
            <a:endParaRPr lang="en-US" sz="2000" dirty="0">
              <a:latin typeface="Arial" pitchFamily="34" charset="0"/>
              <a:cs typeface="Arial" pitchFamily="34" charset="0"/>
            </a:endParaRPr>
          </a:p>
        </p:txBody>
      </p:sp>
      <p:sp>
        <p:nvSpPr>
          <p:cNvPr id="7" name="Slide Number Placeholder 39"/>
          <p:cNvSpPr>
            <a:spLocks noGrp="1"/>
          </p:cNvSpPr>
          <p:nvPr>
            <p:ph type="sldNum" sz="quarter" idx="4"/>
          </p:nvPr>
        </p:nvSpPr>
        <p:spPr bwMode="auto">
          <a:xfrm>
            <a:off x="8413750" y="6372226"/>
            <a:ext cx="381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fld id="{90944929-F3F1-48F8-BC26-BA0BFE417CEF}" type="slidenum">
              <a:rPr lang="en-US" smtClean="0">
                <a:latin typeface="Arial" charset="0"/>
                <a:cs typeface="Arial" charset="0"/>
              </a:rPr>
              <a:pPr fontAlgn="base">
                <a:spcBef>
                  <a:spcPct val="0"/>
                </a:spcBef>
                <a:spcAft>
                  <a:spcPct val="0"/>
                </a:spcAft>
              </a:pPr>
              <a:t>6</a:t>
            </a:fld>
            <a:endParaRPr lang="en-US" dirty="0" smtClean="0">
              <a:latin typeface="Arial" charset="0"/>
              <a:cs typeface="Arial" charset="0"/>
            </a:endParaRPr>
          </a:p>
        </p:txBody>
      </p:sp>
      <p:sp>
        <p:nvSpPr>
          <p:cNvPr id="8" name="Footer Placeholder 7"/>
          <p:cNvSpPr>
            <a:spLocks noGrp="1"/>
          </p:cNvSpPr>
          <p:nvPr>
            <p:ph type="ftr" sz="quarter" idx="3"/>
          </p:nvPr>
        </p:nvSpPr>
        <p:spPr bwMode="auto">
          <a:xfrm>
            <a:off x="3124200" y="6372226"/>
            <a:ext cx="5334000" cy="365125"/>
          </a:xfrm>
          <a:noFill/>
          <a:ln>
            <a:miter lim="800000"/>
            <a:headEnd/>
            <a:tailEnd/>
          </a:ln>
        </p:spPr>
        <p:txBody>
          <a:bodyPr wrap="square" numCol="1" anchorCtr="0" compatLnSpc="1">
            <a:prstTxWarp prst="textNoShape">
              <a:avLst/>
            </a:prstTxWarp>
          </a:bodyPr>
          <a:lstStyle/>
          <a:p>
            <a:pPr fontAlgn="base">
              <a:spcBef>
                <a:spcPct val="0"/>
              </a:spcBef>
              <a:spcAft>
                <a:spcPct val="0"/>
              </a:spcAft>
            </a:pPr>
            <a:r>
              <a:rPr lang="en-US" dirty="0" smtClean="0">
                <a:latin typeface="Arial" charset="0"/>
                <a:cs typeface="Arial" charset="0"/>
              </a:rPr>
              <a:t>Energy Facts 2010</a:t>
            </a: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5"/>
          <p:cNvSpPr>
            <a:spLocks noGrp="1"/>
          </p:cNvSpPr>
          <p:nvPr>
            <p:ph type="title"/>
          </p:nvPr>
        </p:nvSpPr>
        <p:spPr>
          <a:xfrm>
            <a:off x="457200" y="2895600"/>
            <a:ext cx="8229600" cy="1143000"/>
          </a:xfrm>
        </p:spPr>
        <p:txBody>
          <a:bodyPr/>
          <a:lstStyle/>
          <a:p>
            <a:pPr eaLnBrk="1" hangingPunct="1"/>
            <a:r>
              <a:rPr lang="en-US" smtClean="0">
                <a:latin typeface="Arial" charset="0"/>
                <a:cs typeface="Arial" charset="0"/>
              </a:rPr>
              <a:t>The Energy Challenge</a:t>
            </a:r>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136"/>
          <p:cNvSpPr/>
          <p:nvPr/>
        </p:nvSpPr>
        <p:spPr>
          <a:xfrm>
            <a:off x="0" y="5702300"/>
            <a:ext cx="9144000" cy="1231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0" y="-168275"/>
            <a:ext cx="9144000" cy="1143000"/>
          </a:xfrm>
        </p:spPr>
        <p:txBody>
          <a:bodyPr/>
          <a:lstStyle/>
          <a:p>
            <a:pPr>
              <a:lnSpc>
                <a:spcPts val="2000"/>
              </a:lnSpc>
            </a:pPr>
            <a:r>
              <a:rPr lang="en-US" dirty="0" smtClean="0"/>
              <a:t>400 Years of Energy Use in the U.S.</a:t>
            </a:r>
            <a:br>
              <a:rPr lang="en-US" dirty="0" smtClean="0"/>
            </a:br>
            <a:r>
              <a:rPr lang="en-US" b="1" i="1" dirty="0" smtClean="0">
                <a:effectLst>
                  <a:outerShdw blurRad="38100" dist="38100" dir="2700000" algn="tl">
                    <a:srgbClr val="C0C0C0"/>
                  </a:outerShdw>
                </a:effectLst>
              </a:rPr>
              <a:t> </a:t>
            </a:r>
            <a:r>
              <a:rPr lang="en-US" sz="1800" dirty="0" smtClean="0"/>
              <a:t>19</a:t>
            </a:r>
            <a:r>
              <a:rPr lang="en-US" sz="1800" baseline="30000" dirty="0" smtClean="0"/>
              <a:t>th</a:t>
            </a:r>
            <a:r>
              <a:rPr lang="en-US" sz="1800" dirty="0" smtClean="0"/>
              <a:t> C discoveries and 20</a:t>
            </a:r>
            <a:r>
              <a:rPr lang="en-US" sz="1800" baseline="30000" dirty="0" smtClean="0"/>
              <a:t>th</a:t>
            </a:r>
            <a:r>
              <a:rPr lang="en-US" sz="1800" dirty="0" smtClean="0"/>
              <a:t> C technologies are very much part of today’s infrastructure</a:t>
            </a:r>
            <a:endParaRPr lang="en-US" sz="1800" dirty="0"/>
          </a:p>
        </p:txBody>
      </p:sp>
      <p:sp>
        <p:nvSpPr>
          <p:cNvPr id="38" name="Rectangle 2"/>
          <p:cNvSpPr>
            <a:spLocks noChangeArrowheads="1"/>
          </p:cNvSpPr>
          <p:nvPr/>
        </p:nvSpPr>
        <p:spPr bwMode="auto">
          <a:xfrm>
            <a:off x="7822046" y="1156168"/>
            <a:ext cx="565727" cy="260537"/>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sp>
        <p:nvSpPr>
          <p:cNvPr id="39" name="Rectangle 3"/>
          <p:cNvSpPr>
            <a:spLocks noChangeArrowheads="1"/>
          </p:cNvSpPr>
          <p:nvPr/>
        </p:nvSpPr>
        <p:spPr bwMode="auto">
          <a:xfrm>
            <a:off x="8126558" y="2474259"/>
            <a:ext cx="620568" cy="260537"/>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sp>
        <p:nvSpPr>
          <p:cNvPr id="40" name="Rectangle 4"/>
          <p:cNvSpPr>
            <a:spLocks noChangeArrowheads="1"/>
          </p:cNvSpPr>
          <p:nvPr/>
        </p:nvSpPr>
        <p:spPr bwMode="auto">
          <a:xfrm>
            <a:off x="6419273" y="3426759"/>
            <a:ext cx="346364" cy="260537"/>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sp>
        <p:nvSpPr>
          <p:cNvPr id="41" name="Rectangle 5"/>
          <p:cNvSpPr>
            <a:spLocks noChangeArrowheads="1"/>
          </p:cNvSpPr>
          <p:nvPr/>
        </p:nvSpPr>
        <p:spPr bwMode="auto">
          <a:xfrm>
            <a:off x="6788727" y="2185707"/>
            <a:ext cx="907762" cy="655544"/>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sp>
        <p:nvSpPr>
          <p:cNvPr id="42" name="Rectangle 6"/>
          <p:cNvSpPr>
            <a:spLocks noChangeArrowheads="1"/>
          </p:cNvSpPr>
          <p:nvPr/>
        </p:nvSpPr>
        <p:spPr bwMode="auto">
          <a:xfrm>
            <a:off x="8472921" y="3325906"/>
            <a:ext cx="385329" cy="900673"/>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sp>
        <p:nvSpPr>
          <p:cNvPr id="43" name="Rectangle 7"/>
          <p:cNvSpPr>
            <a:spLocks noChangeArrowheads="1"/>
          </p:cNvSpPr>
          <p:nvPr/>
        </p:nvSpPr>
        <p:spPr bwMode="auto">
          <a:xfrm>
            <a:off x="4994853" y="4590771"/>
            <a:ext cx="347806" cy="259136"/>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grpSp>
        <p:nvGrpSpPr>
          <p:cNvPr id="44" name="Group 8"/>
          <p:cNvGrpSpPr>
            <a:grpSpLocks/>
          </p:cNvGrpSpPr>
          <p:nvPr/>
        </p:nvGrpSpPr>
        <p:grpSpPr bwMode="auto">
          <a:xfrm>
            <a:off x="-4330" y="770965"/>
            <a:ext cx="9148330" cy="4888566"/>
            <a:chOff x="-3" y="489"/>
            <a:chExt cx="6339" cy="3489"/>
          </a:xfrm>
        </p:grpSpPr>
        <p:grpSp>
          <p:nvGrpSpPr>
            <p:cNvPr id="45" name="Group 9"/>
            <p:cNvGrpSpPr>
              <a:grpSpLocks/>
            </p:cNvGrpSpPr>
            <p:nvPr/>
          </p:nvGrpSpPr>
          <p:grpSpPr bwMode="auto">
            <a:xfrm>
              <a:off x="-3" y="489"/>
              <a:ext cx="6243" cy="3489"/>
              <a:chOff x="-3" y="489"/>
              <a:chExt cx="6243" cy="3489"/>
            </a:xfrm>
          </p:grpSpPr>
          <p:pic>
            <p:nvPicPr>
              <p:cNvPr id="52" name="Picture 10"/>
              <p:cNvPicPr>
                <a:picLocks noChangeAspect="1" noChangeArrowheads="1"/>
              </p:cNvPicPr>
              <p:nvPr/>
            </p:nvPicPr>
            <p:blipFill>
              <a:blip r:embed="rId2" cstate="print"/>
              <a:srcRect l="856" t="22350" r="186" b="1826"/>
              <a:stretch>
                <a:fillRect/>
              </a:stretch>
            </p:blipFill>
            <p:spPr bwMode="auto">
              <a:xfrm>
                <a:off x="143" y="511"/>
                <a:ext cx="6043" cy="3457"/>
              </a:xfrm>
              <a:prstGeom prst="rect">
                <a:avLst/>
              </a:prstGeom>
              <a:noFill/>
              <a:ln w="9525">
                <a:noFill/>
                <a:miter lim="800000"/>
                <a:headEnd/>
                <a:tailEnd/>
              </a:ln>
              <a:effectLst/>
            </p:spPr>
          </p:pic>
          <p:sp>
            <p:nvSpPr>
              <p:cNvPr id="53" name="Rectangle 11"/>
              <p:cNvSpPr>
                <a:spLocks noChangeArrowheads="1"/>
              </p:cNvSpPr>
              <p:nvPr/>
            </p:nvSpPr>
            <p:spPr bwMode="auto">
              <a:xfrm>
                <a:off x="5420" y="771"/>
                <a:ext cx="392"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4" name="Rectangle 12"/>
              <p:cNvSpPr>
                <a:spLocks noChangeArrowheads="1"/>
              </p:cNvSpPr>
              <p:nvPr/>
            </p:nvSpPr>
            <p:spPr bwMode="auto">
              <a:xfrm>
                <a:off x="5631" y="1713"/>
                <a:ext cx="43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5" name="Rectangle 13"/>
              <p:cNvSpPr>
                <a:spLocks noChangeArrowheads="1"/>
              </p:cNvSpPr>
              <p:nvPr/>
            </p:nvSpPr>
            <p:spPr bwMode="auto">
              <a:xfrm>
                <a:off x="4448" y="2393"/>
                <a:ext cx="24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6" name="Rectangle 14"/>
              <p:cNvSpPr>
                <a:spLocks noChangeArrowheads="1"/>
              </p:cNvSpPr>
              <p:nvPr/>
            </p:nvSpPr>
            <p:spPr bwMode="auto">
              <a:xfrm>
                <a:off x="4704" y="1506"/>
                <a:ext cx="629" cy="46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7" name="Rectangle 15"/>
              <p:cNvSpPr>
                <a:spLocks noChangeArrowheads="1"/>
              </p:cNvSpPr>
              <p:nvPr/>
            </p:nvSpPr>
            <p:spPr bwMode="auto">
              <a:xfrm>
                <a:off x="5871" y="2320"/>
                <a:ext cx="267" cy="642"/>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58" name="Rectangle 16"/>
              <p:cNvSpPr>
                <a:spLocks noChangeArrowheads="1"/>
              </p:cNvSpPr>
              <p:nvPr/>
            </p:nvSpPr>
            <p:spPr bwMode="auto">
              <a:xfrm>
                <a:off x="3461" y="3223"/>
                <a:ext cx="240" cy="185"/>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2" name="Text Box 20"/>
              <p:cNvSpPr txBox="1">
                <a:spLocks noChangeArrowheads="1"/>
              </p:cNvSpPr>
              <p:nvPr/>
            </p:nvSpPr>
            <p:spPr bwMode="auto">
              <a:xfrm>
                <a:off x="5003" y="702"/>
                <a:ext cx="642" cy="198"/>
              </a:xfrm>
              <a:prstGeom prst="rect">
                <a:avLst/>
              </a:prstGeom>
              <a:solidFill>
                <a:schemeClr val="bg1"/>
              </a:solidFill>
              <a:ln w="9525">
                <a:noFill/>
                <a:miter lim="800000"/>
                <a:headEnd/>
                <a:tailEnd/>
              </a:ln>
              <a:effectLst/>
            </p:spPr>
            <p:txBody>
              <a:bodyPr wrap="none" lIns="0" tIns="0" rIns="0" bIns="0">
                <a:spAutoFit/>
              </a:bodyPr>
              <a:lstStyle/>
              <a:p>
                <a:pPr defTabSz="914608">
                  <a:lnSpc>
                    <a:spcPct val="100000"/>
                  </a:lnSpc>
                  <a:spcBef>
                    <a:spcPct val="0"/>
                  </a:spcBef>
                </a:pPr>
                <a:r>
                  <a:rPr lang="en-US" b="1" dirty="0">
                    <a:solidFill>
                      <a:srgbClr val="CE0045"/>
                    </a:solidFill>
                    <a:latin typeface="Arial Narrow" pitchFamily="34" charset="0"/>
                  </a:rPr>
                  <a:t>Petroleum</a:t>
                </a:r>
              </a:p>
            </p:txBody>
          </p:sp>
          <p:sp>
            <p:nvSpPr>
              <p:cNvPr id="65" name="Line 23"/>
              <p:cNvSpPr>
                <a:spLocks noChangeShapeType="1"/>
              </p:cNvSpPr>
              <p:nvPr/>
            </p:nvSpPr>
            <p:spPr bwMode="auto">
              <a:xfrm flipV="1">
                <a:off x="474" y="751"/>
                <a:ext cx="0" cy="2829"/>
              </a:xfrm>
              <a:prstGeom prst="line">
                <a:avLst/>
              </a:prstGeom>
              <a:noFill/>
              <a:ln w="19050">
                <a:solidFill>
                  <a:schemeClr val="tx1"/>
                </a:solidFill>
                <a:round/>
                <a:headEnd/>
                <a:tailEnd/>
              </a:ln>
              <a:effectLst/>
            </p:spPr>
            <p:txBody>
              <a:bodyPr/>
              <a:lstStyle/>
              <a:p>
                <a:endParaRPr lang="en-US"/>
              </a:p>
            </p:txBody>
          </p:sp>
          <p:sp>
            <p:nvSpPr>
              <p:cNvPr id="66" name="Rectangle 24"/>
              <p:cNvSpPr>
                <a:spLocks noChangeArrowheads="1"/>
              </p:cNvSpPr>
              <p:nvPr/>
            </p:nvSpPr>
            <p:spPr bwMode="auto">
              <a:xfrm>
                <a:off x="154" y="3690"/>
                <a:ext cx="6086" cy="28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67" name="Text Box 25"/>
              <p:cNvSpPr txBox="1">
                <a:spLocks noChangeArrowheads="1"/>
              </p:cNvSpPr>
              <p:nvPr/>
            </p:nvSpPr>
            <p:spPr bwMode="auto">
              <a:xfrm>
                <a:off x="494"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1650</a:t>
                </a:r>
              </a:p>
            </p:txBody>
          </p:sp>
          <p:sp>
            <p:nvSpPr>
              <p:cNvPr id="68" name="Text Box 26"/>
              <p:cNvSpPr txBox="1">
                <a:spLocks noChangeArrowheads="1"/>
              </p:cNvSpPr>
              <p:nvPr/>
            </p:nvSpPr>
            <p:spPr bwMode="auto">
              <a:xfrm>
                <a:off x="1239"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1700</a:t>
                </a:r>
              </a:p>
            </p:txBody>
          </p:sp>
          <p:sp>
            <p:nvSpPr>
              <p:cNvPr id="69" name="Text Box 27"/>
              <p:cNvSpPr txBox="1">
                <a:spLocks noChangeArrowheads="1"/>
              </p:cNvSpPr>
              <p:nvPr/>
            </p:nvSpPr>
            <p:spPr bwMode="auto">
              <a:xfrm>
                <a:off x="1985"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1750</a:t>
                </a:r>
              </a:p>
            </p:txBody>
          </p:sp>
          <p:sp>
            <p:nvSpPr>
              <p:cNvPr id="70" name="Text Box 28"/>
              <p:cNvSpPr txBox="1">
                <a:spLocks noChangeArrowheads="1"/>
              </p:cNvSpPr>
              <p:nvPr/>
            </p:nvSpPr>
            <p:spPr bwMode="auto">
              <a:xfrm>
                <a:off x="2731"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1800</a:t>
                </a:r>
              </a:p>
            </p:txBody>
          </p:sp>
          <p:sp>
            <p:nvSpPr>
              <p:cNvPr id="71" name="Text Box 29"/>
              <p:cNvSpPr txBox="1">
                <a:spLocks noChangeArrowheads="1"/>
              </p:cNvSpPr>
              <p:nvPr/>
            </p:nvSpPr>
            <p:spPr bwMode="auto">
              <a:xfrm>
                <a:off x="3476"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1850</a:t>
                </a:r>
              </a:p>
            </p:txBody>
          </p:sp>
          <p:sp>
            <p:nvSpPr>
              <p:cNvPr id="72" name="Text Box 30"/>
              <p:cNvSpPr txBox="1">
                <a:spLocks noChangeArrowheads="1"/>
              </p:cNvSpPr>
              <p:nvPr/>
            </p:nvSpPr>
            <p:spPr bwMode="auto">
              <a:xfrm>
                <a:off x="4222"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1900</a:t>
                </a:r>
              </a:p>
            </p:txBody>
          </p:sp>
          <p:sp>
            <p:nvSpPr>
              <p:cNvPr id="73" name="Text Box 31"/>
              <p:cNvSpPr txBox="1">
                <a:spLocks noChangeArrowheads="1"/>
              </p:cNvSpPr>
              <p:nvPr/>
            </p:nvSpPr>
            <p:spPr bwMode="auto">
              <a:xfrm>
                <a:off x="4968"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1950</a:t>
                </a:r>
              </a:p>
            </p:txBody>
          </p:sp>
          <p:sp>
            <p:nvSpPr>
              <p:cNvPr id="74" name="Text Box 32"/>
              <p:cNvSpPr txBox="1">
                <a:spLocks noChangeArrowheads="1"/>
              </p:cNvSpPr>
              <p:nvPr/>
            </p:nvSpPr>
            <p:spPr bwMode="auto">
              <a:xfrm>
                <a:off x="5714" y="3682"/>
                <a:ext cx="42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2000</a:t>
                </a:r>
              </a:p>
            </p:txBody>
          </p:sp>
          <p:sp>
            <p:nvSpPr>
              <p:cNvPr id="75" name="Rectangle 33"/>
              <p:cNvSpPr>
                <a:spLocks noChangeArrowheads="1"/>
              </p:cNvSpPr>
              <p:nvPr/>
            </p:nvSpPr>
            <p:spPr bwMode="auto">
              <a:xfrm>
                <a:off x="54" y="489"/>
                <a:ext cx="366" cy="3238"/>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76" name="Rectangle 34"/>
              <p:cNvSpPr>
                <a:spLocks noChangeArrowheads="1"/>
              </p:cNvSpPr>
              <p:nvPr/>
            </p:nvSpPr>
            <p:spPr bwMode="auto">
              <a:xfrm>
                <a:off x="202" y="2772"/>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10</a:t>
                </a:r>
              </a:p>
            </p:txBody>
          </p:sp>
          <p:sp>
            <p:nvSpPr>
              <p:cNvPr id="77" name="Rectangle 35"/>
              <p:cNvSpPr>
                <a:spLocks noChangeArrowheads="1"/>
              </p:cNvSpPr>
              <p:nvPr/>
            </p:nvSpPr>
            <p:spPr bwMode="auto">
              <a:xfrm>
                <a:off x="202" y="2087"/>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20</a:t>
                </a:r>
              </a:p>
            </p:txBody>
          </p:sp>
          <p:sp>
            <p:nvSpPr>
              <p:cNvPr id="78" name="Rectangle 36"/>
              <p:cNvSpPr>
                <a:spLocks noChangeArrowheads="1"/>
              </p:cNvSpPr>
              <p:nvPr/>
            </p:nvSpPr>
            <p:spPr bwMode="auto">
              <a:xfrm>
                <a:off x="202" y="1402"/>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30</a:t>
                </a:r>
              </a:p>
            </p:txBody>
          </p:sp>
          <p:sp>
            <p:nvSpPr>
              <p:cNvPr id="79" name="Rectangle 37"/>
              <p:cNvSpPr>
                <a:spLocks noChangeArrowheads="1"/>
              </p:cNvSpPr>
              <p:nvPr/>
            </p:nvSpPr>
            <p:spPr bwMode="auto">
              <a:xfrm>
                <a:off x="202" y="717"/>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40</a:t>
                </a:r>
              </a:p>
            </p:txBody>
          </p:sp>
          <p:sp>
            <p:nvSpPr>
              <p:cNvPr id="80" name="Rectangle 38"/>
              <p:cNvSpPr>
                <a:spLocks noChangeArrowheads="1"/>
              </p:cNvSpPr>
              <p:nvPr/>
            </p:nvSpPr>
            <p:spPr bwMode="auto">
              <a:xfrm>
                <a:off x="275" y="3458"/>
                <a:ext cx="20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0</a:t>
                </a:r>
              </a:p>
            </p:txBody>
          </p:sp>
          <p:sp>
            <p:nvSpPr>
              <p:cNvPr id="81" name="Rectangle 39"/>
              <p:cNvSpPr>
                <a:spLocks noChangeArrowheads="1"/>
              </p:cNvSpPr>
              <p:nvPr/>
            </p:nvSpPr>
            <p:spPr bwMode="auto">
              <a:xfrm rot="16200000">
                <a:off x="-429" y="1885"/>
                <a:ext cx="1108" cy="256"/>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Quadrillion Btu</a:t>
                </a:r>
              </a:p>
            </p:txBody>
          </p:sp>
          <p:sp>
            <p:nvSpPr>
              <p:cNvPr id="82" name="Text Box 40"/>
              <p:cNvSpPr txBox="1">
                <a:spLocks noChangeArrowheads="1"/>
              </p:cNvSpPr>
              <p:nvPr/>
            </p:nvSpPr>
            <p:spPr bwMode="auto">
              <a:xfrm>
                <a:off x="559" y="725"/>
                <a:ext cx="2882" cy="264"/>
              </a:xfrm>
              <a:prstGeom prst="rect">
                <a:avLst/>
              </a:prstGeom>
              <a:noFill/>
              <a:ln w="9525">
                <a:noFill/>
                <a:miter lim="800000"/>
                <a:headEnd/>
                <a:tailEnd/>
              </a:ln>
              <a:effectLst/>
            </p:spPr>
            <p:txBody>
              <a:bodyPr wrap="square" lIns="91429" tIns="45715" rIns="91429" bIns="45715">
                <a:spAutoFit/>
              </a:bodyPr>
              <a:lstStyle/>
              <a:p>
                <a:pPr defTabSz="914608">
                  <a:lnSpc>
                    <a:spcPct val="100000"/>
                  </a:lnSpc>
                  <a:spcBef>
                    <a:spcPct val="0"/>
                  </a:spcBef>
                </a:pPr>
                <a:r>
                  <a:rPr lang="en-US" b="1" dirty="0">
                    <a:solidFill>
                      <a:schemeClr val="tx1"/>
                    </a:solidFill>
                    <a:latin typeface="Arial Narrow" pitchFamily="34" charset="0"/>
                  </a:rPr>
                  <a:t>U.S. Energy Consumption by Source</a:t>
                </a:r>
              </a:p>
            </p:txBody>
          </p:sp>
        </p:grpSp>
        <p:sp>
          <p:nvSpPr>
            <p:cNvPr id="46" name="Text Box 41"/>
            <p:cNvSpPr txBox="1">
              <a:spLocks noChangeArrowheads="1"/>
            </p:cNvSpPr>
            <p:nvPr/>
          </p:nvSpPr>
          <p:spPr bwMode="auto">
            <a:xfrm>
              <a:off x="3551" y="3072"/>
              <a:ext cx="361" cy="198"/>
            </a:xfrm>
            <a:prstGeom prst="rect">
              <a:avLst/>
            </a:prstGeom>
            <a:solidFill>
              <a:schemeClr val="bg1"/>
            </a:solidFill>
            <a:ln w="9525">
              <a:noFill/>
              <a:miter lim="800000"/>
              <a:headEnd/>
              <a:tailEnd/>
            </a:ln>
            <a:effectLst/>
          </p:spPr>
          <p:txBody>
            <a:bodyPr wrap="none" lIns="0" tIns="0" rIns="0" bIns="0">
              <a:spAutoFit/>
            </a:bodyPr>
            <a:lstStyle/>
            <a:p>
              <a:pPr defTabSz="914608">
                <a:lnSpc>
                  <a:spcPct val="100000"/>
                </a:lnSpc>
                <a:spcBef>
                  <a:spcPct val="0"/>
                </a:spcBef>
              </a:pPr>
              <a:r>
                <a:rPr lang="en-US" b="1" dirty="0">
                  <a:solidFill>
                    <a:srgbClr val="691D0B"/>
                  </a:solidFill>
                  <a:latin typeface="Arial Narrow" pitchFamily="34" charset="0"/>
                </a:rPr>
                <a:t>Wood</a:t>
              </a:r>
            </a:p>
          </p:txBody>
        </p:sp>
        <p:sp>
          <p:nvSpPr>
            <p:cNvPr id="47" name="Text Box 42"/>
            <p:cNvSpPr txBox="1">
              <a:spLocks noChangeArrowheads="1"/>
            </p:cNvSpPr>
            <p:nvPr/>
          </p:nvSpPr>
          <p:spPr bwMode="auto">
            <a:xfrm>
              <a:off x="4491" y="1653"/>
              <a:ext cx="840" cy="395"/>
            </a:xfrm>
            <a:prstGeom prst="rect">
              <a:avLst/>
            </a:prstGeom>
            <a:solidFill>
              <a:schemeClr val="bg1"/>
            </a:solidFill>
            <a:ln w="9525">
              <a:noFill/>
              <a:miter lim="800000"/>
              <a:headEnd/>
              <a:tailEnd/>
            </a:ln>
            <a:effectLst/>
          </p:spPr>
          <p:txBody>
            <a:bodyPr wrap="none" lIns="0" tIns="0" rIns="0" bIns="0">
              <a:spAutoFit/>
            </a:bodyPr>
            <a:lstStyle/>
            <a:p>
              <a:pPr defTabSz="914608">
                <a:spcBef>
                  <a:spcPct val="0"/>
                </a:spcBef>
              </a:pPr>
              <a:r>
                <a:rPr lang="en-US" b="1" dirty="0">
                  <a:solidFill>
                    <a:srgbClr val="008000"/>
                  </a:solidFill>
                  <a:latin typeface="Arial Narrow" pitchFamily="34" charset="0"/>
                </a:rPr>
                <a:t>Hydroelectric</a:t>
              </a:r>
            </a:p>
            <a:p>
              <a:pPr defTabSz="914608">
                <a:spcBef>
                  <a:spcPct val="0"/>
                </a:spcBef>
              </a:pPr>
              <a:r>
                <a:rPr lang="en-US" b="1" dirty="0">
                  <a:solidFill>
                    <a:srgbClr val="008000"/>
                  </a:solidFill>
                  <a:latin typeface="Arial Narrow" pitchFamily="34" charset="0"/>
                </a:rPr>
                <a:t>Power</a:t>
              </a:r>
            </a:p>
          </p:txBody>
        </p:sp>
        <p:sp>
          <p:nvSpPr>
            <p:cNvPr id="48" name="Text Box 43"/>
            <p:cNvSpPr txBox="1">
              <a:spLocks noChangeArrowheads="1"/>
            </p:cNvSpPr>
            <p:nvPr/>
          </p:nvSpPr>
          <p:spPr bwMode="auto">
            <a:xfrm>
              <a:off x="4341" y="2377"/>
              <a:ext cx="284" cy="198"/>
            </a:xfrm>
            <a:prstGeom prst="rect">
              <a:avLst/>
            </a:prstGeom>
            <a:solidFill>
              <a:schemeClr val="bg1"/>
            </a:solidFill>
            <a:ln w="9525">
              <a:noFill/>
              <a:miter lim="800000"/>
              <a:headEnd/>
              <a:tailEnd/>
            </a:ln>
            <a:effectLst/>
          </p:spPr>
          <p:txBody>
            <a:bodyPr wrap="none" lIns="0" tIns="0" rIns="0" bIns="0">
              <a:spAutoFit/>
            </a:bodyPr>
            <a:lstStyle/>
            <a:p>
              <a:pPr defTabSz="914608">
                <a:lnSpc>
                  <a:spcPct val="100000"/>
                </a:lnSpc>
                <a:spcBef>
                  <a:spcPct val="0"/>
                </a:spcBef>
              </a:pPr>
              <a:r>
                <a:rPr lang="en-US" b="1" dirty="0">
                  <a:solidFill>
                    <a:schemeClr val="tx1"/>
                  </a:solidFill>
                  <a:latin typeface="Arial Narrow" pitchFamily="34" charset="0"/>
                </a:rPr>
                <a:t>Coal</a:t>
              </a:r>
            </a:p>
          </p:txBody>
        </p:sp>
        <p:sp>
          <p:nvSpPr>
            <p:cNvPr id="50" name="Text Box 45"/>
            <p:cNvSpPr txBox="1">
              <a:spLocks noChangeArrowheads="1"/>
            </p:cNvSpPr>
            <p:nvPr/>
          </p:nvSpPr>
          <p:spPr bwMode="auto">
            <a:xfrm>
              <a:off x="5598" y="1652"/>
              <a:ext cx="738" cy="198"/>
            </a:xfrm>
            <a:prstGeom prst="rect">
              <a:avLst/>
            </a:prstGeom>
            <a:solidFill>
              <a:schemeClr val="bg1"/>
            </a:solidFill>
            <a:ln w="9525">
              <a:noFill/>
              <a:miter lim="800000"/>
              <a:headEnd/>
              <a:tailEnd/>
            </a:ln>
            <a:effectLst/>
          </p:spPr>
          <p:txBody>
            <a:bodyPr wrap="none" lIns="0" tIns="0" rIns="0" bIns="0">
              <a:spAutoFit/>
            </a:bodyPr>
            <a:lstStyle/>
            <a:p>
              <a:pPr defTabSz="914608">
                <a:lnSpc>
                  <a:spcPct val="100000"/>
                </a:lnSpc>
                <a:spcBef>
                  <a:spcPct val="0"/>
                </a:spcBef>
              </a:pPr>
              <a:r>
                <a:rPr lang="en-US" b="1" dirty="0">
                  <a:solidFill>
                    <a:srgbClr val="0033CC"/>
                  </a:solidFill>
                  <a:latin typeface="Arial Narrow" pitchFamily="34" charset="0"/>
                </a:rPr>
                <a:t>Natural Gas</a:t>
              </a:r>
            </a:p>
          </p:txBody>
        </p:sp>
        <p:sp>
          <p:nvSpPr>
            <p:cNvPr id="51" name="Text Box 46"/>
            <p:cNvSpPr txBox="1">
              <a:spLocks noChangeArrowheads="1"/>
            </p:cNvSpPr>
            <p:nvPr/>
          </p:nvSpPr>
          <p:spPr bwMode="auto">
            <a:xfrm>
              <a:off x="5766" y="2442"/>
              <a:ext cx="570" cy="494"/>
            </a:xfrm>
            <a:prstGeom prst="rect">
              <a:avLst/>
            </a:prstGeom>
            <a:solidFill>
              <a:schemeClr val="bg1"/>
            </a:solidFill>
            <a:ln w="9525">
              <a:noFill/>
              <a:miter lim="800000"/>
              <a:headEnd/>
              <a:tailEnd/>
            </a:ln>
            <a:effectLst/>
          </p:spPr>
          <p:txBody>
            <a:bodyPr lIns="0" tIns="0" rIns="0" bIns="0">
              <a:spAutoFit/>
            </a:bodyPr>
            <a:lstStyle/>
            <a:p>
              <a:pPr defTabSz="914608">
                <a:lnSpc>
                  <a:spcPts val="1800"/>
                </a:lnSpc>
                <a:spcBef>
                  <a:spcPct val="0"/>
                </a:spcBef>
              </a:pPr>
              <a:r>
                <a:rPr lang="en-US" b="1" dirty="0">
                  <a:solidFill>
                    <a:srgbClr val="800080"/>
                  </a:solidFill>
                  <a:latin typeface="Arial Narrow" pitchFamily="34" charset="0"/>
                </a:rPr>
                <a:t>Nuclear Electric Power</a:t>
              </a:r>
            </a:p>
          </p:txBody>
        </p:sp>
      </p:grpSp>
      <p:sp>
        <p:nvSpPr>
          <p:cNvPr id="83" name="Rectangle 47"/>
          <p:cNvSpPr>
            <a:spLocks noChangeArrowheads="1"/>
          </p:cNvSpPr>
          <p:nvPr/>
        </p:nvSpPr>
        <p:spPr bwMode="auto">
          <a:xfrm>
            <a:off x="101023" y="952500"/>
            <a:ext cx="528205" cy="4347043"/>
          </a:xfrm>
          <a:prstGeom prst="rect">
            <a:avLst/>
          </a:prstGeom>
          <a:solidFill>
            <a:schemeClr val="bg1"/>
          </a:solidFill>
          <a:ln w="9525">
            <a:solidFill>
              <a:schemeClr val="bg1"/>
            </a:solidFill>
            <a:miter lim="800000"/>
            <a:headEnd/>
            <a:tailEnd/>
          </a:ln>
          <a:effectLst/>
        </p:spPr>
        <p:txBody>
          <a:bodyPr wrap="none" lIns="82058" tIns="41029" rIns="82058" bIns="41029" anchor="ctr"/>
          <a:lstStyle/>
          <a:p>
            <a:endParaRPr lang="en-US"/>
          </a:p>
        </p:txBody>
      </p:sp>
      <p:grpSp>
        <p:nvGrpSpPr>
          <p:cNvPr id="84" name="Group 48"/>
          <p:cNvGrpSpPr>
            <a:grpSpLocks/>
          </p:cNvGrpSpPr>
          <p:nvPr/>
        </p:nvGrpSpPr>
        <p:grpSpPr bwMode="auto">
          <a:xfrm>
            <a:off x="-4330" y="1080527"/>
            <a:ext cx="692727" cy="4209209"/>
            <a:chOff x="-3" y="717"/>
            <a:chExt cx="480" cy="3005"/>
          </a:xfrm>
        </p:grpSpPr>
        <p:sp>
          <p:nvSpPr>
            <p:cNvPr id="85" name="Line 49"/>
            <p:cNvSpPr>
              <a:spLocks noChangeShapeType="1"/>
            </p:cNvSpPr>
            <p:nvPr/>
          </p:nvSpPr>
          <p:spPr bwMode="auto">
            <a:xfrm flipV="1">
              <a:off x="474" y="751"/>
              <a:ext cx="0" cy="2829"/>
            </a:xfrm>
            <a:prstGeom prst="line">
              <a:avLst/>
            </a:prstGeom>
            <a:noFill/>
            <a:ln w="19050">
              <a:solidFill>
                <a:schemeClr val="tx1"/>
              </a:solidFill>
              <a:round/>
              <a:headEnd/>
              <a:tailEnd/>
            </a:ln>
            <a:effectLst/>
          </p:spPr>
          <p:txBody>
            <a:bodyPr/>
            <a:lstStyle/>
            <a:p>
              <a:endParaRPr lang="en-US"/>
            </a:p>
          </p:txBody>
        </p:sp>
        <p:sp>
          <p:nvSpPr>
            <p:cNvPr id="87" name="Rectangle 51"/>
            <p:cNvSpPr>
              <a:spLocks noChangeArrowheads="1"/>
            </p:cNvSpPr>
            <p:nvPr/>
          </p:nvSpPr>
          <p:spPr bwMode="auto">
            <a:xfrm>
              <a:off x="202" y="2772"/>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10</a:t>
              </a:r>
            </a:p>
          </p:txBody>
        </p:sp>
        <p:sp>
          <p:nvSpPr>
            <p:cNvPr id="88" name="Rectangle 52"/>
            <p:cNvSpPr>
              <a:spLocks noChangeArrowheads="1"/>
            </p:cNvSpPr>
            <p:nvPr/>
          </p:nvSpPr>
          <p:spPr bwMode="auto">
            <a:xfrm>
              <a:off x="202" y="2087"/>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20</a:t>
              </a:r>
            </a:p>
          </p:txBody>
        </p:sp>
        <p:sp>
          <p:nvSpPr>
            <p:cNvPr id="89" name="Rectangle 53"/>
            <p:cNvSpPr>
              <a:spLocks noChangeArrowheads="1"/>
            </p:cNvSpPr>
            <p:nvPr/>
          </p:nvSpPr>
          <p:spPr bwMode="auto">
            <a:xfrm>
              <a:off x="202" y="1402"/>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30</a:t>
              </a:r>
            </a:p>
          </p:txBody>
        </p:sp>
        <p:sp>
          <p:nvSpPr>
            <p:cNvPr id="90" name="Rectangle 54"/>
            <p:cNvSpPr>
              <a:spLocks noChangeArrowheads="1"/>
            </p:cNvSpPr>
            <p:nvPr/>
          </p:nvSpPr>
          <p:spPr bwMode="auto">
            <a:xfrm>
              <a:off x="202" y="717"/>
              <a:ext cx="275"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40</a:t>
              </a:r>
            </a:p>
          </p:txBody>
        </p:sp>
        <p:sp>
          <p:nvSpPr>
            <p:cNvPr id="91" name="Rectangle 55"/>
            <p:cNvSpPr>
              <a:spLocks noChangeArrowheads="1"/>
            </p:cNvSpPr>
            <p:nvPr/>
          </p:nvSpPr>
          <p:spPr bwMode="auto">
            <a:xfrm>
              <a:off x="275" y="3458"/>
              <a:ext cx="201" cy="264"/>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0</a:t>
              </a:r>
            </a:p>
          </p:txBody>
        </p:sp>
        <p:sp>
          <p:nvSpPr>
            <p:cNvPr id="92" name="Rectangle 56"/>
            <p:cNvSpPr>
              <a:spLocks noChangeArrowheads="1"/>
            </p:cNvSpPr>
            <p:nvPr/>
          </p:nvSpPr>
          <p:spPr bwMode="auto">
            <a:xfrm rot="16200000">
              <a:off x="-429" y="1885"/>
              <a:ext cx="1108" cy="256"/>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b="1" dirty="0">
                  <a:solidFill>
                    <a:schemeClr val="tx1"/>
                  </a:solidFill>
                </a:rPr>
                <a:t>Quadrillion Btu</a:t>
              </a:r>
            </a:p>
          </p:txBody>
        </p:sp>
      </p:grpSp>
      <p:grpSp>
        <p:nvGrpSpPr>
          <p:cNvPr id="94" name="Group 70"/>
          <p:cNvGrpSpPr>
            <a:grpSpLocks/>
          </p:cNvGrpSpPr>
          <p:nvPr/>
        </p:nvGrpSpPr>
        <p:grpSpPr bwMode="auto">
          <a:xfrm>
            <a:off x="5945330" y="5176277"/>
            <a:ext cx="1213716" cy="1735511"/>
            <a:chOff x="4102" y="3641"/>
            <a:chExt cx="841" cy="1239"/>
          </a:xfrm>
        </p:grpSpPr>
        <p:sp>
          <p:nvSpPr>
            <p:cNvPr id="95" name="Line 71"/>
            <p:cNvSpPr>
              <a:spLocks noChangeShapeType="1"/>
            </p:cNvSpPr>
            <p:nvPr/>
          </p:nvSpPr>
          <p:spPr bwMode="auto">
            <a:xfrm flipV="1">
              <a:off x="4813" y="3641"/>
              <a:ext cx="122" cy="410"/>
            </a:xfrm>
            <a:prstGeom prst="line">
              <a:avLst/>
            </a:prstGeom>
            <a:noFill/>
            <a:ln w="19050">
              <a:solidFill>
                <a:schemeClr val="tx1"/>
              </a:solidFill>
              <a:prstDash val="sysDot"/>
              <a:round/>
              <a:headEnd/>
              <a:tailEnd type="stealth" w="med" len="lg"/>
            </a:ln>
            <a:effectLst/>
          </p:spPr>
          <p:txBody>
            <a:bodyPr/>
            <a:lstStyle/>
            <a:p>
              <a:endParaRPr lang="en-US"/>
            </a:p>
          </p:txBody>
        </p:sp>
        <p:pic>
          <p:nvPicPr>
            <p:cNvPr id="96" name="Picture 72" descr="powerlines1152"/>
            <p:cNvPicPr>
              <a:picLocks noChangeAspect="1" noChangeArrowheads="1"/>
            </p:cNvPicPr>
            <p:nvPr/>
          </p:nvPicPr>
          <p:blipFill>
            <a:blip r:embed="rId3" cstate="print"/>
            <a:srcRect/>
            <a:stretch>
              <a:fillRect/>
            </a:stretch>
          </p:blipFill>
          <p:spPr bwMode="auto">
            <a:xfrm>
              <a:off x="4146" y="3907"/>
              <a:ext cx="726" cy="973"/>
            </a:xfrm>
            <a:prstGeom prst="rect">
              <a:avLst/>
            </a:prstGeom>
            <a:noFill/>
            <a:ln w="12700">
              <a:solidFill>
                <a:schemeClr val="tx1"/>
              </a:solidFill>
              <a:miter lim="800000"/>
              <a:headEnd/>
              <a:tailEnd/>
            </a:ln>
          </p:spPr>
        </p:pic>
        <p:sp>
          <p:nvSpPr>
            <p:cNvPr id="97" name="Text Box 73"/>
            <p:cNvSpPr txBox="1">
              <a:spLocks noChangeArrowheads="1"/>
            </p:cNvSpPr>
            <p:nvPr/>
          </p:nvSpPr>
          <p:spPr bwMode="auto">
            <a:xfrm>
              <a:off x="4102" y="3888"/>
              <a:ext cx="841" cy="264"/>
            </a:xfrm>
            <a:prstGeom prst="rect">
              <a:avLst/>
            </a:prstGeom>
            <a:noFill/>
            <a:ln w="9525">
              <a:noFill/>
              <a:miter lim="800000"/>
              <a:headEnd/>
              <a:tailEnd/>
            </a:ln>
            <a:effectLst/>
          </p:spPr>
          <p:txBody>
            <a:bodyPr wrap="none" lIns="91429" tIns="45715" rIns="91429" bIns="45715">
              <a:spAutoFit/>
            </a:bodyPr>
            <a:lstStyle/>
            <a:p>
              <a:pPr algn="l" defTabSz="914608">
                <a:lnSpc>
                  <a:spcPct val="100000"/>
                </a:lnSpc>
                <a:spcBef>
                  <a:spcPct val="0"/>
                </a:spcBef>
              </a:pPr>
              <a:r>
                <a:rPr lang="en-US" sz="900" dirty="0">
                  <a:solidFill>
                    <a:schemeClr val="bg1"/>
                  </a:solidFill>
                </a:rPr>
                <a:t>Rural Electrification Act, </a:t>
              </a:r>
            </a:p>
            <a:p>
              <a:pPr algn="l" defTabSz="914608">
                <a:lnSpc>
                  <a:spcPct val="100000"/>
                </a:lnSpc>
                <a:spcBef>
                  <a:spcPct val="0"/>
                </a:spcBef>
              </a:pPr>
              <a:r>
                <a:rPr lang="en-US" sz="900" dirty="0">
                  <a:solidFill>
                    <a:schemeClr val="bg1"/>
                  </a:solidFill>
                </a:rPr>
                <a:t>1935</a:t>
              </a:r>
            </a:p>
          </p:txBody>
        </p:sp>
      </p:grpSp>
      <p:grpSp>
        <p:nvGrpSpPr>
          <p:cNvPr id="98" name="Group 74"/>
          <p:cNvGrpSpPr>
            <a:grpSpLocks/>
          </p:cNvGrpSpPr>
          <p:nvPr/>
        </p:nvGrpSpPr>
        <p:grpSpPr bwMode="auto">
          <a:xfrm>
            <a:off x="7023389" y="5176276"/>
            <a:ext cx="2044989" cy="1749518"/>
            <a:chOff x="4849" y="3641"/>
            <a:chExt cx="1417" cy="1249"/>
          </a:xfrm>
        </p:grpSpPr>
        <p:sp>
          <p:nvSpPr>
            <p:cNvPr id="99" name="Line 75"/>
            <p:cNvSpPr>
              <a:spLocks noChangeShapeType="1"/>
            </p:cNvSpPr>
            <p:nvPr/>
          </p:nvSpPr>
          <p:spPr bwMode="auto">
            <a:xfrm flipH="1" flipV="1">
              <a:off x="5263" y="3641"/>
              <a:ext cx="102" cy="493"/>
            </a:xfrm>
            <a:prstGeom prst="line">
              <a:avLst/>
            </a:prstGeom>
            <a:noFill/>
            <a:ln w="19050">
              <a:solidFill>
                <a:schemeClr val="tx1"/>
              </a:solidFill>
              <a:prstDash val="sysDot"/>
              <a:round/>
              <a:headEnd/>
              <a:tailEnd type="stealth" w="med" len="lg"/>
            </a:ln>
            <a:effectLst/>
          </p:spPr>
          <p:txBody>
            <a:bodyPr/>
            <a:lstStyle/>
            <a:p>
              <a:endParaRPr lang="en-US"/>
            </a:p>
          </p:txBody>
        </p:sp>
        <p:sp>
          <p:nvSpPr>
            <p:cNvPr id="100" name="Text Box 76"/>
            <p:cNvSpPr txBox="1">
              <a:spLocks noChangeArrowheads="1"/>
            </p:cNvSpPr>
            <p:nvPr/>
          </p:nvSpPr>
          <p:spPr bwMode="auto">
            <a:xfrm>
              <a:off x="4849" y="4725"/>
              <a:ext cx="1417" cy="165"/>
            </a:xfrm>
            <a:prstGeom prst="rect">
              <a:avLst/>
            </a:prstGeom>
            <a:noFill/>
            <a:ln w="9525">
              <a:noFill/>
              <a:miter lim="800000"/>
              <a:headEnd/>
              <a:tailEnd/>
            </a:ln>
            <a:effectLst/>
          </p:spPr>
          <p:txBody>
            <a:bodyPr wrap="square" lIns="91429" tIns="45715" rIns="91429" bIns="45715">
              <a:spAutoFit/>
            </a:bodyPr>
            <a:lstStyle/>
            <a:p>
              <a:pPr defTabSz="914608">
                <a:lnSpc>
                  <a:spcPct val="100000"/>
                </a:lnSpc>
                <a:spcBef>
                  <a:spcPct val="0"/>
                </a:spcBef>
              </a:pPr>
              <a:r>
                <a:rPr lang="en-US" sz="900" dirty="0">
                  <a:solidFill>
                    <a:schemeClr val="tx1"/>
                  </a:solidFill>
                </a:rPr>
                <a:t>Eisenhower Highway System, 1956</a:t>
              </a:r>
            </a:p>
          </p:txBody>
        </p:sp>
        <p:pic>
          <p:nvPicPr>
            <p:cNvPr id="101" name="Picture 77" descr="36sign-s"/>
            <p:cNvPicPr>
              <a:picLocks noChangeAspect="1" noChangeArrowheads="1"/>
            </p:cNvPicPr>
            <p:nvPr/>
          </p:nvPicPr>
          <p:blipFill>
            <a:blip r:embed="rId4" cstate="print"/>
            <a:srcRect/>
            <a:stretch>
              <a:fillRect/>
            </a:stretch>
          </p:blipFill>
          <p:spPr bwMode="auto">
            <a:xfrm>
              <a:off x="4931" y="3906"/>
              <a:ext cx="1197" cy="827"/>
            </a:xfrm>
            <a:prstGeom prst="rect">
              <a:avLst/>
            </a:prstGeom>
            <a:noFill/>
            <a:ln w="12700">
              <a:solidFill>
                <a:schemeClr val="tx1"/>
              </a:solidFill>
              <a:miter lim="800000"/>
              <a:headEnd/>
              <a:tailEnd/>
            </a:ln>
          </p:spPr>
        </p:pic>
      </p:grpSp>
      <p:grpSp>
        <p:nvGrpSpPr>
          <p:cNvPr id="106" name="Group 89"/>
          <p:cNvGrpSpPr>
            <a:grpSpLocks/>
          </p:cNvGrpSpPr>
          <p:nvPr/>
        </p:nvGrpSpPr>
        <p:grpSpPr bwMode="auto">
          <a:xfrm>
            <a:off x="3586308" y="5176277"/>
            <a:ext cx="2216727" cy="1750919"/>
            <a:chOff x="2485" y="3641"/>
            <a:chExt cx="1536" cy="1250"/>
          </a:xfrm>
        </p:grpSpPr>
        <p:sp>
          <p:nvSpPr>
            <p:cNvPr id="107" name="Line 90"/>
            <p:cNvSpPr>
              <a:spLocks noChangeShapeType="1"/>
            </p:cNvSpPr>
            <p:nvPr/>
          </p:nvSpPr>
          <p:spPr bwMode="auto">
            <a:xfrm flipV="1">
              <a:off x="3349" y="3641"/>
              <a:ext cx="122" cy="410"/>
            </a:xfrm>
            <a:prstGeom prst="line">
              <a:avLst/>
            </a:prstGeom>
            <a:noFill/>
            <a:ln w="19050">
              <a:solidFill>
                <a:schemeClr val="tx1"/>
              </a:solidFill>
              <a:prstDash val="sysDot"/>
              <a:round/>
              <a:headEnd/>
              <a:tailEnd type="stealth" w="med" len="lg"/>
            </a:ln>
            <a:effectLst/>
          </p:spPr>
          <p:txBody>
            <a:bodyPr/>
            <a:lstStyle/>
            <a:p>
              <a:endParaRPr lang="en-US"/>
            </a:p>
          </p:txBody>
        </p:sp>
        <p:sp>
          <p:nvSpPr>
            <p:cNvPr id="108" name="Text Box 91"/>
            <p:cNvSpPr txBox="1">
              <a:spLocks noChangeArrowheads="1"/>
            </p:cNvSpPr>
            <p:nvPr/>
          </p:nvSpPr>
          <p:spPr bwMode="auto">
            <a:xfrm>
              <a:off x="2485" y="4726"/>
              <a:ext cx="1536" cy="165"/>
            </a:xfrm>
            <a:prstGeom prst="rect">
              <a:avLst/>
            </a:prstGeom>
            <a:noFill/>
            <a:ln w="9525">
              <a:noFill/>
              <a:miter lim="800000"/>
              <a:headEnd/>
              <a:tailEnd/>
            </a:ln>
            <a:effectLst/>
          </p:spPr>
          <p:txBody>
            <a:bodyPr wrap="none" lIns="91429" tIns="45715" rIns="91429" bIns="45715">
              <a:spAutoFit/>
            </a:bodyPr>
            <a:lstStyle/>
            <a:p>
              <a:pPr defTabSz="914608">
                <a:lnSpc>
                  <a:spcPct val="100000"/>
                </a:lnSpc>
                <a:spcBef>
                  <a:spcPct val="0"/>
                </a:spcBef>
              </a:pPr>
              <a:r>
                <a:rPr lang="en-US" sz="900" dirty="0">
                  <a:solidFill>
                    <a:schemeClr val="tx1"/>
                  </a:solidFill>
                </a:rPr>
                <a:t>Intercontinental Rail System, mid 1800s</a:t>
              </a:r>
            </a:p>
          </p:txBody>
        </p:sp>
        <p:pic>
          <p:nvPicPr>
            <p:cNvPr id="109" name="Picture 92" descr="lr_69631-steam-action"/>
            <p:cNvPicPr>
              <a:picLocks noChangeAspect="1" noChangeArrowheads="1"/>
            </p:cNvPicPr>
            <p:nvPr/>
          </p:nvPicPr>
          <p:blipFill>
            <a:blip r:embed="rId5" cstate="print"/>
            <a:srcRect/>
            <a:stretch>
              <a:fillRect/>
            </a:stretch>
          </p:blipFill>
          <p:spPr bwMode="auto">
            <a:xfrm>
              <a:off x="2729" y="3906"/>
              <a:ext cx="1076" cy="830"/>
            </a:xfrm>
            <a:prstGeom prst="rect">
              <a:avLst/>
            </a:prstGeom>
            <a:noFill/>
            <a:ln w="12700">
              <a:solidFill>
                <a:schemeClr val="tx1"/>
              </a:solidFill>
              <a:miter lim="800000"/>
              <a:headEnd/>
              <a:tailEnd/>
            </a:ln>
          </p:spPr>
        </p:pic>
      </p:grpSp>
      <p:pic>
        <p:nvPicPr>
          <p:cNvPr id="118" name="Picture 101" descr="lr_cola-scenic"/>
          <p:cNvPicPr>
            <a:picLocks noChangeAspect="1" noChangeArrowheads="1"/>
          </p:cNvPicPr>
          <p:nvPr/>
        </p:nvPicPr>
        <p:blipFill>
          <a:blip r:embed="rId6" cstate="print"/>
          <a:srcRect/>
          <a:stretch>
            <a:fillRect/>
          </a:stretch>
        </p:blipFill>
        <p:spPr bwMode="auto">
          <a:xfrm>
            <a:off x="3525694" y="5546072"/>
            <a:ext cx="2366818" cy="1166812"/>
          </a:xfrm>
          <a:prstGeom prst="rect">
            <a:avLst/>
          </a:prstGeom>
          <a:noFill/>
          <a:ln w="12700">
            <a:solidFill>
              <a:schemeClr val="tx1"/>
            </a:solidFill>
            <a:miter lim="800000"/>
            <a:headEnd/>
            <a:tailEnd/>
          </a:ln>
        </p:spPr>
      </p:pic>
      <p:sp>
        <p:nvSpPr>
          <p:cNvPr id="119" name="Text Box 107"/>
          <p:cNvSpPr txBox="1">
            <a:spLocks noChangeArrowheads="1"/>
          </p:cNvSpPr>
          <p:nvPr/>
        </p:nvSpPr>
        <p:spPr bwMode="auto">
          <a:xfrm>
            <a:off x="8999682" y="6725491"/>
            <a:ext cx="57708" cy="193659"/>
          </a:xfrm>
          <a:prstGeom prst="rect">
            <a:avLst/>
          </a:prstGeom>
          <a:noFill/>
          <a:ln w="9525" algn="ctr">
            <a:noFill/>
            <a:miter lim="800000"/>
            <a:headEnd/>
            <a:tailEnd/>
          </a:ln>
          <a:effectLst/>
        </p:spPr>
        <p:txBody>
          <a:bodyPr wrap="none" lIns="0" tIns="41029" rIns="0" bIns="41029">
            <a:spAutoFit/>
          </a:bodyPr>
          <a:lstStyle/>
          <a:p>
            <a:pPr defTabSz="914608"/>
            <a:fld id="{37E39745-736C-4DC3-8467-1F101D266E51}" type="slidenum">
              <a:rPr lang="en-US" sz="900">
                <a:solidFill>
                  <a:schemeClr val="tx1"/>
                </a:solidFill>
                <a:latin typeface="Times New Roman" pitchFamily="18" charset="0"/>
              </a:rPr>
              <a:pPr defTabSz="914608"/>
              <a:t>8</a:t>
            </a:fld>
            <a:endParaRPr lang="en-US" sz="900" dirty="0">
              <a:solidFill>
                <a:schemeClr val="tx1"/>
              </a:solidFill>
              <a:latin typeface="Times New Roman" pitchFamily="18" charset="0"/>
            </a:endParaRPr>
          </a:p>
        </p:txBody>
      </p:sp>
      <p:grpSp>
        <p:nvGrpSpPr>
          <p:cNvPr id="121" name="Group 123"/>
          <p:cNvGrpSpPr>
            <a:grpSpLocks/>
          </p:cNvGrpSpPr>
          <p:nvPr/>
        </p:nvGrpSpPr>
        <p:grpSpPr bwMode="auto">
          <a:xfrm>
            <a:off x="1565853" y="1617010"/>
            <a:ext cx="4352636" cy="3459816"/>
            <a:chOff x="1085" y="1100"/>
            <a:chExt cx="3016" cy="2470"/>
          </a:xfrm>
        </p:grpSpPr>
        <p:sp>
          <p:nvSpPr>
            <p:cNvPr id="122" name="Line 63"/>
            <p:cNvSpPr>
              <a:spLocks noChangeShapeType="1"/>
            </p:cNvSpPr>
            <p:nvPr/>
          </p:nvSpPr>
          <p:spPr bwMode="auto">
            <a:xfrm>
              <a:off x="3126" y="2445"/>
              <a:ext cx="926" cy="0"/>
            </a:xfrm>
            <a:prstGeom prst="line">
              <a:avLst/>
            </a:prstGeom>
            <a:noFill/>
            <a:ln w="19050">
              <a:solidFill>
                <a:schemeClr val="tx1"/>
              </a:solidFill>
              <a:prstDash val="sysDot"/>
              <a:round/>
              <a:headEnd/>
              <a:tailEnd/>
            </a:ln>
            <a:effectLst/>
          </p:spPr>
          <p:txBody>
            <a:bodyPr/>
            <a:lstStyle/>
            <a:p>
              <a:endParaRPr lang="en-US"/>
            </a:p>
          </p:txBody>
        </p:sp>
        <p:grpSp>
          <p:nvGrpSpPr>
            <p:cNvPr id="123" name="Group 121"/>
            <p:cNvGrpSpPr>
              <a:grpSpLocks/>
            </p:cNvGrpSpPr>
            <p:nvPr/>
          </p:nvGrpSpPr>
          <p:grpSpPr bwMode="auto">
            <a:xfrm>
              <a:off x="1085" y="1100"/>
              <a:ext cx="3016" cy="2470"/>
              <a:chOff x="1085" y="1100"/>
              <a:chExt cx="3016" cy="2470"/>
            </a:xfrm>
          </p:grpSpPr>
          <p:grpSp>
            <p:nvGrpSpPr>
              <p:cNvPr id="124" name="Group 120"/>
              <p:cNvGrpSpPr>
                <a:grpSpLocks/>
              </p:cNvGrpSpPr>
              <p:nvPr/>
            </p:nvGrpSpPr>
            <p:grpSpPr bwMode="auto">
              <a:xfrm>
                <a:off x="2225" y="1100"/>
                <a:ext cx="1876" cy="2397"/>
                <a:chOff x="2225" y="1100"/>
                <a:chExt cx="1876" cy="2397"/>
              </a:xfrm>
            </p:grpSpPr>
            <p:sp>
              <p:nvSpPr>
                <p:cNvPr id="131" name="Line 62"/>
                <p:cNvSpPr>
                  <a:spLocks noChangeShapeType="1"/>
                </p:cNvSpPr>
                <p:nvPr/>
              </p:nvSpPr>
              <p:spPr bwMode="auto">
                <a:xfrm>
                  <a:off x="4049" y="2445"/>
                  <a:ext cx="0" cy="1052"/>
                </a:xfrm>
                <a:prstGeom prst="line">
                  <a:avLst/>
                </a:prstGeom>
                <a:noFill/>
                <a:ln w="19050">
                  <a:solidFill>
                    <a:schemeClr val="tx1"/>
                  </a:solidFill>
                  <a:prstDash val="sysDot"/>
                  <a:round/>
                  <a:headEnd/>
                  <a:tailEnd type="stealth" w="med" len="lg"/>
                </a:ln>
                <a:effectLst/>
              </p:spPr>
              <p:txBody>
                <a:bodyPr/>
                <a:lstStyle/>
                <a:p>
                  <a:endParaRPr lang="en-US"/>
                </a:p>
              </p:txBody>
            </p:sp>
            <p:pic>
              <p:nvPicPr>
                <p:cNvPr id="132" name="Picture 65" descr="bulb_e"/>
                <p:cNvPicPr>
                  <a:picLocks noChangeAspect="1" noChangeArrowheads="1"/>
                </p:cNvPicPr>
                <p:nvPr/>
              </p:nvPicPr>
              <p:blipFill>
                <a:blip r:embed="rId7" cstate="print"/>
                <a:srcRect/>
                <a:stretch>
                  <a:fillRect/>
                </a:stretch>
              </p:blipFill>
              <p:spPr bwMode="auto">
                <a:xfrm>
                  <a:off x="2275" y="1100"/>
                  <a:ext cx="854" cy="1424"/>
                </a:xfrm>
                <a:prstGeom prst="rect">
                  <a:avLst/>
                </a:prstGeom>
                <a:noFill/>
                <a:ln w="12700">
                  <a:solidFill>
                    <a:schemeClr val="tx1"/>
                  </a:solidFill>
                  <a:miter lim="800000"/>
                  <a:headEnd/>
                  <a:tailEnd/>
                </a:ln>
              </p:spPr>
            </p:pic>
            <p:sp>
              <p:nvSpPr>
                <p:cNvPr id="133" name="Text Box 66"/>
                <p:cNvSpPr txBox="1">
                  <a:spLocks noChangeArrowheads="1"/>
                </p:cNvSpPr>
                <p:nvPr/>
              </p:nvSpPr>
              <p:spPr bwMode="auto">
                <a:xfrm>
                  <a:off x="2225" y="2503"/>
                  <a:ext cx="1062" cy="319"/>
                </a:xfrm>
                <a:prstGeom prst="rect">
                  <a:avLst/>
                </a:prstGeom>
                <a:noFill/>
                <a:ln w="9525">
                  <a:noFill/>
                  <a:miter lim="800000"/>
                  <a:headEnd/>
                  <a:tailEnd/>
                </a:ln>
                <a:effectLst/>
              </p:spPr>
              <p:txBody>
                <a:bodyPr lIns="91429" tIns="45715" rIns="91429" bIns="45715">
                  <a:spAutoFit/>
                </a:bodyPr>
                <a:lstStyle/>
                <a:p>
                  <a:pPr algn="ctr" defTabSz="914608">
                    <a:lnSpc>
                      <a:spcPct val="100000"/>
                    </a:lnSpc>
                    <a:spcBef>
                      <a:spcPct val="0"/>
                    </a:spcBef>
                  </a:pPr>
                  <a:r>
                    <a:rPr lang="en-US" sz="1100" b="1" dirty="0">
                      <a:solidFill>
                        <a:schemeClr val="tx1"/>
                      </a:solidFill>
                    </a:rPr>
                    <a:t>Incandescent lamp, </a:t>
                  </a:r>
                </a:p>
                <a:p>
                  <a:pPr algn="ctr" defTabSz="914608">
                    <a:lnSpc>
                      <a:spcPct val="100000"/>
                    </a:lnSpc>
                    <a:spcBef>
                      <a:spcPct val="0"/>
                    </a:spcBef>
                  </a:pPr>
                  <a:r>
                    <a:rPr lang="en-US" sz="1100" b="1" dirty="0">
                      <a:solidFill>
                        <a:schemeClr val="tx1"/>
                      </a:solidFill>
                    </a:rPr>
                    <a:t>1870s</a:t>
                  </a:r>
                </a:p>
              </p:txBody>
            </p:sp>
            <p:sp>
              <p:nvSpPr>
                <p:cNvPr id="134" name="Text Box 69"/>
                <p:cNvSpPr txBox="1">
                  <a:spLocks noChangeArrowheads="1"/>
                </p:cNvSpPr>
                <p:nvPr/>
              </p:nvSpPr>
              <p:spPr bwMode="auto">
                <a:xfrm>
                  <a:off x="3135" y="2495"/>
                  <a:ext cx="966" cy="428"/>
                </a:xfrm>
                <a:prstGeom prst="rect">
                  <a:avLst/>
                </a:prstGeom>
                <a:noFill/>
                <a:ln w="9525">
                  <a:noFill/>
                  <a:miter lim="800000"/>
                  <a:headEnd/>
                  <a:tailEnd/>
                </a:ln>
                <a:effectLst/>
              </p:spPr>
              <p:txBody>
                <a:bodyPr lIns="91429" tIns="45715" rIns="91429" bIns="45715">
                  <a:spAutoFit/>
                </a:bodyPr>
                <a:lstStyle/>
                <a:p>
                  <a:pPr algn="ctr" defTabSz="914608">
                    <a:lnSpc>
                      <a:spcPct val="100000"/>
                    </a:lnSpc>
                    <a:spcBef>
                      <a:spcPct val="0"/>
                    </a:spcBef>
                  </a:pPr>
                  <a:r>
                    <a:rPr lang="en-US" sz="1100" b="1" dirty="0">
                      <a:solidFill>
                        <a:schemeClr val="tx1"/>
                      </a:solidFill>
                    </a:rPr>
                    <a:t>Four-stroke combustion engine, 1870s</a:t>
                  </a:r>
                </a:p>
              </p:txBody>
            </p:sp>
          </p:grpSp>
          <p:grpSp>
            <p:nvGrpSpPr>
              <p:cNvPr id="125" name="Group 119"/>
              <p:cNvGrpSpPr>
                <a:grpSpLocks/>
              </p:cNvGrpSpPr>
              <p:nvPr/>
            </p:nvGrpSpPr>
            <p:grpSpPr bwMode="auto">
              <a:xfrm>
                <a:off x="1085" y="1847"/>
                <a:ext cx="1584" cy="1723"/>
                <a:chOff x="1085" y="1847"/>
                <a:chExt cx="1584" cy="1723"/>
              </a:xfrm>
            </p:grpSpPr>
            <p:sp>
              <p:nvSpPr>
                <p:cNvPr id="126" name="Line 79"/>
                <p:cNvSpPr>
                  <a:spLocks noChangeShapeType="1"/>
                </p:cNvSpPr>
                <p:nvPr/>
              </p:nvSpPr>
              <p:spPr bwMode="auto">
                <a:xfrm>
                  <a:off x="2068" y="2890"/>
                  <a:ext cx="601" cy="0"/>
                </a:xfrm>
                <a:prstGeom prst="line">
                  <a:avLst/>
                </a:prstGeom>
                <a:noFill/>
                <a:ln w="19050">
                  <a:solidFill>
                    <a:schemeClr val="tx1"/>
                  </a:solidFill>
                  <a:prstDash val="sysDot"/>
                  <a:round/>
                  <a:headEnd/>
                  <a:tailEnd/>
                </a:ln>
                <a:effectLst/>
              </p:spPr>
              <p:txBody>
                <a:bodyPr/>
                <a:lstStyle/>
                <a:p>
                  <a:endParaRPr lang="en-US"/>
                </a:p>
              </p:txBody>
            </p:sp>
            <p:sp>
              <p:nvSpPr>
                <p:cNvPr id="127" name="Line 80"/>
                <p:cNvSpPr>
                  <a:spLocks noChangeShapeType="1"/>
                </p:cNvSpPr>
                <p:nvPr/>
              </p:nvSpPr>
              <p:spPr bwMode="auto">
                <a:xfrm>
                  <a:off x="2669" y="2890"/>
                  <a:ext cx="0" cy="608"/>
                </a:xfrm>
                <a:prstGeom prst="line">
                  <a:avLst/>
                </a:prstGeom>
                <a:noFill/>
                <a:ln w="19050">
                  <a:solidFill>
                    <a:schemeClr val="tx1"/>
                  </a:solidFill>
                  <a:prstDash val="sysDot"/>
                  <a:round/>
                  <a:headEnd/>
                  <a:tailEnd type="stealth" w="med" len="lg"/>
                </a:ln>
                <a:effectLst/>
              </p:spPr>
              <p:txBody>
                <a:bodyPr/>
                <a:lstStyle/>
                <a:p>
                  <a:endParaRPr lang="en-US"/>
                </a:p>
              </p:txBody>
            </p:sp>
            <p:grpSp>
              <p:nvGrpSpPr>
                <p:cNvPr id="128" name="Group 118"/>
                <p:cNvGrpSpPr>
                  <a:grpSpLocks/>
                </p:cNvGrpSpPr>
                <p:nvPr/>
              </p:nvGrpSpPr>
              <p:grpSpPr bwMode="auto">
                <a:xfrm>
                  <a:off x="1085" y="1847"/>
                  <a:ext cx="1114" cy="1723"/>
                  <a:chOff x="1085" y="1847"/>
                  <a:chExt cx="1114" cy="1723"/>
                </a:xfrm>
              </p:grpSpPr>
              <p:sp>
                <p:nvSpPr>
                  <p:cNvPr id="129" name="Text Box 82"/>
                  <p:cNvSpPr txBox="1">
                    <a:spLocks noChangeArrowheads="1"/>
                  </p:cNvSpPr>
                  <p:nvPr/>
                </p:nvSpPr>
                <p:spPr bwMode="auto">
                  <a:xfrm>
                    <a:off x="1251" y="3262"/>
                    <a:ext cx="793" cy="308"/>
                  </a:xfrm>
                  <a:prstGeom prst="rect">
                    <a:avLst/>
                  </a:prstGeom>
                  <a:noFill/>
                  <a:ln w="9525">
                    <a:noFill/>
                    <a:miter lim="800000"/>
                    <a:headEnd/>
                    <a:tailEnd/>
                  </a:ln>
                  <a:effectLst/>
                </p:spPr>
                <p:txBody>
                  <a:bodyPr lIns="91429" tIns="45715" rIns="91429" bIns="45715">
                    <a:spAutoFit/>
                  </a:bodyPr>
                  <a:lstStyle/>
                  <a:p>
                    <a:pPr algn="ctr" defTabSz="914608">
                      <a:lnSpc>
                        <a:spcPct val="100000"/>
                      </a:lnSpc>
                      <a:spcBef>
                        <a:spcPct val="0"/>
                      </a:spcBef>
                    </a:pPr>
                    <a:r>
                      <a:rPr lang="en-US" sz="1100" b="1" dirty="0">
                        <a:solidFill>
                          <a:schemeClr val="tx1"/>
                        </a:solidFill>
                      </a:rPr>
                      <a:t>Watt Steam Engine, 1782</a:t>
                    </a:r>
                  </a:p>
                </p:txBody>
              </p:sp>
              <p:pic>
                <p:nvPicPr>
                  <p:cNvPr id="130" name="Picture 83" descr="Watt Steam Engine"/>
                  <p:cNvPicPr>
                    <a:picLocks noChangeAspect="1" noChangeArrowheads="1"/>
                  </p:cNvPicPr>
                  <p:nvPr/>
                </p:nvPicPr>
                <p:blipFill>
                  <a:blip r:embed="rId8" cstate="print"/>
                  <a:srcRect/>
                  <a:stretch>
                    <a:fillRect/>
                  </a:stretch>
                </p:blipFill>
                <p:spPr bwMode="auto">
                  <a:xfrm>
                    <a:off x="1085" y="1847"/>
                    <a:ext cx="1114" cy="1433"/>
                  </a:xfrm>
                  <a:prstGeom prst="rect">
                    <a:avLst/>
                  </a:prstGeom>
                  <a:noFill/>
                  <a:ln w="12700">
                    <a:solidFill>
                      <a:schemeClr val="tx1"/>
                    </a:solidFill>
                    <a:miter lim="800000"/>
                    <a:headEnd/>
                    <a:tailEnd/>
                  </a:ln>
                </p:spPr>
              </p:pic>
            </p:grpSp>
          </p:grpSp>
        </p:grpSp>
      </p:grpSp>
      <p:pic>
        <p:nvPicPr>
          <p:cNvPr id="135" name="Picture 68" descr="An illustration of several key components in a typical four-stroke engine"/>
          <p:cNvPicPr>
            <a:picLocks noChangeAspect="1" noChangeArrowheads="1"/>
          </p:cNvPicPr>
          <p:nvPr/>
        </p:nvPicPr>
        <p:blipFill>
          <a:blip r:embed="rId9" cstate="print"/>
          <a:srcRect/>
          <a:stretch>
            <a:fillRect/>
          </a:stretch>
        </p:blipFill>
        <p:spPr bwMode="auto">
          <a:xfrm>
            <a:off x="4563341" y="1615608"/>
            <a:ext cx="1511012" cy="1993246"/>
          </a:xfrm>
          <a:prstGeom prst="rect">
            <a:avLst/>
          </a:prstGeom>
          <a:noFill/>
          <a:ln w="1270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49" name="Rectangle 21"/>
          <p:cNvSpPr>
            <a:spLocks noChangeArrowheads="1"/>
          </p:cNvSpPr>
          <p:nvPr/>
        </p:nvSpPr>
        <p:spPr bwMode="auto">
          <a:xfrm>
            <a:off x="0" y="0"/>
            <a:ext cx="9144000" cy="6858000"/>
          </a:xfrm>
          <a:prstGeom prst="rect">
            <a:avLst/>
          </a:prstGeom>
          <a:gradFill rotWithShape="1">
            <a:gsLst>
              <a:gs pos="0">
                <a:srgbClr val="D9F0FF"/>
              </a:gs>
              <a:gs pos="100000">
                <a:srgbClr val="D6D6D8"/>
              </a:gs>
            </a:gsLst>
            <a:lin ang="5400000" scaled="1"/>
          </a:gradFill>
          <a:ln w="9525">
            <a:solidFill>
              <a:schemeClr val="tx1"/>
            </a:solidFill>
            <a:miter lim="800000"/>
            <a:headEnd/>
            <a:tailEnd/>
          </a:ln>
          <a:effectLst/>
        </p:spPr>
        <p:txBody>
          <a:bodyPr wrap="none" lIns="82058" tIns="41029" rIns="82058" bIns="41029" anchor="ctr"/>
          <a:lstStyle/>
          <a:p>
            <a:pPr defTabSz="914608"/>
            <a:endParaRPr lang="en-US" dirty="0"/>
          </a:p>
        </p:txBody>
      </p:sp>
      <p:sp>
        <p:nvSpPr>
          <p:cNvPr id="457731" name="Text Box 3"/>
          <p:cNvSpPr txBox="1">
            <a:spLocks noChangeArrowheads="1"/>
          </p:cNvSpPr>
          <p:nvPr/>
        </p:nvSpPr>
        <p:spPr bwMode="auto">
          <a:xfrm>
            <a:off x="492125" y="2271993"/>
            <a:ext cx="8151091" cy="618609"/>
          </a:xfrm>
          <a:prstGeom prst="rect">
            <a:avLst/>
          </a:prstGeom>
          <a:noFill/>
          <a:ln w="9525" algn="ctr">
            <a:noFill/>
            <a:miter lim="800000"/>
            <a:headEnd/>
            <a:tailEnd/>
          </a:ln>
          <a:effectLst/>
        </p:spPr>
        <p:txBody>
          <a:bodyPr lIns="91418" tIns="45709" rIns="91418" bIns="45709">
            <a:spAutoFit/>
          </a:bodyPr>
          <a:lstStyle/>
          <a:p>
            <a:pPr algn="ctr" defTabSz="914608" eaLnBrk="0" hangingPunct="0">
              <a:lnSpc>
                <a:spcPct val="95000"/>
              </a:lnSpc>
              <a:spcBef>
                <a:spcPct val="0"/>
              </a:spcBef>
              <a:tabLst>
                <a:tab pos="1696726" algn="l"/>
              </a:tabLst>
            </a:pPr>
            <a:r>
              <a:rPr lang="en-US" sz="3600" b="1" dirty="0">
                <a:solidFill>
                  <a:srgbClr val="FF0000"/>
                </a:solidFill>
                <a:effectLst>
                  <a:outerShdw blurRad="38100" dist="38100" dir="2700000" algn="tl">
                    <a:srgbClr val="C0C0C0"/>
                  </a:outerShdw>
                </a:effectLst>
                <a:latin typeface="Arial" pitchFamily="34" charset="0"/>
              </a:rPr>
              <a:t>Energy consumption today</a:t>
            </a:r>
          </a:p>
        </p:txBody>
      </p:sp>
      <p:grpSp>
        <p:nvGrpSpPr>
          <p:cNvPr id="2" name="Group 20"/>
          <p:cNvGrpSpPr>
            <a:grpSpLocks/>
          </p:cNvGrpSpPr>
          <p:nvPr/>
        </p:nvGrpSpPr>
        <p:grpSpPr bwMode="auto">
          <a:xfrm>
            <a:off x="3339523" y="3644714"/>
            <a:ext cx="2463512" cy="2384051"/>
            <a:chOff x="2525" y="2755"/>
            <a:chExt cx="1286" cy="1282"/>
          </a:xfrm>
        </p:grpSpPr>
        <p:grpSp>
          <p:nvGrpSpPr>
            <p:cNvPr id="3" name="Group 19"/>
            <p:cNvGrpSpPr>
              <a:grpSpLocks/>
            </p:cNvGrpSpPr>
            <p:nvPr/>
          </p:nvGrpSpPr>
          <p:grpSpPr bwMode="auto">
            <a:xfrm>
              <a:off x="2525" y="2755"/>
              <a:ext cx="1286" cy="1282"/>
              <a:chOff x="1979" y="2251"/>
              <a:chExt cx="2322" cy="2314"/>
            </a:xfrm>
          </p:grpSpPr>
          <p:sp>
            <p:nvSpPr>
              <p:cNvPr id="457735" name="Freeform 7"/>
              <p:cNvSpPr>
                <a:spLocks/>
              </p:cNvSpPr>
              <p:nvPr/>
            </p:nvSpPr>
            <p:spPr bwMode="auto">
              <a:xfrm rot="10800000">
                <a:off x="1979" y="2471"/>
                <a:ext cx="1161" cy="2094"/>
              </a:xfrm>
              <a:custGeom>
                <a:avLst/>
                <a:gdLst/>
                <a:ahLst/>
                <a:cxnLst>
                  <a:cxn ang="0">
                    <a:pos x="86" y="267"/>
                  </a:cxn>
                  <a:cxn ang="0">
                    <a:pos x="148" y="148"/>
                  </a:cxn>
                  <a:cxn ang="0">
                    <a:pos x="0" y="0"/>
                  </a:cxn>
                  <a:cxn ang="0">
                    <a:pos x="0" y="148"/>
                  </a:cxn>
                  <a:cxn ang="0">
                    <a:pos x="86" y="267"/>
                  </a:cxn>
                </a:cxnLst>
                <a:rect l="0" t="0" r="r" b="b"/>
                <a:pathLst>
                  <a:path w="148" h="267">
                    <a:moveTo>
                      <a:pt x="86" y="267"/>
                    </a:moveTo>
                    <a:cubicBezTo>
                      <a:pt x="125" y="239"/>
                      <a:pt x="148" y="195"/>
                      <a:pt x="148" y="148"/>
                    </a:cubicBezTo>
                    <a:cubicBezTo>
                      <a:pt x="148" y="66"/>
                      <a:pt x="81" y="0"/>
                      <a:pt x="0" y="0"/>
                    </a:cubicBezTo>
                    <a:lnTo>
                      <a:pt x="0" y="148"/>
                    </a:lnTo>
                    <a:lnTo>
                      <a:pt x="86" y="267"/>
                    </a:lnTo>
                    <a:close/>
                  </a:path>
                </a:pathLst>
              </a:custGeom>
              <a:solidFill>
                <a:srgbClr val="C0C0C0"/>
              </a:solidFill>
              <a:ln w="9525">
                <a:solidFill>
                  <a:srgbClr val="000000"/>
                </a:solidFill>
                <a:prstDash val="solid"/>
                <a:round/>
                <a:headEnd/>
                <a:tailEnd/>
              </a:ln>
            </p:spPr>
            <p:txBody>
              <a:bodyPr/>
              <a:lstStyle/>
              <a:p>
                <a:endParaRPr lang="en-US"/>
              </a:p>
            </p:txBody>
          </p:sp>
          <p:sp>
            <p:nvSpPr>
              <p:cNvPr id="457736" name="Freeform 8"/>
              <p:cNvSpPr>
                <a:spLocks/>
              </p:cNvSpPr>
              <p:nvPr/>
            </p:nvSpPr>
            <p:spPr bwMode="auto">
              <a:xfrm rot="10800000">
                <a:off x="2465" y="2251"/>
                <a:ext cx="1530" cy="1153"/>
              </a:xfrm>
              <a:custGeom>
                <a:avLst/>
                <a:gdLst/>
                <a:ahLst/>
                <a:cxnLst>
                  <a:cxn ang="0">
                    <a:pos x="0" y="101"/>
                  </a:cxn>
                  <a:cxn ang="0">
                    <a:pos x="109" y="147"/>
                  </a:cxn>
                  <a:cxn ang="0">
                    <a:pos x="195" y="119"/>
                  </a:cxn>
                  <a:cxn ang="0">
                    <a:pos x="109" y="0"/>
                  </a:cxn>
                  <a:cxn ang="0">
                    <a:pos x="0" y="101"/>
                  </a:cxn>
                </a:cxnLst>
                <a:rect l="0" t="0" r="r" b="b"/>
                <a:pathLst>
                  <a:path w="195" h="147">
                    <a:moveTo>
                      <a:pt x="0" y="101"/>
                    </a:moveTo>
                    <a:cubicBezTo>
                      <a:pt x="28" y="131"/>
                      <a:pt x="68" y="147"/>
                      <a:pt x="109" y="147"/>
                    </a:cubicBezTo>
                    <a:cubicBezTo>
                      <a:pt x="140" y="147"/>
                      <a:pt x="170" y="138"/>
                      <a:pt x="195" y="119"/>
                    </a:cubicBezTo>
                    <a:lnTo>
                      <a:pt x="109" y="0"/>
                    </a:lnTo>
                    <a:lnTo>
                      <a:pt x="0" y="101"/>
                    </a:lnTo>
                    <a:close/>
                  </a:path>
                </a:pathLst>
              </a:custGeom>
              <a:solidFill>
                <a:srgbClr val="C0C0C0"/>
              </a:solidFill>
              <a:ln w="9525">
                <a:solidFill>
                  <a:srgbClr val="000000"/>
                </a:solidFill>
                <a:prstDash val="solid"/>
                <a:round/>
                <a:headEnd/>
                <a:tailEnd/>
              </a:ln>
            </p:spPr>
            <p:txBody>
              <a:bodyPr/>
              <a:lstStyle/>
              <a:p>
                <a:endParaRPr lang="en-US"/>
              </a:p>
            </p:txBody>
          </p:sp>
          <p:sp>
            <p:nvSpPr>
              <p:cNvPr id="457737" name="Freeform 9"/>
              <p:cNvSpPr>
                <a:spLocks/>
              </p:cNvSpPr>
              <p:nvPr/>
            </p:nvSpPr>
            <p:spPr bwMode="auto">
              <a:xfrm rot="10800000">
                <a:off x="3132" y="2602"/>
                <a:ext cx="1129" cy="792"/>
              </a:xfrm>
              <a:custGeom>
                <a:avLst/>
                <a:gdLst/>
                <a:ahLst/>
                <a:cxnLst>
                  <a:cxn ang="0">
                    <a:pos x="0" y="35"/>
                  </a:cxn>
                  <a:cxn ang="0">
                    <a:pos x="35" y="101"/>
                  </a:cxn>
                  <a:cxn ang="0">
                    <a:pos x="144" y="0"/>
                  </a:cxn>
                  <a:cxn ang="0">
                    <a:pos x="0" y="35"/>
                  </a:cxn>
                </a:cxnLst>
                <a:rect l="0" t="0" r="r" b="b"/>
                <a:pathLst>
                  <a:path w="144" h="101">
                    <a:moveTo>
                      <a:pt x="0" y="35"/>
                    </a:moveTo>
                    <a:cubicBezTo>
                      <a:pt x="6" y="60"/>
                      <a:pt x="18" y="82"/>
                      <a:pt x="35" y="101"/>
                    </a:cubicBezTo>
                    <a:lnTo>
                      <a:pt x="144" y="0"/>
                    </a:lnTo>
                    <a:lnTo>
                      <a:pt x="0" y="35"/>
                    </a:lnTo>
                    <a:close/>
                  </a:path>
                </a:pathLst>
              </a:custGeom>
              <a:solidFill>
                <a:srgbClr val="C0C0C0"/>
              </a:solidFill>
              <a:ln w="9525">
                <a:solidFill>
                  <a:srgbClr val="000000"/>
                </a:solidFill>
                <a:prstDash val="solid"/>
                <a:round/>
                <a:headEnd/>
                <a:tailEnd/>
              </a:ln>
            </p:spPr>
            <p:txBody>
              <a:bodyPr/>
              <a:lstStyle/>
              <a:p>
                <a:endParaRPr lang="en-US"/>
              </a:p>
            </p:txBody>
          </p:sp>
          <p:sp>
            <p:nvSpPr>
              <p:cNvPr id="457738" name="Freeform 10"/>
              <p:cNvSpPr>
                <a:spLocks/>
              </p:cNvSpPr>
              <p:nvPr/>
            </p:nvSpPr>
            <p:spPr bwMode="auto">
              <a:xfrm rot="10800000">
                <a:off x="3135" y="3404"/>
                <a:ext cx="1145" cy="1161"/>
              </a:xfrm>
              <a:custGeom>
                <a:avLst/>
                <a:gdLst/>
                <a:ahLst/>
                <a:cxnLst>
                  <a:cxn ang="0">
                    <a:pos x="145" y="0"/>
                  </a:cxn>
                  <a:cxn ang="0">
                    <a:pos x="0" y="119"/>
                  </a:cxn>
                  <a:cxn ang="0">
                    <a:pos x="146" y="148"/>
                  </a:cxn>
                  <a:cxn ang="0">
                    <a:pos x="145" y="0"/>
                  </a:cxn>
                </a:cxnLst>
                <a:rect l="0" t="0" r="r" b="b"/>
                <a:pathLst>
                  <a:path w="146" h="148">
                    <a:moveTo>
                      <a:pt x="145" y="0"/>
                    </a:moveTo>
                    <a:cubicBezTo>
                      <a:pt x="75" y="0"/>
                      <a:pt x="14" y="50"/>
                      <a:pt x="0" y="119"/>
                    </a:cubicBezTo>
                    <a:lnTo>
                      <a:pt x="146" y="148"/>
                    </a:lnTo>
                    <a:lnTo>
                      <a:pt x="145" y="0"/>
                    </a:lnTo>
                    <a:close/>
                  </a:path>
                </a:pathLst>
              </a:custGeom>
              <a:solidFill>
                <a:srgbClr val="C0C0C0"/>
              </a:solidFill>
              <a:ln w="9525">
                <a:solidFill>
                  <a:srgbClr val="000000"/>
                </a:solidFill>
                <a:prstDash val="solid"/>
                <a:round/>
                <a:headEnd/>
                <a:tailEnd/>
              </a:ln>
            </p:spPr>
            <p:txBody>
              <a:bodyPr/>
              <a:lstStyle/>
              <a:p>
                <a:endParaRPr lang="en-US"/>
              </a:p>
            </p:txBody>
          </p:sp>
          <p:sp>
            <p:nvSpPr>
              <p:cNvPr id="457743" name="Freeform 15"/>
              <p:cNvSpPr>
                <a:spLocks/>
              </p:cNvSpPr>
              <p:nvPr/>
            </p:nvSpPr>
            <p:spPr bwMode="auto">
              <a:xfrm rot="10800000">
                <a:off x="3132" y="3124"/>
                <a:ext cx="1169" cy="502"/>
              </a:xfrm>
              <a:custGeom>
                <a:avLst/>
                <a:gdLst/>
                <a:ahLst/>
                <a:cxnLst>
                  <a:cxn ang="0">
                    <a:pos x="3" y="0"/>
                  </a:cxn>
                  <a:cxn ang="0">
                    <a:pos x="1" y="28"/>
                  </a:cxn>
                  <a:cxn ang="0">
                    <a:pos x="5" y="64"/>
                  </a:cxn>
                  <a:cxn ang="0">
                    <a:pos x="149" y="29"/>
                  </a:cxn>
                  <a:cxn ang="0">
                    <a:pos x="3" y="0"/>
                  </a:cxn>
                </a:cxnLst>
                <a:rect l="0" t="0" r="r" b="b"/>
                <a:pathLst>
                  <a:path w="149" h="64">
                    <a:moveTo>
                      <a:pt x="3" y="0"/>
                    </a:moveTo>
                    <a:cubicBezTo>
                      <a:pt x="1" y="10"/>
                      <a:pt x="1" y="19"/>
                      <a:pt x="1" y="28"/>
                    </a:cubicBezTo>
                    <a:cubicBezTo>
                      <a:pt x="0" y="41"/>
                      <a:pt x="2" y="53"/>
                      <a:pt x="5" y="64"/>
                    </a:cubicBezTo>
                    <a:lnTo>
                      <a:pt x="149" y="29"/>
                    </a:lnTo>
                    <a:lnTo>
                      <a:pt x="3" y="0"/>
                    </a:lnTo>
                    <a:close/>
                  </a:path>
                </a:pathLst>
              </a:custGeom>
              <a:solidFill>
                <a:srgbClr val="C0C0C0"/>
              </a:solidFill>
              <a:ln w="9525">
                <a:solidFill>
                  <a:srgbClr val="000000"/>
                </a:solidFill>
                <a:prstDash val="solid"/>
                <a:round/>
                <a:headEnd/>
                <a:tailEnd/>
              </a:ln>
            </p:spPr>
            <p:txBody>
              <a:bodyPr/>
              <a:lstStyle/>
              <a:p>
                <a:endParaRPr lang="en-US"/>
              </a:p>
            </p:txBody>
          </p:sp>
        </p:grpSp>
        <p:sp>
          <p:nvSpPr>
            <p:cNvPr id="457746" name="Text Box 18"/>
            <p:cNvSpPr txBox="1">
              <a:spLocks noChangeArrowheads="1"/>
            </p:cNvSpPr>
            <p:nvPr/>
          </p:nvSpPr>
          <p:spPr bwMode="auto">
            <a:xfrm>
              <a:off x="2788" y="3295"/>
              <a:ext cx="776" cy="195"/>
            </a:xfrm>
            <a:prstGeom prst="rect">
              <a:avLst/>
            </a:prstGeom>
            <a:solidFill>
              <a:srgbClr val="C0C0C0"/>
            </a:solidFill>
            <a:ln w="19050" algn="ctr">
              <a:noFill/>
              <a:miter lim="800000"/>
              <a:headEnd/>
              <a:tailEnd/>
            </a:ln>
            <a:effectLst/>
          </p:spPr>
          <p:txBody>
            <a:bodyPr wrap="none">
              <a:spAutoFit/>
            </a:bodyPr>
            <a:lstStyle/>
            <a:p>
              <a:pPr defTabSz="914608"/>
              <a:r>
                <a:rPr lang="en-US" sz="2200" b="1" i="1" dirty="0">
                  <a:solidFill>
                    <a:schemeClr val="tx1"/>
                  </a:solidFill>
                  <a:effectLst>
                    <a:outerShdw blurRad="38100" dist="38100" dir="2700000" algn="tl">
                      <a:srgbClr val="FFFFFF"/>
                    </a:outerShdw>
                  </a:effectLst>
                </a:rPr>
                <a:t>~100 Quads</a:t>
              </a:r>
            </a:p>
          </p:txBody>
        </p:sp>
      </p:grpSp>
      <p:sp>
        <p:nvSpPr>
          <p:cNvPr id="457750" name="Rectangle 22"/>
          <p:cNvSpPr>
            <a:spLocks noChangeArrowheads="1"/>
          </p:cNvSpPr>
          <p:nvPr/>
        </p:nvSpPr>
        <p:spPr bwMode="auto">
          <a:xfrm>
            <a:off x="6217228" y="4650442"/>
            <a:ext cx="1986730" cy="353703"/>
          </a:xfrm>
          <a:prstGeom prst="rect">
            <a:avLst/>
          </a:prstGeom>
          <a:noFill/>
          <a:ln w="19050" algn="ctr">
            <a:noFill/>
            <a:miter lim="800000"/>
            <a:headEnd/>
            <a:tailEnd/>
          </a:ln>
          <a:effectLst/>
        </p:spPr>
        <p:txBody>
          <a:bodyPr wrap="none" lIns="82058" tIns="41029" rIns="82058" bIns="41029">
            <a:spAutoFit/>
          </a:bodyPr>
          <a:lstStyle/>
          <a:p>
            <a:pPr defTabSz="914608"/>
            <a:r>
              <a:rPr lang="en-US" sz="2200" b="1" i="1" dirty="0">
                <a:solidFill>
                  <a:schemeClr val="tx1"/>
                </a:solidFill>
                <a:effectLst>
                  <a:outerShdw blurRad="38100" dist="38100" dir="2700000" algn="tl">
                    <a:srgbClr val="C0C0C0"/>
                  </a:outerShdw>
                </a:effectLst>
              </a:rPr>
              <a:t>Quad = 10</a:t>
            </a:r>
            <a:r>
              <a:rPr lang="en-US" sz="2200" b="1" i="1" baseline="30000" dirty="0">
                <a:solidFill>
                  <a:schemeClr val="tx1"/>
                </a:solidFill>
                <a:effectLst>
                  <a:outerShdw blurRad="38100" dist="38100" dir="2700000" algn="tl">
                    <a:srgbClr val="C0C0C0"/>
                  </a:outerShdw>
                </a:effectLst>
              </a:rPr>
              <a:t>15</a:t>
            </a:r>
            <a:r>
              <a:rPr lang="en-US" sz="2200" b="1" i="1" dirty="0">
                <a:solidFill>
                  <a:schemeClr val="tx1"/>
                </a:solidFill>
                <a:effectLst>
                  <a:outerShdw blurRad="38100" dist="38100" dir="2700000" algn="tl">
                    <a:srgbClr val="C0C0C0"/>
                  </a:outerShdw>
                </a:effectLst>
              </a:rPr>
              <a:t> BTU</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7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775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2625</TotalTime>
  <Words>2874</Words>
  <Application>Microsoft Office PowerPoint</Application>
  <PresentationFormat>On-screen Show (4:3)</PresentationFormat>
  <Paragraphs>284</Paragraphs>
  <Slides>33</Slides>
  <Notes>12</Notes>
  <HiddenSlides>1</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Roadmapping Basic Science Needed  for Our Energy Future:   Part I – Energy Facts Leading to an Energy Strategy</vt:lpstr>
      <vt:lpstr>The Department of Energy</vt:lpstr>
      <vt:lpstr>DOE Quick Facts</vt:lpstr>
      <vt:lpstr>FY 2010 DOE Budget</vt:lpstr>
      <vt:lpstr>DOE’s Office of Science</vt:lpstr>
      <vt:lpstr>Office of Science Quick Facts</vt:lpstr>
      <vt:lpstr>The Energy Challenge</vt:lpstr>
      <vt:lpstr>400 Years of Energy Use in the U.S.  19th C discoveries and 20th C technologies are very much part of today’s infrastructure</vt:lpstr>
      <vt:lpstr>Slide 9</vt:lpstr>
      <vt:lpstr>U.S. and World Energy Consumption Today  With &lt;5% of the world’s population, the U.S. consumes 21% of all primary energy</vt:lpstr>
      <vt:lpstr>U.S. Energy Production &amp; Consumption Since 1950  The U.S. was self sufficient in energy until the 1950s</vt:lpstr>
      <vt:lpstr>Slide 12</vt:lpstr>
      <vt:lpstr>Fossil Fuels Will Continue to Dominate World Energy Supply Under Business as Usual</vt:lpstr>
      <vt:lpstr>Fossil Fuels Will Continue to Dominate World Energy Supply Under Business as Usual</vt:lpstr>
      <vt:lpstr>Slide 15</vt:lpstr>
      <vt:lpstr>Slide 16</vt:lpstr>
      <vt:lpstr>Slide 17</vt:lpstr>
      <vt:lpstr>Slide 18</vt:lpstr>
      <vt:lpstr>Slide 19</vt:lpstr>
      <vt:lpstr>Slide 20</vt:lpstr>
      <vt:lpstr>Slide 21</vt:lpstr>
      <vt:lpstr>Slide 22</vt:lpstr>
      <vt:lpstr>Slide 23</vt:lpstr>
      <vt:lpstr>Greenland Ice Mass Loss – 2002 to 2009 </vt:lpstr>
      <vt:lpstr>Gravity Recovery and Climate Experiment (GRACE) </vt:lpstr>
      <vt:lpstr>Major Changes are Required to  Reduce Greenhouse Gas Concentrations</vt:lpstr>
      <vt:lpstr>Slide 27</vt:lpstr>
      <vt:lpstr>A National Strategy for a New Energy Economy</vt:lpstr>
      <vt:lpstr>Slide 29</vt:lpstr>
      <vt:lpstr>Slide 30</vt:lpstr>
      <vt:lpstr>Slide 31</vt:lpstr>
      <vt:lpstr>Science for Energy Technology: Strengthening the Link Between Basic Research And Industry</vt:lpstr>
      <vt:lpstr>END</vt:lpstr>
    </vt:vector>
  </TitlesOfParts>
  <Company>US Department of Energy (SC)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Joseph Groves</dc:creator>
  <cp:lastModifiedBy>Dehmer</cp:lastModifiedBy>
  <cp:revision>355</cp:revision>
  <dcterms:created xsi:type="dcterms:W3CDTF">2009-10-19T15:58:14Z</dcterms:created>
  <dcterms:modified xsi:type="dcterms:W3CDTF">2010-06-20T02:40:52Z</dcterms:modified>
</cp:coreProperties>
</file>