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5"/>
  </p:notesMasterIdLst>
  <p:sldIdLst>
    <p:sldId id="513" r:id="rId2"/>
    <p:sldId id="515" r:id="rId3"/>
    <p:sldId id="516" r:id="rId4"/>
    <p:sldId id="684" r:id="rId5"/>
    <p:sldId id="685" r:id="rId6"/>
    <p:sldId id="602" r:id="rId7"/>
    <p:sldId id="517" r:id="rId8"/>
    <p:sldId id="518" r:id="rId9"/>
    <p:sldId id="683" r:id="rId10"/>
    <p:sldId id="680" r:id="rId11"/>
    <p:sldId id="519" r:id="rId12"/>
    <p:sldId id="520" r:id="rId13"/>
    <p:sldId id="661" r:id="rId14"/>
    <p:sldId id="620" r:id="rId15"/>
    <p:sldId id="566" r:id="rId16"/>
    <p:sldId id="563" r:id="rId17"/>
    <p:sldId id="565" r:id="rId18"/>
    <p:sldId id="523" r:id="rId19"/>
    <p:sldId id="618" r:id="rId20"/>
    <p:sldId id="612" r:id="rId21"/>
    <p:sldId id="609" r:id="rId22"/>
    <p:sldId id="610" r:id="rId23"/>
    <p:sldId id="568" r:id="rId24"/>
    <p:sldId id="662" r:id="rId25"/>
    <p:sldId id="668" r:id="rId26"/>
    <p:sldId id="671" r:id="rId27"/>
    <p:sldId id="532" r:id="rId28"/>
    <p:sldId id="676" r:id="rId29"/>
    <p:sldId id="536" r:id="rId30"/>
    <p:sldId id="673" r:id="rId31"/>
    <p:sldId id="534" r:id="rId32"/>
    <p:sldId id="615" r:id="rId33"/>
    <p:sldId id="576" r:id="rId34"/>
    <p:sldId id="578" r:id="rId35"/>
    <p:sldId id="577" r:id="rId36"/>
    <p:sldId id="547" r:id="rId37"/>
    <p:sldId id="669" r:id="rId38"/>
    <p:sldId id="670" r:id="rId39"/>
    <p:sldId id="658" r:id="rId40"/>
    <p:sldId id="537" r:id="rId41"/>
    <p:sldId id="686" r:id="rId42"/>
    <p:sldId id="667" r:id="rId43"/>
    <p:sldId id="571" r:id="rId44"/>
    <p:sldId id="572" r:id="rId45"/>
    <p:sldId id="677" r:id="rId46"/>
    <p:sldId id="598" r:id="rId47"/>
    <p:sldId id="595" r:id="rId48"/>
    <p:sldId id="538" r:id="rId49"/>
    <p:sldId id="541" r:id="rId50"/>
    <p:sldId id="542" r:id="rId51"/>
    <p:sldId id="540" r:id="rId52"/>
    <p:sldId id="678" r:id="rId53"/>
    <p:sldId id="679" r:id="rId54"/>
    <p:sldId id="675" r:id="rId55"/>
    <p:sldId id="569" r:id="rId56"/>
    <p:sldId id="687" r:id="rId57"/>
    <p:sldId id="573" r:id="rId58"/>
    <p:sldId id="574" r:id="rId59"/>
    <p:sldId id="575" r:id="rId60"/>
    <p:sldId id="617" r:id="rId61"/>
    <p:sldId id="583" r:id="rId62"/>
    <p:sldId id="584" r:id="rId63"/>
    <p:sldId id="585" r:id="rId64"/>
    <p:sldId id="587" r:id="rId65"/>
    <p:sldId id="586" r:id="rId66"/>
    <p:sldId id="580" r:id="rId67"/>
    <p:sldId id="597" r:id="rId68"/>
    <p:sldId id="599" r:id="rId69"/>
    <p:sldId id="601" r:id="rId70"/>
    <p:sldId id="545" r:id="rId71"/>
    <p:sldId id="546" r:id="rId72"/>
    <p:sldId id="550" r:id="rId73"/>
    <p:sldId id="672" r:id="rId74"/>
    <p:sldId id="622" r:id="rId75"/>
    <p:sldId id="625" r:id="rId76"/>
    <p:sldId id="626" r:id="rId77"/>
    <p:sldId id="627" r:id="rId78"/>
    <p:sldId id="628" r:id="rId79"/>
    <p:sldId id="629" r:id="rId80"/>
    <p:sldId id="630" r:id="rId81"/>
    <p:sldId id="655" r:id="rId82"/>
    <p:sldId id="631" r:id="rId83"/>
    <p:sldId id="632" r:id="rId84"/>
    <p:sldId id="633" r:id="rId85"/>
    <p:sldId id="657" r:id="rId86"/>
    <p:sldId id="637" r:id="rId87"/>
    <p:sldId id="635" r:id="rId88"/>
    <p:sldId id="636" r:id="rId89"/>
    <p:sldId id="638" r:id="rId90"/>
    <p:sldId id="639" r:id="rId91"/>
    <p:sldId id="663" r:id="rId92"/>
    <p:sldId id="640" r:id="rId93"/>
    <p:sldId id="644" r:id="rId9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FF66"/>
    <a:srgbClr val="D2DFEE"/>
    <a:srgbClr val="239D7D"/>
    <a:srgbClr val="229A7A"/>
    <a:srgbClr val="229A6D"/>
    <a:srgbClr val="229A58"/>
    <a:srgbClr val="219B72"/>
    <a:srgbClr val="1F916B"/>
    <a:srgbClr val="1D85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33" autoAdjust="0"/>
    <p:restoredTop sz="98741" autoAdjust="0"/>
  </p:normalViewPr>
  <p:slideViewPr>
    <p:cSldViewPr snapToGrid="0" showGuides="1">
      <p:cViewPr varScale="1">
        <p:scale>
          <a:sx n="71" d="100"/>
          <a:sy n="71" d="100"/>
        </p:scale>
        <p:origin x="-408" y="-90"/>
      </p:cViewPr>
      <p:guideLst>
        <p:guide orient="horz" pos="311"/>
        <p:guide pos="2880"/>
      </p:guideLst>
    </p:cSldViewPr>
  </p:slideViewPr>
  <p:notesTextViewPr>
    <p:cViewPr>
      <p:scale>
        <a:sx n="100" d="100"/>
        <a:sy n="100" d="100"/>
      </p:scale>
      <p:origin x="0" y="0"/>
    </p:cViewPr>
  </p:notesTextViewPr>
  <p:sorterViewPr>
    <p:cViewPr>
      <p:scale>
        <a:sx n="80" d="100"/>
        <a:sy n="80" d="100"/>
      </p:scale>
      <p:origin x="0" y="11844"/>
    </p:cViewPr>
  </p:sorterViewPr>
  <p:notesViewPr>
    <p:cSldViewPr snapToGrid="0" showGuides="1">
      <p:cViewPr varScale="1">
        <p:scale>
          <a:sx n="52" d="100"/>
          <a:sy n="52" d="100"/>
        </p:scale>
        <p:origin x="-2712"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ehmer\Desktop\New%20Energy%20Facts\Dehmer%20Energy%20Facts%202013%2010-xx\U.S.%20&amp;%20world%20primary%20energy%20consumption.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ln w="12700">
              <a:solidFill>
                <a:sysClr val="windowText" lastClr="000000"/>
              </a:solidFill>
            </a:ln>
          </c:spPr>
          <c:dPt>
            <c:idx val="0"/>
            <c:bubble3D val="0"/>
            <c:spPr>
              <a:pattFill prst="pct70">
                <a:fgClr>
                  <a:schemeClr val="tx1">
                    <a:lumMod val="75000"/>
                    <a:lumOff val="25000"/>
                  </a:schemeClr>
                </a:fgClr>
                <a:bgClr>
                  <a:schemeClr val="bg1"/>
                </a:bgClr>
              </a:pattFill>
              <a:ln w="12700">
                <a:solidFill>
                  <a:sysClr val="windowText" lastClr="000000"/>
                </a:solidFill>
              </a:ln>
            </c:spPr>
          </c:dPt>
          <c:dPt>
            <c:idx val="1"/>
            <c:bubble3D val="0"/>
            <c:spPr>
              <a:pattFill prst="dkUpDiag">
                <a:fgClr>
                  <a:schemeClr val="tx1">
                    <a:lumMod val="85000"/>
                    <a:lumOff val="15000"/>
                  </a:schemeClr>
                </a:fgClr>
                <a:bgClr>
                  <a:schemeClr val="bg1"/>
                </a:bgClr>
              </a:pattFill>
              <a:ln w="12700">
                <a:solidFill>
                  <a:sysClr val="windowText" lastClr="000000"/>
                </a:solidFill>
              </a:ln>
            </c:spPr>
          </c:dPt>
          <c:dPt>
            <c:idx val="2"/>
            <c:bubble3D val="0"/>
            <c:spPr>
              <a:solidFill>
                <a:schemeClr val="tx1">
                  <a:lumMod val="65000"/>
                  <a:lumOff val="35000"/>
                </a:schemeClr>
              </a:solidFill>
              <a:ln w="12700">
                <a:solidFill>
                  <a:sysClr val="windowText" lastClr="000000"/>
                </a:solidFill>
              </a:ln>
            </c:spPr>
          </c:dPt>
          <c:dPt>
            <c:idx val="3"/>
            <c:bubble3D val="0"/>
            <c:spPr>
              <a:solidFill>
                <a:srgbClr val="FF0000"/>
              </a:solidFill>
              <a:ln w="12700">
                <a:solidFill>
                  <a:sysClr val="windowText" lastClr="000000"/>
                </a:solidFill>
              </a:ln>
            </c:spPr>
          </c:dPt>
          <c:dPt>
            <c:idx val="4"/>
            <c:bubble3D val="0"/>
            <c:spPr>
              <a:solidFill>
                <a:srgbClr val="008000"/>
              </a:solidFill>
              <a:ln w="12700">
                <a:solidFill>
                  <a:sysClr val="windowText" lastClr="000000"/>
                </a:solidFill>
              </a:ln>
            </c:spPr>
          </c:dPt>
          <c:cat>
            <c:strRef>
              <c:f>Sheet1!$A$1:$A$5</c:f>
              <c:strCache>
                <c:ptCount val="5"/>
                <c:pt idx="0">
                  <c:v>Petroleum</c:v>
                </c:pt>
                <c:pt idx="1">
                  <c:v>Natural Gas</c:v>
                </c:pt>
                <c:pt idx="2">
                  <c:v>Coal</c:v>
                </c:pt>
                <c:pt idx="3">
                  <c:v>Nuclear</c:v>
                </c:pt>
                <c:pt idx="4">
                  <c:v>Renewables</c:v>
                </c:pt>
              </c:strCache>
            </c:strRef>
          </c:cat>
          <c:val>
            <c:numRef>
              <c:f>Sheet1!$B$1:$B$5</c:f>
              <c:numCache>
                <c:formatCode>General</c:formatCode>
                <c:ptCount val="5"/>
                <c:pt idx="0">
                  <c:v>35.28</c:v>
                </c:pt>
                <c:pt idx="1">
                  <c:v>24.84</c:v>
                </c:pt>
                <c:pt idx="2">
                  <c:v>19.64</c:v>
                </c:pt>
                <c:pt idx="3">
                  <c:v>8.26</c:v>
                </c:pt>
                <c:pt idx="4">
                  <c:v>9.14</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6879907052570209"/>
          <c:y val="0.23052165354330709"/>
          <c:w val="0.27409623797025373"/>
          <c:h val="0.53432669874599004"/>
        </c:manualLayout>
      </c:layout>
      <c:overlay val="0"/>
      <c:txPr>
        <a:bodyPr/>
        <a:lstStyle/>
        <a:p>
          <a:pPr>
            <a:defRPr sz="16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ln w="12700">
              <a:solidFill>
                <a:sysClr val="windowText" lastClr="000000"/>
              </a:solidFill>
            </a:ln>
          </c:spPr>
          <c:dPt>
            <c:idx val="0"/>
            <c:bubble3D val="0"/>
            <c:spPr>
              <a:pattFill prst="pct70">
                <a:fgClr>
                  <a:schemeClr val="tx1">
                    <a:lumMod val="75000"/>
                    <a:lumOff val="25000"/>
                  </a:schemeClr>
                </a:fgClr>
                <a:bgClr>
                  <a:schemeClr val="bg1"/>
                </a:bgClr>
              </a:pattFill>
              <a:ln w="12700">
                <a:solidFill>
                  <a:sysClr val="windowText" lastClr="000000"/>
                </a:solidFill>
              </a:ln>
            </c:spPr>
          </c:dPt>
          <c:dPt>
            <c:idx val="1"/>
            <c:bubble3D val="0"/>
            <c:spPr>
              <a:pattFill prst="dkUpDiag">
                <a:fgClr>
                  <a:schemeClr val="tx1">
                    <a:lumMod val="85000"/>
                    <a:lumOff val="15000"/>
                  </a:schemeClr>
                </a:fgClr>
                <a:bgClr>
                  <a:schemeClr val="bg1"/>
                </a:bgClr>
              </a:pattFill>
              <a:ln w="12700">
                <a:solidFill>
                  <a:sysClr val="windowText" lastClr="000000"/>
                </a:solidFill>
              </a:ln>
            </c:spPr>
          </c:dPt>
          <c:dPt>
            <c:idx val="2"/>
            <c:bubble3D val="0"/>
            <c:spPr>
              <a:solidFill>
                <a:schemeClr val="tx1">
                  <a:lumMod val="65000"/>
                  <a:lumOff val="35000"/>
                </a:schemeClr>
              </a:solidFill>
              <a:ln w="12700">
                <a:solidFill>
                  <a:sysClr val="windowText" lastClr="000000"/>
                </a:solidFill>
              </a:ln>
            </c:spPr>
          </c:dPt>
          <c:dPt>
            <c:idx val="3"/>
            <c:bubble3D val="0"/>
            <c:spPr>
              <a:solidFill>
                <a:srgbClr val="FF0000"/>
              </a:solidFill>
              <a:ln w="12700">
                <a:solidFill>
                  <a:sysClr val="windowText" lastClr="000000"/>
                </a:solidFill>
              </a:ln>
            </c:spPr>
          </c:dPt>
          <c:dPt>
            <c:idx val="4"/>
            <c:bubble3D val="0"/>
            <c:spPr>
              <a:solidFill>
                <a:srgbClr val="008000"/>
              </a:solidFill>
              <a:ln w="12700">
                <a:solidFill>
                  <a:sysClr val="windowText" lastClr="000000"/>
                </a:solidFill>
              </a:ln>
            </c:spPr>
          </c:dPt>
          <c:cat>
            <c:strRef>
              <c:f>Sheet1!$A$16:$A$20</c:f>
              <c:strCache>
                <c:ptCount val="5"/>
                <c:pt idx="0">
                  <c:v>Petroleum</c:v>
                </c:pt>
                <c:pt idx="1">
                  <c:v>Natural Gas</c:v>
                </c:pt>
                <c:pt idx="2">
                  <c:v>Coal</c:v>
                </c:pt>
                <c:pt idx="3">
                  <c:v>Nuclear</c:v>
                </c:pt>
                <c:pt idx="4">
                  <c:v>Renewables</c:v>
                </c:pt>
              </c:strCache>
            </c:strRef>
          </c:cat>
          <c:val>
            <c:numRef>
              <c:f>Sheet1!$B$16:$B$20</c:f>
              <c:numCache>
                <c:formatCode>General</c:formatCode>
                <c:ptCount val="5"/>
                <c:pt idx="0">
                  <c:v>163.91147995013549</c:v>
                </c:pt>
                <c:pt idx="1">
                  <c:v>118.53770288319811</c:v>
                </c:pt>
                <c:pt idx="2">
                  <c:v>148.0223245035711</c:v>
                </c:pt>
                <c:pt idx="3">
                  <c:v>22.238468312324397</c:v>
                </c:pt>
                <c:pt idx="4">
                  <c:v>42.401504981653503</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6879907052570209"/>
          <c:y val="0.23052165354330709"/>
          <c:w val="0.27409623797025373"/>
          <c:h val="0.53432669874599004"/>
        </c:manualLayout>
      </c:layout>
      <c:overlay val="0"/>
      <c:txPr>
        <a:bodyPr/>
        <a:lstStyle/>
        <a:p>
          <a:pPr>
            <a:defRPr sz="1600"/>
          </a:pPr>
          <a:endParaRPr lang="en-US"/>
        </a:p>
      </c:txPr>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6888" cy="464980"/>
          </a:xfrm>
          <a:prstGeom prst="rect">
            <a:avLst/>
          </a:prstGeom>
        </p:spPr>
        <p:txBody>
          <a:bodyPr vert="horz" lIns="92419" tIns="46210" rIns="92419" bIns="4621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926" y="0"/>
            <a:ext cx="3036888" cy="464980"/>
          </a:xfrm>
          <a:prstGeom prst="rect">
            <a:avLst/>
          </a:prstGeom>
        </p:spPr>
        <p:txBody>
          <a:bodyPr vert="horz" lIns="92419" tIns="46210" rIns="92419" bIns="46210" rtlCol="0"/>
          <a:lstStyle>
            <a:lvl1pPr algn="r" fontAlgn="auto">
              <a:spcBef>
                <a:spcPts val="0"/>
              </a:spcBef>
              <a:spcAft>
                <a:spcPts val="0"/>
              </a:spcAft>
              <a:defRPr sz="1200">
                <a:latin typeface="+mn-lt"/>
              </a:defRPr>
            </a:lvl1pPr>
          </a:lstStyle>
          <a:p>
            <a:pPr>
              <a:defRPr/>
            </a:pPr>
            <a:fld id="{E8BFB6E3-E718-4ADF-8A24-8EDFEB6E0545}" type="datetimeFigureOut">
              <a:rPr lang="en-US"/>
              <a:pPr>
                <a:defRPr/>
              </a:pPr>
              <a:t>11/4/2013</a:t>
            </a:fld>
            <a:endParaRPr lang="en-US"/>
          </a:p>
        </p:txBody>
      </p:sp>
      <p:sp>
        <p:nvSpPr>
          <p:cNvPr id="4" name="Slide Image Placeholder 3"/>
          <p:cNvSpPr>
            <a:spLocks noGrp="1" noRot="1" noChangeAspect="1"/>
          </p:cNvSpPr>
          <p:nvPr>
            <p:ph type="sldImg" idx="2"/>
          </p:nvPr>
        </p:nvSpPr>
        <p:spPr>
          <a:xfrm>
            <a:off x="1182688" y="696913"/>
            <a:ext cx="4645025" cy="3484562"/>
          </a:xfrm>
          <a:prstGeom prst="rect">
            <a:avLst/>
          </a:prstGeom>
          <a:noFill/>
          <a:ln w="12700">
            <a:solidFill>
              <a:prstClr val="black"/>
            </a:solidFill>
          </a:ln>
        </p:spPr>
        <p:txBody>
          <a:bodyPr vert="horz" lIns="92419" tIns="46210" rIns="92419" bIns="46210" rtlCol="0" anchor="ctr"/>
          <a:lstStyle/>
          <a:p>
            <a:pPr lvl="0"/>
            <a:endParaRPr lang="en-US" noProof="0"/>
          </a:p>
        </p:txBody>
      </p:sp>
      <p:sp>
        <p:nvSpPr>
          <p:cNvPr id="5" name="Notes Placeholder 4"/>
          <p:cNvSpPr>
            <a:spLocks noGrp="1"/>
          </p:cNvSpPr>
          <p:nvPr>
            <p:ph type="body" sz="quarter" idx="3"/>
          </p:nvPr>
        </p:nvSpPr>
        <p:spPr>
          <a:xfrm>
            <a:off x="701676" y="4416511"/>
            <a:ext cx="5607050" cy="4183221"/>
          </a:xfrm>
          <a:prstGeom prst="rect">
            <a:avLst/>
          </a:prstGeom>
        </p:spPr>
        <p:txBody>
          <a:bodyPr vert="horz" lIns="92419" tIns="46210" rIns="92419" bIns="4621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2" y="8829823"/>
            <a:ext cx="3036888" cy="464980"/>
          </a:xfrm>
          <a:prstGeom prst="rect">
            <a:avLst/>
          </a:prstGeom>
        </p:spPr>
        <p:txBody>
          <a:bodyPr vert="horz" lIns="92419" tIns="46210" rIns="92419" bIns="4621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926" y="8829823"/>
            <a:ext cx="3036888" cy="464980"/>
          </a:xfrm>
          <a:prstGeom prst="rect">
            <a:avLst/>
          </a:prstGeom>
        </p:spPr>
        <p:txBody>
          <a:bodyPr vert="horz" lIns="92419" tIns="46210" rIns="92419" bIns="46210" rtlCol="0" anchor="b"/>
          <a:lstStyle>
            <a:lvl1pPr algn="r" fontAlgn="auto">
              <a:spcBef>
                <a:spcPts val="0"/>
              </a:spcBef>
              <a:spcAft>
                <a:spcPts val="0"/>
              </a:spcAft>
              <a:defRPr sz="1200">
                <a:latin typeface="+mn-lt"/>
              </a:defRPr>
            </a:lvl1pPr>
          </a:lstStyle>
          <a:p>
            <a:pPr>
              <a:defRPr/>
            </a:pPr>
            <a:fld id="{B9E21006-5B50-44E3-AEBF-5DCAA283C668}" type="slidenum">
              <a:rPr lang="en-US"/>
              <a:pPr>
                <a:defRPr/>
              </a:pPr>
              <a:t>‹#›</a:t>
            </a:fld>
            <a:endParaRPr lang="en-US"/>
          </a:p>
        </p:txBody>
      </p:sp>
    </p:spTree>
    <p:extLst>
      <p:ext uri="{BB962C8B-B14F-4D97-AF65-F5344CB8AC3E}">
        <p14:creationId xmlns:p14="http://schemas.microsoft.com/office/powerpoint/2010/main" val="15937704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c.doe.gov/b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bp.com/liveassets/bp_internet/globalbp/globalbp_uk_english/publications/energy_reviews_2005/STAGING/local_assets/downloads/pdf/statistical_review_of_world_energy_full_report_2005.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bp.com/liveassets/bp_internet/globalbp/globalbp_uk_english/publications/energy_reviews_2005/STAGING/local_assets/downloads/pdf/statistical_review_of_world_energy_full_report_2005.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maps.grida.no/go/graphic/planets_and_atmospheres"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cgd.ucar.edu/cas/Trenberth/trenberth_presentations.html"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1DE8B499-97CB-4718-8CF9-62E1576D92D6}" type="slidenum">
              <a:rPr lang="en-US"/>
              <a:pPr/>
              <a:t>4</a:t>
            </a:fld>
            <a:endParaRPr lang="en-US"/>
          </a:p>
        </p:txBody>
      </p:sp>
      <p:sp>
        <p:nvSpPr>
          <p:cNvPr id="175107" name="Rectangle 2"/>
          <p:cNvSpPr>
            <a:spLocks noGrp="1" noRot="1" noChangeAspect="1" noChangeArrowheads="1" noTextEdit="1"/>
          </p:cNvSpPr>
          <p:nvPr>
            <p:ph type="sldImg"/>
          </p:nvPr>
        </p:nvSpPr>
        <p:spPr>
          <a:xfrm>
            <a:off x="1190625" y="693738"/>
            <a:ext cx="4629150" cy="3473450"/>
          </a:xfrm>
          <a:ln/>
        </p:spPr>
      </p:sp>
      <p:sp>
        <p:nvSpPr>
          <p:cNvPr id="175108" name="Rectangle 3"/>
          <p:cNvSpPr>
            <a:spLocks noGrp="1" noChangeArrowheads="1"/>
          </p:cNvSpPr>
          <p:nvPr>
            <p:ph type="body" idx="1"/>
          </p:nvPr>
        </p:nvSpPr>
        <p:spPr>
          <a:xfrm>
            <a:off x="186076" y="4648201"/>
            <a:ext cx="6638251" cy="4415790"/>
          </a:xfrm>
          <a:noFill/>
          <a:ln/>
        </p:spPr>
        <p:txBody>
          <a:bodyPr>
            <a:spAutoFit/>
          </a:bodyPr>
          <a:lstStyle/>
          <a:p>
            <a:pPr eaLnBrk="1" hangingPunct="1">
              <a:spcBef>
                <a:spcPct val="75000"/>
              </a:spcBef>
            </a:pPr>
            <a:r>
              <a:rPr lang="en-US" sz="800" dirty="0" smtClean="0">
                <a:latin typeface="Times New Roman" pitchFamily="18" charset="0"/>
              </a:rPr>
              <a:t>CHARACTERISTICS OF A BASIC RESEARCH NEEDS WORKSHOP</a:t>
            </a:r>
          </a:p>
          <a:p>
            <a:pPr eaLnBrk="1" hangingPunct="1">
              <a:spcBef>
                <a:spcPct val="75000"/>
              </a:spcBef>
            </a:pPr>
            <a:r>
              <a:rPr lang="en-US" sz="800" dirty="0" smtClean="0">
                <a:latin typeface="Times New Roman" pitchFamily="18" charset="0"/>
              </a:rPr>
              <a:t>Each workshop has three goals: (1) to summarize, prior to the workshop, the current state of technology and the associated R&amp;D challenges in a Technology Perspectives Factual Document, which is used as a resource document for the basic research community at the workshop and well into the future; (2) to define a set of Proposed Research Directions that address the technology R&amp;D challenges, the so-called technology show stoppers; and (3) to define a set of Science Grand Challenges that, if solved, might result in transformational changes in energy technologies.</a:t>
            </a:r>
          </a:p>
          <a:p>
            <a:pPr eaLnBrk="1" hangingPunct="1">
              <a:spcBef>
                <a:spcPct val="75000"/>
              </a:spcBef>
            </a:pPr>
            <a:r>
              <a:rPr lang="en-US" sz="800" dirty="0" smtClean="0">
                <a:latin typeface="Times New Roman" pitchFamily="18" charset="0"/>
              </a:rPr>
              <a:t>The Basic Research Needs workshops must accomplish a great deal in a short time and their output must be authoritative, influential, and enduring.  To accomplish the goals, the workshop planning, execution, and output stages are defined and structured.  Ideally, each workshop report should serve as a reference document with a long shelf life.  Additionally, the reports should be readily accessible.  All reports are available on the BES website (</a:t>
            </a:r>
            <a:r>
              <a:rPr lang="en-US" sz="800" dirty="0" smtClean="0">
                <a:latin typeface="Times New Roman" pitchFamily="18" charset="0"/>
                <a:hlinkClick r:id="rId3"/>
              </a:rPr>
              <a:t>http://www.sc.doe.gov/bes</a:t>
            </a:r>
            <a:r>
              <a:rPr lang="en-US" sz="800" dirty="0" smtClean="0">
                <a:latin typeface="Times New Roman" pitchFamily="18" charset="0"/>
              </a:rPr>
              <a:t>), usually within 60-75 days of the workshop.</a:t>
            </a:r>
          </a:p>
          <a:p>
            <a:pPr eaLnBrk="1" hangingPunct="1">
              <a:spcBef>
                <a:spcPct val="75000"/>
              </a:spcBef>
            </a:pPr>
            <a:r>
              <a:rPr lang="en-US" sz="800" dirty="0" smtClean="0">
                <a:latin typeface="Times New Roman" pitchFamily="18" charset="0"/>
              </a:rPr>
              <a:t>The workshops are structured so that the participants learn about the status and challenges of a particular energy technology, generate proposed basic research directions to address short-term technology showstoppers, and articulate basic research grand challenges that might lead to transformational changes in energy technologies for the 21st century and beyond.  The workshop reports that result from this process can help define the basic research agenda for a “decades-to-century” national energy agenda.</a:t>
            </a:r>
          </a:p>
          <a:p>
            <a:pPr eaLnBrk="1" hangingPunct="1">
              <a:spcBef>
                <a:spcPct val="75000"/>
              </a:spcBef>
            </a:pPr>
            <a:r>
              <a:rPr lang="en-US" sz="800" dirty="0" smtClean="0">
                <a:latin typeface="Times New Roman" pitchFamily="18" charset="0"/>
              </a:rPr>
              <a:t>Workshop planning begins many months in advance and is performed by the workshop executive group, which is led by strong scientist chairs and co-chairs from academia and/or national laboratories.  The executive group is made up of the workshop chair, co-chair(s), and panel leads.  Participants come primarily from the scientific community and include the workshop chair(s), plenary speakers, panel leads, panelists, and writers.  Each role is assigned tasks to complete before, during, and after the workshop. Technology experts serve as plenary speakers to provide applied perspectives to the scientific community.</a:t>
            </a:r>
          </a:p>
          <a:p>
            <a:pPr eaLnBrk="1" hangingPunct="1">
              <a:spcBef>
                <a:spcPct val="75000"/>
              </a:spcBef>
            </a:pPr>
            <a:r>
              <a:rPr lang="en-US" sz="800" dirty="0" smtClean="0">
                <a:latin typeface="Times New Roman" pitchFamily="18" charset="0"/>
              </a:rPr>
              <a:t>A hallmark of the Basic Research Needs workshops is the production of the Technology Perspectives Factual Document.  This feature describes the current status of technology development and is prepared prior to the workshop.  It provides a common context and language for workshop discussions, it is used to educate workshop participants, and it becomes part of the workshop report.  The Technology Perspectives Factual Document is written by technology experts from inside and outside DOE.  If existing material is available (for example, technology roadmaps), it is included either explicitly or by reference.  The Technology Perspectives Factual Document is not meant to provide the perspectives of the science community.  Instead, science perspectives are garnered as an outcome of the workshop. </a:t>
            </a:r>
          </a:p>
          <a:p>
            <a:pPr eaLnBrk="1" hangingPunct="1">
              <a:spcBef>
                <a:spcPct val="75000"/>
              </a:spcBef>
            </a:pPr>
            <a:r>
              <a:rPr lang="en-US" sz="800" dirty="0" smtClean="0">
                <a:latin typeface="Times New Roman" pitchFamily="18" charset="0"/>
              </a:rPr>
              <a:t>The outputs of the workshop are organized as (1) Panel Surveys describing the current state of science for each panel theme, (2) Priority Research Directions and Cross-Cutting Research Directions listed by each panel, (3) Science Grand Challenges outlined by all participants, and (4) Science and Technology Relationships Charts completed by the participants.  </a:t>
            </a:r>
          </a:p>
          <a:p>
            <a:pPr eaLnBrk="1" hangingPunct="1">
              <a:spcBef>
                <a:spcPct val="75000"/>
              </a:spcBef>
            </a:pPr>
            <a:r>
              <a:rPr lang="en-US" sz="800" dirty="0" smtClean="0">
                <a:latin typeface="Times New Roman" pitchFamily="18" charset="0"/>
              </a:rPr>
              <a:t>The result is a prioritization of the discovery-class and use-inspired basic research pertinent to energy technologies, obtained through a documented process.  Often after the workshop, the chair and co-chair(s) and BES federal staff members participate in outreach activities to communicate the results of the workshop to the scientific community.  Additionally, BES federal staff members brief other interested parties in the federal system, both inside and outside of DOE.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17</a:t>
            </a:fld>
            <a:endParaRPr lang="en-US"/>
          </a:p>
        </p:txBody>
      </p:sp>
      <p:pic>
        <p:nvPicPr>
          <p:cNvPr id="5" name="Picture 2"/>
          <p:cNvPicPr>
            <a:picLocks noChangeAspect="1" noChangeArrowheads="1"/>
          </p:cNvPicPr>
          <p:nvPr/>
        </p:nvPicPr>
        <p:blipFill>
          <a:blip r:embed="rId3" cstate="print"/>
          <a:srcRect/>
          <a:stretch>
            <a:fillRect/>
          </a:stretch>
        </p:blipFill>
        <p:spPr bwMode="auto">
          <a:xfrm>
            <a:off x="729081" y="4476930"/>
            <a:ext cx="5445634" cy="4081854"/>
          </a:xfrm>
          <a:prstGeom prst="rect">
            <a:avLst/>
          </a:prstGeom>
          <a:noFill/>
          <a:ln w="9525">
            <a:noFill/>
            <a:miter lim="800000"/>
            <a:headEnd/>
            <a:tailEnd/>
          </a:ln>
        </p:spPr>
      </p:pic>
    </p:spTree>
    <p:extLst>
      <p:ext uri="{BB962C8B-B14F-4D97-AF65-F5344CB8AC3E}">
        <p14:creationId xmlns:p14="http://schemas.microsoft.com/office/powerpoint/2010/main" val="2068062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D84747-8541-447D-98DD-3BA65C3B6C3C}" type="slidenum">
              <a:rPr lang="en-US"/>
              <a:pPr/>
              <a:t>19</a:t>
            </a:fld>
            <a:endParaRPr lang="en-US"/>
          </a:p>
        </p:txBody>
      </p:sp>
      <p:sp>
        <p:nvSpPr>
          <p:cNvPr id="458754" name="Rectangle 2"/>
          <p:cNvSpPr>
            <a:spLocks noGrp="1" noRot="1" noChangeAspect="1" noChangeArrowheads="1" noTextEdit="1"/>
          </p:cNvSpPr>
          <p:nvPr>
            <p:ph type="sldImg"/>
          </p:nvPr>
        </p:nvSpPr>
        <p:spPr>
          <a:xfrm>
            <a:off x="1189038" y="692150"/>
            <a:ext cx="4632325" cy="3473450"/>
          </a:xfrm>
          <a:ln/>
        </p:spPr>
      </p:sp>
      <p:sp>
        <p:nvSpPr>
          <p:cNvPr id="458755" name="Rectangle 3"/>
          <p:cNvSpPr>
            <a:spLocks noGrp="1" noChangeArrowheads="1"/>
          </p:cNvSpPr>
          <p:nvPr>
            <p:ph type="body" idx="1"/>
          </p:nvPr>
        </p:nvSpPr>
        <p:spPr>
          <a:xfrm>
            <a:off x="923927" y="4397379"/>
            <a:ext cx="5162550" cy="4164013"/>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21</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22</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23</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9F252E-C15D-4949-BF82-693A2B39E284}" type="slidenum">
              <a:rPr lang="en-US"/>
              <a:pPr/>
              <a:t>24</a:t>
            </a:fld>
            <a:endParaRPr lang="en-US"/>
          </a:p>
        </p:txBody>
      </p:sp>
      <p:sp>
        <p:nvSpPr>
          <p:cNvPr id="462850" name="Rectangle 2"/>
          <p:cNvSpPr>
            <a:spLocks noGrp="1" noRot="1" noChangeAspect="1" noChangeArrowheads="1" noTextEdit="1"/>
          </p:cNvSpPr>
          <p:nvPr>
            <p:ph type="sldImg"/>
          </p:nvPr>
        </p:nvSpPr>
        <p:spPr>
          <a:xfrm>
            <a:off x="1189038" y="692150"/>
            <a:ext cx="4632325" cy="3473450"/>
          </a:xfrm>
          <a:ln/>
        </p:spPr>
      </p:sp>
      <p:sp>
        <p:nvSpPr>
          <p:cNvPr id="462851" name="Rectangle 3"/>
          <p:cNvSpPr>
            <a:spLocks noGrp="1" noChangeArrowheads="1"/>
          </p:cNvSpPr>
          <p:nvPr>
            <p:ph type="body" idx="1"/>
          </p:nvPr>
        </p:nvSpPr>
        <p:spPr>
          <a:xfrm>
            <a:off x="923927" y="4397379"/>
            <a:ext cx="5162550" cy="4164013"/>
          </a:xfrm>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25</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26</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5E39A1-7EFD-46AF-A71F-BDA04FC1AE14}" type="slidenum">
              <a:rPr lang="en-US"/>
              <a:pPr/>
              <a:t>27</a:t>
            </a:fld>
            <a:endParaRPr lang="en-US"/>
          </a:p>
        </p:txBody>
      </p:sp>
      <p:sp>
        <p:nvSpPr>
          <p:cNvPr id="491522" name="Rectangle 2"/>
          <p:cNvSpPr>
            <a:spLocks noGrp="1" noRot="1" noChangeAspect="1" noChangeArrowheads="1" noTextEdit="1"/>
          </p:cNvSpPr>
          <p:nvPr>
            <p:ph type="sldImg"/>
          </p:nvPr>
        </p:nvSpPr>
        <p:spPr>
          <a:xfrm>
            <a:off x="1190625" y="693738"/>
            <a:ext cx="4629150" cy="3471862"/>
          </a:xfrm>
          <a:ln/>
        </p:spPr>
      </p:sp>
      <p:sp>
        <p:nvSpPr>
          <p:cNvPr id="491523"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E55B27-EB4C-4DB9-A60E-3731853C5E5E}" type="slidenum">
              <a:rPr lang="en-US"/>
              <a:pPr/>
              <a:t>28</a:t>
            </a:fld>
            <a:endParaRPr lang="en-US"/>
          </a:p>
        </p:txBody>
      </p:sp>
      <p:sp>
        <p:nvSpPr>
          <p:cNvPr id="495618" name="Rectangle 2"/>
          <p:cNvSpPr>
            <a:spLocks noGrp="1" noRot="1" noChangeAspect="1" noChangeArrowheads="1" noTextEdit="1"/>
          </p:cNvSpPr>
          <p:nvPr>
            <p:ph type="sldImg"/>
          </p:nvPr>
        </p:nvSpPr>
        <p:spPr>
          <a:xfrm>
            <a:off x="1181100" y="696913"/>
            <a:ext cx="4649788" cy="3487737"/>
          </a:xfrm>
          <a:ln/>
        </p:spPr>
      </p:sp>
      <p:sp>
        <p:nvSpPr>
          <p:cNvPr id="495619" name="Rectangle 3"/>
          <p:cNvSpPr>
            <a:spLocks noGrp="1" noChangeArrowheads="1"/>
          </p:cNvSpPr>
          <p:nvPr>
            <p:ph type="body" idx="1"/>
          </p:nvPr>
        </p:nvSpPr>
        <p:spPr>
          <a:xfrm>
            <a:off x="701676" y="4414838"/>
            <a:ext cx="5607050" cy="4184650"/>
          </a:xfrm>
        </p:spPr>
        <p:txBody>
          <a:bodyPr/>
          <a:lstStyle/>
          <a:p>
            <a:r>
              <a:rPr lang="en-GB" sz="800" dirty="0"/>
              <a:t>“BP Statistical Review of World Energy 2005,” </a:t>
            </a:r>
            <a:r>
              <a:rPr lang="en-GB" sz="800" dirty="0">
                <a:hlinkClick r:id="rId3"/>
              </a:rPr>
              <a:t>http://www.bp.com/liveassets/bp_internet/globalbp/globalbp_uk_english/publications/energy_reviews_2005/STAGING/local_assets/downloads/pdf/statistical_review_of_world_energy_full_report_2005.pdf</a:t>
            </a:r>
            <a:endParaRPr lang="en-GB" sz="800" dirty="0"/>
          </a:p>
          <a:p>
            <a:r>
              <a:rPr lang="en-GB" sz="800" dirty="0"/>
              <a:t>Slide Courtesy:  Steven E. </a:t>
            </a:r>
            <a:r>
              <a:rPr lang="en-GB" sz="800" dirty="0" err="1"/>
              <a:t>Koonin</a:t>
            </a:r>
            <a:r>
              <a:rPr lang="en-GB" sz="800" dirty="0"/>
              <a:t>, Chief Scientist, BP, plc</a:t>
            </a:r>
            <a:endParaRPr lang="en-US" sz="8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5</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7C7746-974C-4470-8D85-108BD866EC65}" type="slidenum">
              <a:rPr lang="en-US"/>
              <a:pPr/>
              <a:t>29</a:t>
            </a:fld>
            <a:endParaRPr lang="en-US"/>
          </a:p>
        </p:txBody>
      </p:sp>
      <p:sp>
        <p:nvSpPr>
          <p:cNvPr id="838658" name="Rectangle 2"/>
          <p:cNvSpPr>
            <a:spLocks noGrp="1" noRot="1" noChangeAspect="1" noChangeArrowheads="1" noTextEdit="1"/>
          </p:cNvSpPr>
          <p:nvPr>
            <p:ph type="sldImg"/>
          </p:nvPr>
        </p:nvSpPr>
        <p:spPr>
          <a:xfrm>
            <a:off x="1181100" y="696913"/>
            <a:ext cx="4649788" cy="3487737"/>
          </a:xfrm>
          <a:ln/>
        </p:spPr>
      </p:sp>
      <p:sp>
        <p:nvSpPr>
          <p:cNvPr id="838659" name="Rectangle 3"/>
          <p:cNvSpPr>
            <a:spLocks noGrp="1" noChangeArrowheads="1"/>
          </p:cNvSpPr>
          <p:nvPr>
            <p:ph type="body" idx="1"/>
          </p:nvPr>
        </p:nvSpPr>
        <p:spPr>
          <a:xfrm>
            <a:off x="701676" y="4414838"/>
            <a:ext cx="5607050" cy="4184650"/>
          </a:xfrm>
        </p:spPr>
        <p:txBody>
          <a:bodyPr/>
          <a:lstStyle/>
          <a:p>
            <a:r>
              <a:rPr lang="en-GB" sz="800" dirty="0"/>
              <a:t>“BP Statistical Review of World Energy 2005,” </a:t>
            </a:r>
            <a:r>
              <a:rPr lang="en-GB" sz="800" dirty="0">
                <a:hlinkClick r:id="rId3"/>
              </a:rPr>
              <a:t>http://www.bp.com/liveassets/bp_internet/globalbp/globalbp_uk_english/publications/energy_reviews_2005/STAGING/local_assets/downloads/pdf/statistical_review_of_world_energy_full_report_2005.pdf</a:t>
            </a:r>
            <a:endParaRPr lang="en-GB" sz="800" dirty="0"/>
          </a:p>
          <a:p>
            <a:r>
              <a:rPr lang="en-GB" sz="800" dirty="0"/>
              <a:t>Slide Courtesy:  Steven E. </a:t>
            </a:r>
            <a:r>
              <a:rPr lang="en-GB" sz="800" dirty="0" err="1"/>
              <a:t>Koonin</a:t>
            </a:r>
            <a:r>
              <a:rPr lang="en-GB" sz="800" dirty="0"/>
              <a:t>, Chief Scientist, BP, plc</a:t>
            </a:r>
            <a:endParaRPr lang="en-US" sz="8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A1F6AE-C950-4383-AC93-CEF100CD7AD0}" type="slidenum">
              <a:rPr lang="en-US"/>
              <a:pPr/>
              <a:t>30</a:t>
            </a:fld>
            <a:endParaRPr lang="en-US"/>
          </a:p>
        </p:txBody>
      </p:sp>
      <p:sp>
        <p:nvSpPr>
          <p:cNvPr id="962562" name="Rectangle 2"/>
          <p:cNvSpPr>
            <a:spLocks noGrp="1" noRot="1" noChangeAspect="1" noChangeArrowheads="1" noTextEdit="1"/>
          </p:cNvSpPr>
          <p:nvPr>
            <p:ph type="sldImg"/>
          </p:nvPr>
        </p:nvSpPr>
        <p:spPr>
          <a:xfrm>
            <a:off x="1181100" y="696913"/>
            <a:ext cx="4649788" cy="3487737"/>
          </a:xfrm>
          <a:ln/>
        </p:spPr>
      </p:sp>
      <p:sp>
        <p:nvSpPr>
          <p:cNvPr id="962563" name="Rectangle 3"/>
          <p:cNvSpPr>
            <a:spLocks noGrp="1" noChangeArrowheads="1"/>
          </p:cNvSpPr>
          <p:nvPr>
            <p:ph type="body" idx="1"/>
          </p:nvPr>
        </p:nvSpPr>
        <p:spPr>
          <a:xfrm>
            <a:off x="701676" y="4414838"/>
            <a:ext cx="5607050" cy="4184650"/>
          </a:xfrm>
        </p:spPr>
        <p:txBody>
          <a:bodyPr/>
          <a:lstStyle/>
          <a:p>
            <a:endParaRPr lang="en-US" sz="8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A1F6AE-C950-4383-AC93-CEF100CD7AD0}" type="slidenum">
              <a:rPr lang="en-US"/>
              <a:pPr/>
              <a:t>31</a:t>
            </a:fld>
            <a:endParaRPr lang="en-US"/>
          </a:p>
        </p:txBody>
      </p:sp>
      <p:sp>
        <p:nvSpPr>
          <p:cNvPr id="962562" name="Rectangle 2"/>
          <p:cNvSpPr>
            <a:spLocks noGrp="1" noRot="1" noChangeAspect="1" noChangeArrowheads="1" noTextEdit="1"/>
          </p:cNvSpPr>
          <p:nvPr>
            <p:ph type="sldImg"/>
          </p:nvPr>
        </p:nvSpPr>
        <p:spPr>
          <a:xfrm>
            <a:off x="1181100" y="696913"/>
            <a:ext cx="4649788" cy="3487737"/>
          </a:xfrm>
          <a:ln/>
        </p:spPr>
      </p:sp>
      <p:sp>
        <p:nvSpPr>
          <p:cNvPr id="962563" name="Rectangle 3"/>
          <p:cNvSpPr>
            <a:spLocks noGrp="1" noChangeArrowheads="1"/>
          </p:cNvSpPr>
          <p:nvPr>
            <p:ph type="body" idx="1"/>
          </p:nvPr>
        </p:nvSpPr>
        <p:spPr>
          <a:xfrm>
            <a:off x="701676" y="4414838"/>
            <a:ext cx="5607050" cy="4184650"/>
          </a:xfrm>
        </p:spPr>
        <p:txBody>
          <a:bodyPr/>
          <a:lstStyle/>
          <a:p>
            <a:endParaRPr lang="en-US" sz="8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A1F6AE-C950-4383-AC93-CEF100CD7AD0}" type="slidenum">
              <a:rPr lang="en-US"/>
              <a:pPr/>
              <a:t>32</a:t>
            </a:fld>
            <a:endParaRPr lang="en-US"/>
          </a:p>
        </p:txBody>
      </p:sp>
      <p:sp>
        <p:nvSpPr>
          <p:cNvPr id="962562" name="Rectangle 2"/>
          <p:cNvSpPr>
            <a:spLocks noGrp="1" noRot="1" noChangeAspect="1" noChangeArrowheads="1" noTextEdit="1"/>
          </p:cNvSpPr>
          <p:nvPr>
            <p:ph type="sldImg"/>
          </p:nvPr>
        </p:nvSpPr>
        <p:spPr>
          <a:xfrm>
            <a:off x="1181100" y="696913"/>
            <a:ext cx="4649788" cy="3487737"/>
          </a:xfrm>
          <a:ln/>
        </p:spPr>
      </p:sp>
      <p:sp>
        <p:nvSpPr>
          <p:cNvPr id="962563" name="Rectangle 3"/>
          <p:cNvSpPr>
            <a:spLocks noGrp="1" noChangeArrowheads="1"/>
          </p:cNvSpPr>
          <p:nvPr>
            <p:ph type="body" idx="1"/>
          </p:nvPr>
        </p:nvSpPr>
        <p:spPr>
          <a:xfrm>
            <a:off x="701676" y="4414838"/>
            <a:ext cx="5607050" cy="4184650"/>
          </a:xfrm>
        </p:spPr>
        <p:txBody>
          <a:bodyPr/>
          <a:lstStyle/>
          <a:p>
            <a:endParaRPr lang="en-US" sz="8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33</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34</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35</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36</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9"/>
            <a:ext cx="5162550" cy="4164013"/>
          </a:xfrm>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37</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9"/>
            <a:ext cx="5162550" cy="4164013"/>
          </a:xfrm>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38</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D84747-8541-447D-98DD-3BA65C3B6C3C}" type="slidenum">
              <a:rPr lang="en-US"/>
              <a:pPr/>
              <a:t>6</a:t>
            </a:fld>
            <a:endParaRPr lang="en-US"/>
          </a:p>
        </p:txBody>
      </p:sp>
      <p:sp>
        <p:nvSpPr>
          <p:cNvPr id="458754" name="Rectangle 2"/>
          <p:cNvSpPr>
            <a:spLocks noGrp="1" noRot="1" noChangeAspect="1" noChangeArrowheads="1" noTextEdit="1"/>
          </p:cNvSpPr>
          <p:nvPr>
            <p:ph type="sldImg"/>
          </p:nvPr>
        </p:nvSpPr>
        <p:spPr>
          <a:xfrm>
            <a:off x="1189038" y="692150"/>
            <a:ext cx="4632325" cy="3473450"/>
          </a:xfrm>
          <a:ln/>
        </p:spPr>
      </p:sp>
      <p:sp>
        <p:nvSpPr>
          <p:cNvPr id="458755" name="Rectangle 3"/>
          <p:cNvSpPr>
            <a:spLocks noGrp="1" noChangeArrowheads="1"/>
          </p:cNvSpPr>
          <p:nvPr>
            <p:ph type="body" idx="1"/>
          </p:nvPr>
        </p:nvSpPr>
        <p:spPr>
          <a:xfrm>
            <a:off x="923927" y="4397379"/>
            <a:ext cx="5162550" cy="4164013"/>
          </a:xfrm>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565271-D4D6-4BAF-B6FF-6C16842562B5}" type="slidenum">
              <a:rPr lang="en-US"/>
              <a:pPr/>
              <a:t>40</a:t>
            </a:fld>
            <a:endParaRPr lang="en-US"/>
          </a:p>
        </p:txBody>
      </p:sp>
      <p:sp>
        <p:nvSpPr>
          <p:cNvPr id="524290" name="Rectangle 2"/>
          <p:cNvSpPr>
            <a:spLocks noGrp="1" noRot="1" noChangeAspect="1" noChangeArrowheads="1" noTextEdit="1"/>
          </p:cNvSpPr>
          <p:nvPr>
            <p:ph type="sldImg"/>
          </p:nvPr>
        </p:nvSpPr>
        <p:spPr>
          <a:xfrm>
            <a:off x="1189038" y="692150"/>
            <a:ext cx="4632325" cy="3473450"/>
          </a:xfrm>
          <a:ln/>
        </p:spPr>
      </p:sp>
      <p:sp>
        <p:nvSpPr>
          <p:cNvPr id="524291" name="Rectangle 3"/>
          <p:cNvSpPr>
            <a:spLocks noGrp="1" noChangeArrowheads="1"/>
          </p:cNvSpPr>
          <p:nvPr>
            <p:ph type="body" idx="1"/>
          </p:nvPr>
        </p:nvSpPr>
        <p:spPr>
          <a:xfrm>
            <a:off x="923927" y="4397380"/>
            <a:ext cx="5162550" cy="4164013"/>
          </a:xfrm>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BC"/>
                </a:solidFill>
                <a:latin typeface="Times New Roman" pitchFamily="18" charset="0"/>
              </a:defRPr>
            </a:lvl1pPr>
            <a:lvl2pPr marL="744659" indent="-286407" eaLnBrk="0" hangingPunct="0">
              <a:defRPr>
                <a:solidFill>
                  <a:srgbClr val="0000BC"/>
                </a:solidFill>
                <a:latin typeface="Times New Roman" pitchFamily="18" charset="0"/>
              </a:defRPr>
            </a:lvl2pPr>
            <a:lvl3pPr marL="1145629" indent="-229126" eaLnBrk="0" hangingPunct="0">
              <a:defRPr>
                <a:solidFill>
                  <a:srgbClr val="0000BC"/>
                </a:solidFill>
                <a:latin typeface="Times New Roman" pitchFamily="18" charset="0"/>
              </a:defRPr>
            </a:lvl3pPr>
            <a:lvl4pPr marL="1603880" indent="-229126" eaLnBrk="0" hangingPunct="0">
              <a:defRPr>
                <a:solidFill>
                  <a:srgbClr val="0000BC"/>
                </a:solidFill>
                <a:latin typeface="Times New Roman" pitchFamily="18" charset="0"/>
              </a:defRPr>
            </a:lvl4pPr>
            <a:lvl5pPr marL="2062132" indent="-229126" eaLnBrk="0" hangingPunct="0">
              <a:defRPr>
                <a:solidFill>
                  <a:srgbClr val="0000BC"/>
                </a:solidFill>
                <a:latin typeface="Times New Roman" pitchFamily="18" charset="0"/>
              </a:defRPr>
            </a:lvl5pPr>
            <a:lvl6pPr marL="2520384" indent="-229126" algn="ctr" eaLnBrk="0" fontAlgn="base" hangingPunct="0">
              <a:lnSpc>
                <a:spcPct val="80000"/>
              </a:lnSpc>
              <a:spcBef>
                <a:spcPct val="20000"/>
              </a:spcBef>
              <a:spcAft>
                <a:spcPct val="0"/>
              </a:spcAft>
              <a:defRPr>
                <a:solidFill>
                  <a:srgbClr val="0000BC"/>
                </a:solidFill>
                <a:latin typeface="Times New Roman" pitchFamily="18" charset="0"/>
              </a:defRPr>
            </a:lvl6pPr>
            <a:lvl7pPr marL="2978635" indent="-229126" algn="ctr" eaLnBrk="0" fontAlgn="base" hangingPunct="0">
              <a:lnSpc>
                <a:spcPct val="80000"/>
              </a:lnSpc>
              <a:spcBef>
                <a:spcPct val="20000"/>
              </a:spcBef>
              <a:spcAft>
                <a:spcPct val="0"/>
              </a:spcAft>
              <a:defRPr>
                <a:solidFill>
                  <a:srgbClr val="0000BC"/>
                </a:solidFill>
                <a:latin typeface="Times New Roman" pitchFamily="18" charset="0"/>
              </a:defRPr>
            </a:lvl7pPr>
            <a:lvl8pPr marL="3436887" indent="-229126" algn="ctr" eaLnBrk="0" fontAlgn="base" hangingPunct="0">
              <a:lnSpc>
                <a:spcPct val="80000"/>
              </a:lnSpc>
              <a:spcBef>
                <a:spcPct val="20000"/>
              </a:spcBef>
              <a:spcAft>
                <a:spcPct val="0"/>
              </a:spcAft>
              <a:defRPr>
                <a:solidFill>
                  <a:srgbClr val="0000BC"/>
                </a:solidFill>
                <a:latin typeface="Times New Roman" pitchFamily="18" charset="0"/>
              </a:defRPr>
            </a:lvl8pPr>
            <a:lvl9pPr marL="3895138" indent="-229126" algn="ctr" eaLnBrk="0" fontAlgn="base" hangingPunct="0">
              <a:lnSpc>
                <a:spcPct val="80000"/>
              </a:lnSpc>
              <a:spcBef>
                <a:spcPct val="20000"/>
              </a:spcBef>
              <a:spcAft>
                <a:spcPct val="0"/>
              </a:spcAft>
              <a:defRPr>
                <a:solidFill>
                  <a:srgbClr val="0000BC"/>
                </a:solidFill>
                <a:latin typeface="Times New Roman" pitchFamily="18" charset="0"/>
              </a:defRPr>
            </a:lvl9pPr>
          </a:lstStyle>
          <a:p>
            <a:pPr eaLnBrk="1" hangingPunct="1"/>
            <a:fld id="{9C4DBF5B-030D-406E-B290-DD91EBB2EBB9}" type="slidenum">
              <a:rPr lang="en-US" altLang="en-US" smtClean="0">
                <a:solidFill>
                  <a:schemeClr val="tx1"/>
                </a:solidFill>
                <a:latin typeface="Arial" charset="0"/>
              </a:rPr>
              <a:pPr eaLnBrk="1" hangingPunct="1"/>
              <a:t>41</a:t>
            </a:fld>
            <a:endParaRPr lang="en-US" altLang="en-US" smtClean="0">
              <a:solidFill>
                <a:schemeClr val="tx1"/>
              </a:solidFill>
              <a:latin typeface="Arial" charset="0"/>
            </a:endParaRPr>
          </a:p>
        </p:txBody>
      </p:sp>
      <p:sp>
        <p:nvSpPr>
          <p:cNvPr id="12291" name="Rectangle 2"/>
          <p:cNvSpPr>
            <a:spLocks noGrp="1" noRot="1" noChangeAspect="1" noChangeArrowheads="1" noTextEdit="1"/>
          </p:cNvSpPr>
          <p:nvPr>
            <p:ph type="sldImg"/>
          </p:nvPr>
        </p:nvSpPr>
        <p:spPr>
          <a:xfrm>
            <a:off x="1181100" y="696913"/>
            <a:ext cx="4649788" cy="3487737"/>
          </a:xfrm>
          <a:ln/>
        </p:spPr>
      </p:sp>
      <p:sp>
        <p:nvSpPr>
          <p:cNvPr id="12292" name="Rectangle 3"/>
          <p:cNvSpPr>
            <a:spLocks noGrp="1" noChangeArrowheads="1"/>
          </p:cNvSpPr>
          <p:nvPr>
            <p:ph type="body" idx="1"/>
          </p:nvPr>
        </p:nvSpPr>
        <p:spPr>
          <a:xfrm>
            <a:off x="701359" y="4414199"/>
            <a:ext cx="5607684" cy="41849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CC2867-B9F7-4585-A2C4-3CE8F25EB89C}" type="slidenum">
              <a:rPr lang="en-US"/>
              <a:pPr/>
              <a:t>43</a:t>
            </a:fld>
            <a:endParaRPr lang="en-US"/>
          </a:p>
        </p:txBody>
      </p:sp>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44</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39A433-B013-4C09-8B1C-E60EA5AAFCFA}" type="slidenum">
              <a:rPr lang="en-US"/>
              <a:pPr/>
              <a:t>45</a:t>
            </a:fld>
            <a:endParaRPr lang="en-US"/>
          </a:p>
        </p:txBody>
      </p:sp>
      <p:sp>
        <p:nvSpPr>
          <p:cNvPr id="870402" name="Rectangle 2"/>
          <p:cNvSpPr>
            <a:spLocks noGrp="1" noRot="1" noChangeAspect="1" noChangeArrowheads="1" noTextEdit="1"/>
          </p:cNvSpPr>
          <p:nvPr>
            <p:ph type="sldImg"/>
          </p:nvPr>
        </p:nvSpPr>
        <p:spPr>
          <a:xfrm>
            <a:off x="1181100" y="696913"/>
            <a:ext cx="4649788" cy="3487737"/>
          </a:xfrm>
          <a:ln/>
        </p:spPr>
      </p:sp>
      <p:sp>
        <p:nvSpPr>
          <p:cNvPr id="870403" name="Rectangle 3"/>
          <p:cNvSpPr>
            <a:spLocks noGrp="1" noChangeArrowheads="1"/>
          </p:cNvSpPr>
          <p:nvPr>
            <p:ph type="body" idx="1"/>
          </p:nvPr>
        </p:nvSpPr>
        <p:spPr>
          <a:xfrm>
            <a:off x="701675" y="4414838"/>
            <a:ext cx="5607050" cy="4184650"/>
          </a:xfrm>
        </p:spPr>
        <p:txBody>
          <a:bodyPr/>
          <a:lstStyle/>
          <a:p>
            <a:endParaRPr lang="en-US" sz="800"/>
          </a:p>
          <a:p>
            <a:endParaRPr lang="en-US" sz="8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39A433-B013-4C09-8B1C-E60EA5AAFCFA}" type="slidenum">
              <a:rPr lang="en-US"/>
              <a:pPr/>
              <a:t>46</a:t>
            </a:fld>
            <a:endParaRPr lang="en-US"/>
          </a:p>
        </p:txBody>
      </p:sp>
      <p:sp>
        <p:nvSpPr>
          <p:cNvPr id="870402" name="Rectangle 2"/>
          <p:cNvSpPr>
            <a:spLocks noGrp="1" noRot="1" noChangeAspect="1" noChangeArrowheads="1" noTextEdit="1"/>
          </p:cNvSpPr>
          <p:nvPr>
            <p:ph type="sldImg"/>
          </p:nvPr>
        </p:nvSpPr>
        <p:spPr>
          <a:xfrm>
            <a:off x="1181100" y="696913"/>
            <a:ext cx="4649788" cy="3487737"/>
          </a:xfrm>
          <a:ln/>
        </p:spPr>
      </p:sp>
      <p:sp>
        <p:nvSpPr>
          <p:cNvPr id="870403" name="Rectangle 3"/>
          <p:cNvSpPr>
            <a:spLocks noGrp="1" noChangeArrowheads="1"/>
          </p:cNvSpPr>
          <p:nvPr>
            <p:ph type="body" idx="1"/>
          </p:nvPr>
        </p:nvSpPr>
        <p:spPr>
          <a:xfrm>
            <a:off x="701675" y="4414838"/>
            <a:ext cx="5607050" cy="4184650"/>
          </a:xfrm>
        </p:spPr>
        <p:txBody>
          <a:bodyPr/>
          <a:lstStyle/>
          <a:p>
            <a:endParaRPr lang="en-US" sz="800"/>
          </a:p>
          <a:p>
            <a:endParaRPr lang="en-US" sz="8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47</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324093-10D3-426A-B7CC-485137FE3439}" type="slidenum">
              <a:rPr lang="en-US"/>
              <a:pPr/>
              <a:t>48</a:t>
            </a:fld>
            <a:endParaRPr lang="en-US"/>
          </a:p>
        </p:txBody>
      </p:sp>
      <p:sp>
        <p:nvSpPr>
          <p:cNvPr id="786434" name="Rectangle 2"/>
          <p:cNvSpPr>
            <a:spLocks noGrp="1" noRot="1" noChangeAspect="1" noChangeArrowheads="1" noTextEdit="1"/>
          </p:cNvSpPr>
          <p:nvPr>
            <p:ph type="sldImg"/>
          </p:nvPr>
        </p:nvSpPr>
        <p:spPr>
          <a:xfrm>
            <a:off x="1181100" y="696913"/>
            <a:ext cx="4649788" cy="3487737"/>
          </a:xfrm>
          <a:ln/>
        </p:spPr>
      </p:sp>
      <p:sp>
        <p:nvSpPr>
          <p:cNvPr id="786435" name="Rectangle 3"/>
          <p:cNvSpPr>
            <a:spLocks noGrp="1" noChangeArrowheads="1"/>
          </p:cNvSpPr>
          <p:nvPr>
            <p:ph type="body" idx="1"/>
          </p:nvPr>
        </p:nvSpPr>
        <p:spPr>
          <a:xfrm>
            <a:off x="701676" y="4414838"/>
            <a:ext cx="5607050" cy="4184650"/>
          </a:xfrm>
        </p:spPr>
        <p:txBody>
          <a:bodyPr/>
          <a:lstStyle/>
          <a:p>
            <a:pPr>
              <a:lnSpc>
                <a:spcPct val="90000"/>
              </a:lnSpc>
              <a:spcBef>
                <a:spcPct val="0"/>
              </a:spcBef>
            </a:pPr>
            <a:r>
              <a:rPr lang="en-US" sz="800" dirty="0"/>
              <a:t>A planet's climate is decided by its mass, its distance from the sun and the composition of its atmosphere. Mars is too small to keep a thick atmosphere. Its atmosphere consists mainly of carbon dioxide, but the atmosphere is very thin. The atmosphere of the Earth is a hundred times thicker. Most of Mars' carbon dioxide is frozen in the ground. Mars' average surface temperature is about -50°C. Venus has almost the same mass as Earth but a thicker atmosphere, composed of 96% carbon dioxide. The surface temperature on Venus is +460°C. Earth's atmosphere is 78% nitrogen, 21% oxygen, and 1% other gases. Carbon dioxide accounts for just 0.03 - 0.04%. Water </a:t>
            </a:r>
            <a:r>
              <a:rPr lang="en-US" sz="800" dirty="0" err="1"/>
              <a:t>vapour</a:t>
            </a:r>
            <a:r>
              <a:rPr lang="en-US" sz="800" dirty="0"/>
              <a:t>, varying in amount from 0 to 2%, carbon dioxide and some other minor gases present in the atmosphere absorb some of the thermal radiation leaving the surface and emit radiation from much higher and colder levels out to space. These </a:t>
            </a:r>
            <a:r>
              <a:rPr lang="en-US" sz="800" dirty="0" err="1"/>
              <a:t>radiatively</a:t>
            </a:r>
            <a:r>
              <a:rPr lang="en-US" sz="800" dirty="0"/>
              <a:t> active gases are known as greenhouse gases because they act as a partial blanket for the thermal radiation from the surface and enable it to be substantially warmer than it would otherwise be, analogous to the effect of a greenhouse. This blanketing is known as the natural </a:t>
            </a:r>
            <a:r>
              <a:rPr lang="en-US" sz="800" dirty="0" err="1"/>
              <a:t>greenhous</a:t>
            </a:r>
            <a:r>
              <a:rPr lang="en-US" sz="800" dirty="0"/>
              <a:t> effect. Without the greenhouse gases, Earth's average temperature would be roughly -20°C. The climates on Mars and Venus are very different, but very stable and highly predictable. The Earth's climate is unstable and rather unpredictable as compared with that of the other two planets. </a:t>
            </a:r>
          </a:p>
          <a:p>
            <a:pPr>
              <a:lnSpc>
                <a:spcPct val="90000"/>
              </a:lnSpc>
              <a:spcBef>
                <a:spcPct val="0"/>
              </a:spcBef>
            </a:pPr>
            <a:endParaRPr lang="en-US" sz="800" dirty="0"/>
          </a:p>
          <a:p>
            <a:pPr>
              <a:lnSpc>
                <a:spcPct val="90000"/>
              </a:lnSpc>
              <a:spcBef>
                <a:spcPct val="0"/>
              </a:spcBef>
            </a:pPr>
            <a:endParaRPr lang="en-US" sz="800" dirty="0"/>
          </a:p>
          <a:p>
            <a:pPr>
              <a:lnSpc>
                <a:spcPct val="90000"/>
              </a:lnSpc>
              <a:spcBef>
                <a:spcPct val="0"/>
              </a:spcBef>
            </a:pPr>
            <a:r>
              <a:rPr lang="en-US" sz="800" dirty="0"/>
              <a:t>Planets and atmospheres. (2000). In </a:t>
            </a:r>
            <a:r>
              <a:rPr lang="en-US" sz="800" i="1" dirty="0"/>
              <a:t>UNEP/GRID-</a:t>
            </a:r>
            <a:r>
              <a:rPr lang="en-US" sz="800" i="1" dirty="0" err="1"/>
              <a:t>Arendal</a:t>
            </a:r>
            <a:r>
              <a:rPr lang="en-US" sz="800" i="1" dirty="0"/>
              <a:t> Maps and Graphics Library</a:t>
            </a:r>
            <a:r>
              <a:rPr lang="en-US" sz="800" dirty="0"/>
              <a:t>. Retrieved from </a:t>
            </a:r>
            <a:r>
              <a:rPr lang="en-US" sz="800" dirty="0">
                <a:hlinkClick r:id="rId3"/>
              </a:rPr>
              <a:t>http://maps.grida.no/go/graphic/planets_and_atmospheres</a:t>
            </a:r>
            <a:r>
              <a:rPr lang="en-US" sz="800" dirty="0"/>
              <a: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p>
            <a:pPr>
              <a:defRPr/>
            </a:pPr>
            <a:fld id="{3472AE63-00ED-4B09-B859-9E1DDBDA2A00}" type="slidenum">
              <a:rPr lang="en-US" smtClean="0"/>
              <a:pPr>
                <a:defRPr/>
              </a:pPr>
              <a:t>49</a:t>
            </a:fld>
            <a:endParaRPr lang="en-US" smtClean="0"/>
          </a:p>
        </p:txBody>
      </p:sp>
      <p:sp>
        <p:nvSpPr>
          <p:cNvPr id="41987" name="Rectangle 2"/>
          <p:cNvSpPr>
            <a:spLocks noGrp="1" noRot="1" noChangeAspect="1" noChangeArrowheads="1" noTextEdit="1"/>
          </p:cNvSpPr>
          <p:nvPr>
            <p:ph type="sldImg"/>
          </p:nvPr>
        </p:nvSpPr>
        <p:spPr bwMode="auto">
          <a:xfrm>
            <a:off x="1179513" y="695325"/>
            <a:ext cx="4652962" cy="3489325"/>
          </a:xfrm>
          <a:noFill/>
          <a:ln>
            <a:solidFill>
              <a:srgbClr val="000000"/>
            </a:solidFill>
            <a:miter lim="800000"/>
            <a:headEnd/>
            <a:tailEnd/>
          </a:ln>
        </p:spPr>
      </p:sp>
      <p:sp>
        <p:nvSpPr>
          <p:cNvPr id="41988" name="Rectangle 3"/>
          <p:cNvSpPr>
            <a:spLocks noGrp="1" noChangeArrowheads="1"/>
          </p:cNvSpPr>
          <p:nvPr>
            <p:ph type="body" idx="1"/>
          </p:nvPr>
        </p:nvSpPr>
        <p:spPr bwMode="auto">
          <a:xfrm>
            <a:off x="701677" y="4414913"/>
            <a:ext cx="5607050" cy="4184818"/>
          </a:xfrm>
          <a:noFill/>
        </p:spPr>
        <p:txBody>
          <a:bodyPr wrap="square" numCol="1" anchor="t" anchorCtr="0" compatLnSpc="1">
            <a:prstTxWarp prst="textNoShape">
              <a:avLst/>
            </a:prstTxWarp>
          </a:bodyPr>
          <a:lstStyle/>
          <a:p>
            <a:r>
              <a:rPr lang="en-US" sz="900" b="1" dirty="0" smtClean="0">
                <a:latin typeface="Times New Roman" pitchFamily="18" charset="0"/>
              </a:rPr>
              <a:t>THE FLOW OF ENERGY THROUGH THE CLIMATE SYSTEM</a:t>
            </a:r>
            <a:endParaRPr lang="en-US" sz="900" dirty="0" smtClean="0">
              <a:latin typeface="Times New Roman" pitchFamily="18" charset="0"/>
            </a:endParaRPr>
          </a:p>
          <a:p>
            <a:r>
              <a:rPr lang="en-US" sz="900" dirty="0" smtClean="0">
                <a:latin typeface="Times New Roman" pitchFamily="18" charset="0"/>
              </a:rPr>
              <a:t>A suite of papers has provided updated estimates of trends, variability, mean and annual cycle of energy flowing through the climate system, and energy storage, release, and transport in the atmosphere, ocean, and land surface. The estimates are obtained from recent observations using the latest datasets ([1]-[5]). The results indicate that the global energy budget can now be estimated reasonably well, with the largest continuing sources of uncertainty being the ocean heat budget south of about 35</a:t>
            </a:r>
            <a:r>
              <a:rPr lang="en-US" sz="900" dirty="0" smtClean="0">
                <a:latin typeface="Times New Roman" pitchFamily="18" charset="0"/>
                <a:sym typeface="Symbol" pitchFamily="18" charset="2"/>
              </a:rPr>
              <a:t></a:t>
            </a:r>
            <a:r>
              <a:rPr lang="en-US" sz="900" dirty="0" smtClean="0">
                <a:latin typeface="Times New Roman" pitchFamily="18" charset="0"/>
              </a:rPr>
              <a:t>S. The current imbalance in radiation at the top-of-atmosphere owing to human-induced increases in greenhouse gases means that the atmosphere, land and ocean are warming up, and ice is melting, leading to a rise in sea level. A holistic integrated approach that brings all information to bear provides constraints on what is happening and where the main weaknesses are in the current observing system. These analyses also provide insights into both top-of-atmosphere and surface balances and model problems. For instance, the results indicate that climate models typically have too much downward </a:t>
            </a:r>
            <a:r>
              <a:rPr lang="en-US" sz="900" dirty="0" err="1" smtClean="0">
                <a:latin typeface="Times New Roman" pitchFamily="18" charset="0"/>
              </a:rPr>
              <a:t>longwave</a:t>
            </a:r>
            <a:r>
              <a:rPr lang="en-US" sz="900" dirty="0" smtClean="0">
                <a:latin typeface="Times New Roman" pitchFamily="18" charset="0"/>
              </a:rPr>
              <a:t> radiation, which is compensated by too much evaporation and precipitation. </a:t>
            </a:r>
          </a:p>
          <a:p>
            <a:r>
              <a:rPr lang="en-US" sz="900" dirty="0" smtClean="0">
                <a:latin typeface="Times New Roman" pitchFamily="18" charset="0"/>
              </a:rPr>
              <a:t>Figure: From </a:t>
            </a:r>
            <a:r>
              <a:rPr lang="en-US" sz="900" dirty="0" err="1" smtClean="0">
                <a:latin typeface="Times New Roman" pitchFamily="18" charset="0"/>
              </a:rPr>
              <a:t>Trenberth</a:t>
            </a:r>
            <a:r>
              <a:rPr lang="en-US" sz="900" dirty="0" smtClean="0">
                <a:latin typeface="Times New Roman" pitchFamily="18" charset="0"/>
              </a:rPr>
              <a:t> et al (2008) shows the estimated global mean energy flows for the 2000 to 2004 time frame. </a:t>
            </a:r>
          </a:p>
          <a:p>
            <a:r>
              <a:rPr lang="en-US" sz="900" dirty="0" err="1" smtClean="0">
                <a:latin typeface="Times New Roman" pitchFamily="18" charset="0"/>
              </a:rPr>
              <a:t>Fasullo</a:t>
            </a:r>
            <a:r>
              <a:rPr lang="en-US" sz="900" dirty="0" smtClean="0">
                <a:latin typeface="Times New Roman" pitchFamily="18" charset="0"/>
              </a:rPr>
              <a:t>, J. T., and K. E. </a:t>
            </a:r>
            <a:r>
              <a:rPr lang="en-US" sz="900" dirty="0" err="1" smtClean="0">
                <a:latin typeface="Times New Roman" pitchFamily="18" charset="0"/>
              </a:rPr>
              <a:t>Trenberth</a:t>
            </a:r>
            <a:r>
              <a:rPr lang="en-US" sz="900" dirty="0" smtClean="0">
                <a:latin typeface="Times New Roman" pitchFamily="18" charset="0"/>
              </a:rPr>
              <a:t>, 2008: The annual cycle of the energy budget. Part I: Global mean and land-ocean exchanges. </a:t>
            </a:r>
            <a:r>
              <a:rPr lang="en-US" sz="900" i="1" dirty="0" smtClean="0">
                <a:latin typeface="Times New Roman" pitchFamily="18" charset="0"/>
              </a:rPr>
              <a:t>J. Climate</a:t>
            </a:r>
            <a:r>
              <a:rPr lang="en-US" sz="900" dirty="0" smtClean="0">
                <a:latin typeface="Times New Roman" pitchFamily="18" charset="0"/>
              </a:rPr>
              <a:t>, </a:t>
            </a:r>
            <a:r>
              <a:rPr lang="en-US" sz="900" b="1" dirty="0" smtClean="0">
                <a:latin typeface="Times New Roman" pitchFamily="18" charset="0"/>
              </a:rPr>
              <a:t>21</a:t>
            </a:r>
            <a:r>
              <a:rPr lang="en-US" sz="900" dirty="0" smtClean="0">
                <a:latin typeface="Times New Roman" pitchFamily="18" charset="0"/>
              </a:rPr>
              <a:t>, 2297-2312. </a:t>
            </a:r>
          </a:p>
          <a:p>
            <a:r>
              <a:rPr lang="en-US" sz="900" dirty="0" err="1" smtClean="0">
                <a:latin typeface="Times New Roman" pitchFamily="18" charset="0"/>
              </a:rPr>
              <a:t>Fasullo</a:t>
            </a:r>
            <a:r>
              <a:rPr lang="en-US" sz="900" dirty="0" smtClean="0">
                <a:latin typeface="Times New Roman" pitchFamily="18" charset="0"/>
              </a:rPr>
              <a:t>, J. T., and K. E. </a:t>
            </a:r>
            <a:r>
              <a:rPr lang="en-US" sz="900" dirty="0" err="1" smtClean="0">
                <a:latin typeface="Times New Roman" pitchFamily="18" charset="0"/>
              </a:rPr>
              <a:t>Trenberth</a:t>
            </a:r>
            <a:r>
              <a:rPr lang="en-US" sz="900" dirty="0" smtClean="0">
                <a:latin typeface="Times New Roman" pitchFamily="18" charset="0"/>
              </a:rPr>
              <a:t>, 2008: The annual cycle of the energy budget. Part II: </a:t>
            </a:r>
            <a:r>
              <a:rPr lang="en-US" sz="900" dirty="0" err="1" smtClean="0">
                <a:latin typeface="Times New Roman" pitchFamily="18" charset="0"/>
              </a:rPr>
              <a:t>Meridional</a:t>
            </a:r>
            <a:r>
              <a:rPr lang="en-US" sz="900" dirty="0" smtClean="0">
                <a:latin typeface="Times New Roman" pitchFamily="18" charset="0"/>
              </a:rPr>
              <a:t> structures and </a:t>
            </a:r>
            <a:r>
              <a:rPr lang="en-US" sz="900" dirty="0" err="1" smtClean="0">
                <a:latin typeface="Times New Roman" pitchFamily="18" charset="0"/>
              </a:rPr>
              <a:t>poleward</a:t>
            </a:r>
            <a:r>
              <a:rPr lang="en-US" sz="900" dirty="0" smtClean="0">
                <a:latin typeface="Times New Roman" pitchFamily="18" charset="0"/>
              </a:rPr>
              <a:t> transports. </a:t>
            </a:r>
            <a:r>
              <a:rPr lang="en-US" sz="900" i="1" dirty="0" smtClean="0">
                <a:latin typeface="Times New Roman" pitchFamily="18" charset="0"/>
              </a:rPr>
              <a:t>J. Climate</a:t>
            </a:r>
            <a:r>
              <a:rPr lang="en-US" sz="900" dirty="0" smtClean="0">
                <a:latin typeface="Times New Roman" pitchFamily="18" charset="0"/>
              </a:rPr>
              <a:t>, </a:t>
            </a:r>
            <a:r>
              <a:rPr lang="en-US" sz="900" b="1" dirty="0" smtClean="0">
                <a:latin typeface="Times New Roman" pitchFamily="18" charset="0"/>
              </a:rPr>
              <a:t>21</a:t>
            </a:r>
            <a:r>
              <a:rPr lang="en-US" sz="900" dirty="0" smtClean="0">
                <a:latin typeface="Times New Roman" pitchFamily="18" charset="0"/>
              </a:rPr>
              <a:t>, 2313-2325. </a:t>
            </a:r>
          </a:p>
          <a:p>
            <a:r>
              <a:rPr lang="en-US" sz="900" dirty="0" err="1" smtClean="0">
                <a:latin typeface="Times New Roman" pitchFamily="18" charset="0"/>
              </a:rPr>
              <a:t>Trenberth</a:t>
            </a:r>
            <a:r>
              <a:rPr lang="en-US" sz="900" dirty="0" smtClean="0">
                <a:latin typeface="Times New Roman" pitchFamily="18" charset="0"/>
              </a:rPr>
              <a:t>, K. E., and L. Smith, 2008: The three dimensional structure of the atmospheric energy budget: methodology and evaluation. </a:t>
            </a:r>
            <a:r>
              <a:rPr lang="en-US" sz="900" i="1" dirty="0" smtClean="0">
                <a:latin typeface="Times New Roman" pitchFamily="18" charset="0"/>
              </a:rPr>
              <a:t>Climate Dynamics</a:t>
            </a:r>
            <a:r>
              <a:rPr lang="en-US" sz="900" dirty="0" smtClean="0">
                <a:latin typeface="Times New Roman" pitchFamily="18" charset="0"/>
              </a:rPr>
              <a:t>, in press. doi:10.1007/s00382-008-0389-3.  </a:t>
            </a:r>
          </a:p>
          <a:p>
            <a:r>
              <a:rPr lang="en-US" sz="900" dirty="0" err="1" smtClean="0">
                <a:latin typeface="Times New Roman" pitchFamily="18" charset="0"/>
              </a:rPr>
              <a:t>Trenberth</a:t>
            </a:r>
            <a:r>
              <a:rPr lang="en-US" sz="900" dirty="0" smtClean="0">
                <a:latin typeface="Times New Roman" pitchFamily="18" charset="0"/>
              </a:rPr>
              <a:t>, K. E., and L. Smith, 2008: Atmospheric energy budgets in the Japanese Reanalysis: Evaluation and variability. </a:t>
            </a:r>
            <a:r>
              <a:rPr lang="en-US" sz="900" i="1" dirty="0" smtClean="0">
                <a:latin typeface="Times New Roman" pitchFamily="18" charset="0"/>
              </a:rPr>
              <a:t>J. Meteor. Soc. Japan</a:t>
            </a:r>
            <a:r>
              <a:rPr lang="en-US" sz="900" dirty="0" smtClean="0">
                <a:latin typeface="Times New Roman" pitchFamily="18" charset="0"/>
              </a:rPr>
              <a:t>, in press. </a:t>
            </a:r>
          </a:p>
          <a:p>
            <a:r>
              <a:rPr lang="en-US" sz="900" dirty="0" err="1" smtClean="0">
                <a:latin typeface="Times New Roman" pitchFamily="18" charset="0"/>
              </a:rPr>
              <a:t>Trenberth</a:t>
            </a:r>
            <a:r>
              <a:rPr lang="en-US" sz="900" dirty="0" smtClean="0">
                <a:latin typeface="Times New Roman" pitchFamily="18" charset="0"/>
              </a:rPr>
              <a:t>, K. E., J. T. </a:t>
            </a:r>
            <a:r>
              <a:rPr lang="en-US" sz="900" dirty="0" err="1" smtClean="0">
                <a:latin typeface="Times New Roman" pitchFamily="18" charset="0"/>
              </a:rPr>
              <a:t>Fasullo</a:t>
            </a:r>
            <a:r>
              <a:rPr lang="en-US" sz="900" dirty="0" smtClean="0">
                <a:latin typeface="Times New Roman" pitchFamily="18" charset="0"/>
              </a:rPr>
              <a:t>, and J. </a:t>
            </a:r>
            <a:r>
              <a:rPr lang="en-US" sz="900" dirty="0" err="1" smtClean="0">
                <a:latin typeface="Times New Roman" pitchFamily="18" charset="0"/>
              </a:rPr>
              <a:t>Kiehl</a:t>
            </a:r>
            <a:r>
              <a:rPr lang="en-US" sz="900" dirty="0" smtClean="0">
                <a:latin typeface="Times New Roman" pitchFamily="18" charset="0"/>
              </a:rPr>
              <a:t>, 2008: Earth's global energy budget. </a:t>
            </a:r>
            <a:r>
              <a:rPr lang="en-US" sz="900" i="1" dirty="0" smtClean="0">
                <a:latin typeface="Times New Roman" pitchFamily="18" charset="0"/>
              </a:rPr>
              <a:t>Bull. Amer. Meteor. Soc.</a:t>
            </a:r>
            <a:r>
              <a:rPr lang="en-US" sz="900" dirty="0" smtClean="0">
                <a:latin typeface="Times New Roman" pitchFamily="18" charset="0"/>
              </a:rPr>
              <a:t>, in press. </a:t>
            </a:r>
          </a:p>
          <a:p>
            <a:endParaRPr lang="en-US" sz="900" dirty="0" smtClean="0">
              <a:latin typeface="Times New Roman" pitchFamily="18" charset="0"/>
            </a:endParaRPr>
          </a:p>
          <a:p>
            <a:r>
              <a:rPr lang="en-US" sz="900" dirty="0" smtClean="0">
                <a:latin typeface="Times New Roman" pitchFamily="18" charset="0"/>
              </a:rPr>
              <a:t>Several recent presentations by </a:t>
            </a:r>
            <a:r>
              <a:rPr lang="en-US" sz="900" dirty="0" err="1" smtClean="0">
                <a:latin typeface="Times New Roman" pitchFamily="18" charset="0"/>
              </a:rPr>
              <a:t>Trenberth</a:t>
            </a:r>
            <a:r>
              <a:rPr lang="en-US" sz="900" dirty="0" smtClean="0">
                <a:latin typeface="Times New Roman" pitchFamily="18" charset="0"/>
              </a:rPr>
              <a:t> may be found at </a:t>
            </a:r>
            <a:r>
              <a:rPr lang="en-US" sz="900" dirty="0" smtClean="0">
                <a:latin typeface="Times New Roman" pitchFamily="18" charset="0"/>
                <a:hlinkClick r:id="rId3" tooltip="http://www.cgd.ucar.edu/cas/Trenberth/trenberth_presentations.html"/>
              </a:rPr>
              <a:t>http://www.cgd.ucar.edu/cas/Trenberth/trenberth_presentations.html</a:t>
            </a:r>
            <a:r>
              <a:rPr lang="en-US" sz="900" dirty="0" smtClean="0">
                <a:latin typeface="Times New Roman" pitchFamily="18" charset="0"/>
              </a:rPr>
              <a: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50</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9"/>
            <a:ext cx="5162550" cy="4164013"/>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D84747-8541-447D-98DD-3BA65C3B6C3C}" type="slidenum">
              <a:rPr lang="en-US"/>
              <a:pPr/>
              <a:t>7</a:t>
            </a:fld>
            <a:endParaRPr lang="en-US"/>
          </a:p>
        </p:txBody>
      </p:sp>
      <p:sp>
        <p:nvSpPr>
          <p:cNvPr id="458754" name="Rectangle 2"/>
          <p:cNvSpPr>
            <a:spLocks noGrp="1" noRot="1" noChangeAspect="1" noChangeArrowheads="1" noTextEdit="1"/>
          </p:cNvSpPr>
          <p:nvPr>
            <p:ph type="sldImg"/>
          </p:nvPr>
        </p:nvSpPr>
        <p:spPr>
          <a:xfrm>
            <a:off x="1189038" y="692150"/>
            <a:ext cx="4632325" cy="3473450"/>
          </a:xfrm>
          <a:ln/>
        </p:spPr>
      </p:sp>
      <p:sp>
        <p:nvSpPr>
          <p:cNvPr id="458755" name="Rectangle 3"/>
          <p:cNvSpPr>
            <a:spLocks noGrp="1" noChangeArrowheads="1"/>
          </p:cNvSpPr>
          <p:nvPr>
            <p:ph type="body" idx="1"/>
          </p:nvPr>
        </p:nvSpPr>
        <p:spPr>
          <a:xfrm>
            <a:off x="923927" y="4397380"/>
            <a:ext cx="5162550" cy="4164013"/>
          </a:xfrm>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827B10-A314-4C80-8D67-5DBF13DFB961}" type="slidenum">
              <a:rPr lang="en-US"/>
              <a:pPr/>
              <a:t>54</a:t>
            </a:fld>
            <a:endParaRPr lang="en-US"/>
          </a:p>
        </p:txBody>
      </p:sp>
      <p:sp>
        <p:nvSpPr>
          <p:cNvPr id="920578" name="Rectangle 2"/>
          <p:cNvSpPr>
            <a:spLocks noGrp="1" noRot="1" noChangeAspect="1" noChangeArrowheads="1" noTextEdit="1"/>
          </p:cNvSpPr>
          <p:nvPr>
            <p:ph type="sldImg"/>
          </p:nvPr>
        </p:nvSpPr>
        <p:spPr>
          <a:xfrm>
            <a:off x="1190625" y="693738"/>
            <a:ext cx="4629150" cy="3471862"/>
          </a:xfrm>
          <a:ln/>
        </p:spPr>
      </p:sp>
      <p:sp>
        <p:nvSpPr>
          <p:cNvPr id="920579" name="Rectangle 3"/>
          <p:cNvSpPr>
            <a:spLocks noGrp="1" noChangeArrowheads="1"/>
          </p:cNvSpPr>
          <p:nvPr>
            <p:ph type="body" idx="1"/>
          </p:nvPr>
        </p:nvSpPr>
        <p:spPr>
          <a:xfrm>
            <a:off x="923926" y="4397379"/>
            <a:ext cx="5162550" cy="4164013"/>
          </a:xfrm>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BC"/>
                </a:solidFill>
                <a:latin typeface="Times New Roman" pitchFamily="18" charset="0"/>
              </a:defRPr>
            </a:lvl1pPr>
            <a:lvl2pPr marL="744659" indent="-286407" eaLnBrk="0" hangingPunct="0">
              <a:defRPr>
                <a:solidFill>
                  <a:srgbClr val="0000BC"/>
                </a:solidFill>
                <a:latin typeface="Times New Roman" pitchFamily="18" charset="0"/>
              </a:defRPr>
            </a:lvl2pPr>
            <a:lvl3pPr marL="1145629" indent="-229126" eaLnBrk="0" hangingPunct="0">
              <a:defRPr>
                <a:solidFill>
                  <a:srgbClr val="0000BC"/>
                </a:solidFill>
                <a:latin typeface="Times New Roman" pitchFamily="18" charset="0"/>
              </a:defRPr>
            </a:lvl3pPr>
            <a:lvl4pPr marL="1603880" indent="-229126" eaLnBrk="0" hangingPunct="0">
              <a:defRPr>
                <a:solidFill>
                  <a:srgbClr val="0000BC"/>
                </a:solidFill>
                <a:latin typeface="Times New Roman" pitchFamily="18" charset="0"/>
              </a:defRPr>
            </a:lvl4pPr>
            <a:lvl5pPr marL="2062132" indent="-229126" eaLnBrk="0" hangingPunct="0">
              <a:defRPr>
                <a:solidFill>
                  <a:srgbClr val="0000BC"/>
                </a:solidFill>
                <a:latin typeface="Times New Roman" pitchFamily="18" charset="0"/>
              </a:defRPr>
            </a:lvl5pPr>
            <a:lvl6pPr marL="2520384" indent="-229126" algn="ctr" eaLnBrk="0" fontAlgn="base" hangingPunct="0">
              <a:lnSpc>
                <a:spcPct val="80000"/>
              </a:lnSpc>
              <a:spcBef>
                <a:spcPct val="20000"/>
              </a:spcBef>
              <a:spcAft>
                <a:spcPct val="0"/>
              </a:spcAft>
              <a:defRPr>
                <a:solidFill>
                  <a:srgbClr val="0000BC"/>
                </a:solidFill>
                <a:latin typeface="Times New Roman" pitchFamily="18" charset="0"/>
              </a:defRPr>
            </a:lvl6pPr>
            <a:lvl7pPr marL="2978635" indent="-229126" algn="ctr" eaLnBrk="0" fontAlgn="base" hangingPunct="0">
              <a:lnSpc>
                <a:spcPct val="80000"/>
              </a:lnSpc>
              <a:spcBef>
                <a:spcPct val="20000"/>
              </a:spcBef>
              <a:spcAft>
                <a:spcPct val="0"/>
              </a:spcAft>
              <a:defRPr>
                <a:solidFill>
                  <a:srgbClr val="0000BC"/>
                </a:solidFill>
                <a:latin typeface="Times New Roman" pitchFamily="18" charset="0"/>
              </a:defRPr>
            </a:lvl7pPr>
            <a:lvl8pPr marL="3436887" indent="-229126" algn="ctr" eaLnBrk="0" fontAlgn="base" hangingPunct="0">
              <a:lnSpc>
                <a:spcPct val="80000"/>
              </a:lnSpc>
              <a:spcBef>
                <a:spcPct val="20000"/>
              </a:spcBef>
              <a:spcAft>
                <a:spcPct val="0"/>
              </a:spcAft>
              <a:defRPr>
                <a:solidFill>
                  <a:srgbClr val="0000BC"/>
                </a:solidFill>
                <a:latin typeface="Times New Roman" pitchFamily="18" charset="0"/>
              </a:defRPr>
            </a:lvl8pPr>
            <a:lvl9pPr marL="3895138" indent="-229126" algn="ctr" eaLnBrk="0" fontAlgn="base" hangingPunct="0">
              <a:lnSpc>
                <a:spcPct val="80000"/>
              </a:lnSpc>
              <a:spcBef>
                <a:spcPct val="20000"/>
              </a:spcBef>
              <a:spcAft>
                <a:spcPct val="0"/>
              </a:spcAft>
              <a:defRPr>
                <a:solidFill>
                  <a:srgbClr val="0000BC"/>
                </a:solidFill>
                <a:latin typeface="Times New Roman" pitchFamily="18" charset="0"/>
              </a:defRPr>
            </a:lvl9pPr>
          </a:lstStyle>
          <a:p>
            <a:pPr eaLnBrk="1" hangingPunct="1"/>
            <a:fld id="{3E8C0065-E51B-475D-AA50-E39120A48145}" type="slidenum">
              <a:rPr lang="en-US" altLang="en-US" smtClean="0">
                <a:solidFill>
                  <a:schemeClr val="tx1"/>
                </a:solidFill>
                <a:latin typeface="Arial" charset="0"/>
              </a:rPr>
              <a:pPr eaLnBrk="1" hangingPunct="1"/>
              <a:t>56</a:t>
            </a:fld>
            <a:endParaRPr lang="en-US" altLang="en-US" smtClean="0">
              <a:solidFill>
                <a:schemeClr val="tx1"/>
              </a:solidFill>
              <a:latin typeface="Arial" charset="0"/>
            </a:endParaRPr>
          </a:p>
        </p:txBody>
      </p:sp>
      <p:sp>
        <p:nvSpPr>
          <p:cNvPr id="13315" name="Rectangle 2"/>
          <p:cNvSpPr>
            <a:spLocks noGrp="1" noRot="1" noChangeAspect="1" noChangeArrowheads="1" noTextEdit="1"/>
          </p:cNvSpPr>
          <p:nvPr>
            <p:ph type="sldImg"/>
          </p:nvPr>
        </p:nvSpPr>
        <p:spPr>
          <a:xfrm>
            <a:off x="1181100" y="696913"/>
            <a:ext cx="4649788" cy="3487737"/>
          </a:xfrm>
          <a:ln/>
        </p:spPr>
      </p:sp>
      <p:sp>
        <p:nvSpPr>
          <p:cNvPr id="13316" name="Rectangle 3"/>
          <p:cNvSpPr>
            <a:spLocks noGrp="1" noChangeArrowheads="1"/>
          </p:cNvSpPr>
          <p:nvPr>
            <p:ph type="body" idx="1"/>
          </p:nvPr>
        </p:nvSpPr>
        <p:spPr>
          <a:xfrm>
            <a:off x="701359" y="4414199"/>
            <a:ext cx="5607684" cy="41849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800">
                <a:latin typeface="Arial" charset="0"/>
              </a:rPr>
              <a:t>Time Magazine, Special Report on Global Warming, April 3, 2006.</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Sec. Chu has pic of two satellites; missing estimate of sea level rise; consider 14C/12C story</a:t>
            </a:r>
          </a:p>
        </p:txBody>
      </p:sp>
      <p:sp>
        <p:nvSpPr>
          <p:cNvPr id="4" name="Slide Number Placeholder 3"/>
          <p:cNvSpPr>
            <a:spLocks noGrp="1"/>
          </p:cNvSpPr>
          <p:nvPr>
            <p:ph type="sldNum" sz="quarter" idx="5"/>
          </p:nvPr>
        </p:nvSpPr>
        <p:spPr/>
        <p:txBody>
          <a:bodyPr/>
          <a:lstStyle/>
          <a:p>
            <a:pPr>
              <a:defRPr/>
            </a:pPr>
            <a:fld id="{DE10C4FA-F9B2-489D-9B1C-3D5D7D1E787E}" type="slidenum">
              <a:rPr lang="en-US" smtClean="0"/>
              <a:pPr>
                <a:defRPr/>
              </a:pPr>
              <a:t>59</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827B10-A314-4C80-8D67-5DBF13DFB961}" type="slidenum">
              <a:rPr lang="en-US"/>
              <a:pPr/>
              <a:t>60</a:t>
            </a:fld>
            <a:endParaRPr lang="en-US"/>
          </a:p>
        </p:txBody>
      </p:sp>
      <p:sp>
        <p:nvSpPr>
          <p:cNvPr id="920578" name="Rectangle 2"/>
          <p:cNvSpPr>
            <a:spLocks noGrp="1" noRot="1" noChangeAspect="1" noChangeArrowheads="1" noTextEdit="1"/>
          </p:cNvSpPr>
          <p:nvPr>
            <p:ph type="sldImg"/>
          </p:nvPr>
        </p:nvSpPr>
        <p:spPr>
          <a:xfrm>
            <a:off x="1190625" y="693738"/>
            <a:ext cx="4629150" cy="3471862"/>
          </a:xfrm>
          <a:ln/>
        </p:spPr>
      </p:sp>
      <p:sp>
        <p:nvSpPr>
          <p:cNvPr id="920579" name="Rectangle 3"/>
          <p:cNvSpPr>
            <a:spLocks noGrp="1" noChangeArrowheads="1"/>
          </p:cNvSpPr>
          <p:nvPr>
            <p:ph type="body" idx="1"/>
          </p:nvPr>
        </p:nvSpPr>
        <p:spPr>
          <a:xfrm>
            <a:off x="923926" y="4397379"/>
            <a:ext cx="5162550" cy="4164013"/>
          </a:xfrm>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67</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69</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70</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9"/>
            <a:ext cx="5162550" cy="4164013"/>
          </a:xfrm>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5E40E2-3022-4AC5-9B8A-B6260DB1B884}" type="slidenum">
              <a:rPr lang="en-US"/>
              <a:pPr/>
              <a:t>71</a:t>
            </a:fld>
            <a:endParaRPr lang="en-US"/>
          </a:p>
        </p:txBody>
      </p:sp>
      <p:sp>
        <p:nvSpPr>
          <p:cNvPr id="957442" name="Rectangle 2"/>
          <p:cNvSpPr>
            <a:spLocks noGrp="1" noRot="1" noChangeAspect="1" noChangeArrowheads="1" noTextEdit="1"/>
          </p:cNvSpPr>
          <p:nvPr>
            <p:ph type="sldImg"/>
          </p:nvPr>
        </p:nvSpPr>
        <p:spPr>
          <a:xfrm>
            <a:off x="1181100" y="696913"/>
            <a:ext cx="4649788" cy="3487737"/>
          </a:xfrm>
          <a:ln/>
        </p:spPr>
      </p:sp>
      <p:sp>
        <p:nvSpPr>
          <p:cNvPr id="957443" name="Rectangle 3"/>
          <p:cNvSpPr>
            <a:spLocks noGrp="1" noChangeArrowheads="1"/>
          </p:cNvSpPr>
          <p:nvPr>
            <p:ph type="body" idx="1"/>
          </p:nvPr>
        </p:nvSpPr>
        <p:spPr>
          <a:xfrm>
            <a:off x="701675" y="4414838"/>
            <a:ext cx="5607050" cy="4184650"/>
          </a:xfrm>
        </p:spPr>
        <p:txBody>
          <a:bodyPr/>
          <a:lstStyle/>
          <a:p>
            <a:endParaRPr lang="en-US" sz="1000" dirty="0">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488836-EDA7-4DC2-82FC-F838D6C808A8}" type="slidenum">
              <a:rPr lang="en-US"/>
              <a:pPr/>
              <a:t>72</a:t>
            </a:fld>
            <a:endParaRPr lang="en-US"/>
          </a:p>
        </p:txBody>
      </p:sp>
      <p:sp>
        <p:nvSpPr>
          <p:cNvPr id="726018" name="Rectangle 2"/>
          <p:cNvSpPr>
            <a:spLocks noGrp="1" noRot="1" noChangeAspect="1" noChangeArrowheads="1" noTextEdit="1"/>
          </p:cNvSpPr>
          <p:nvPr>
            <p:ph type="sldImg"/>
          </p:nvPr>
        </p:nvSpPr>
        <p:spPr>
          <a:xfrm>
            <a:off x="1189038" y="692150"/>
            <a:ext cx="4632325" cy="3473450"/>
          </a:xfrm>
          <a:ln/>
        </p:spPr>
      </p:sp>
      <p:sp>
        <p:nvSpPr>
          <p:cNvPr id="726019" name="Rectangle 3"/>
          <p:cNvSpPr>
            <a:spLocks noGrp="1" noChangeArrowheads="1"/>
          </p:cNvSpPr>
          <p:nvPr>
            <p:ph type="body" idx="1"/>
          </p:nvPr>
        </p:nvSpPr>
        <p:spPr>
          <a:xfrm>
            <a:off x="923927" y="4397380"/>
            <a:ext cx="5162550" cy="4164013"/>
          </a:xfrm>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normAutofit/>
          </a:bodyPr>
          <a:lstStyle/>
          <a:p>
            <a:r>
              <a:rPr lang="en-US" dirty="0" smtClean="0"/>
              <a:t>“Zero Carbon Energy”</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73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8</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827B10-A314-4C80-8D67-5DBF13DFB961}" type="slidenum">
              <a:rPr lang="en-US"/>
              <a:pPr/>
              <a:t>74</a:t>
            </a:fld>
            <a:endParaRPr lang="en-US"/>
          </a:p>
        </p:txBody>
      </p:sp>
      <p:sp>
        <p:nvSpPr>
          <p:cNvPr id="920578" name="Rectangle 2"/>
          <p:cNvSpPr>
            <a:spLocks noGrp="1" noRot="1" noChangeAspect="1" noChangeArrowheads="1" noTextEdit="1"/>
          </p:cNvSpPr>
          <p:nvPr>
            <p:ph type="sldImg"/>
          </p:nvPr>
        </p:nvSpPr>
        <p:spPr>
          <a:xfrm>
            <a:off x="1190625" y="693738"/>
            <a:ext cx="4629150" cy="3471862"/>
          </a:xfrm>
          <a:ln/>
        </p:spPr>
      </p:sp>
      <p:sp>
        <p:nvSpPr>
          <p:cNvPr id="920579" name="Rectangle 3"/>
          <p:cNvSpPr>
            <a:spLocks noGrp="1" noChangeArrowheads="1"/>
          </p:cNvSpPr>
          <p:nvPr>
            <p:ph type="body" idx="1"/>
          </p:nvPr>
        </p:nvSpPr>
        <p:spPr>
          <a:xfrm>
            <a:off x="923926" y="4397379"/>
            <a:ext cx="5162550" cy="4164013"/>
          </a:xfrm>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75</a:t>
            </a:fld>
            <a:endParaRPr lang="en-US"/>
          </a:p>
        </p:txBody>
      </p:sp>
      <p:sp>
        <p:nvSpPr>
          <p:cNvPr id="790530" name="Rectangle 2"/>
          <p:cNvSpPr>
            <a:spLocks noGrp="1" noRot="1" noChangeAspect="1" noChangeArrowheads="1" noTextEdit="1"/>
          </p:cNvSpPr>
          <p:nvPr>
            <p:ph type="sldImg"/>
          </p:nvPr>
        </p:nvSpPr>
        <p:spPr>
          <a:xfrm>
            <a:off x="1182688" y="696913"/>
            <a:ext cx="4646612" cy="3486150"/>
          </a:xfrm>
          <a:ln/>
        </p:spPr>
      </p:sp>
      <p:sp>
        <p:nvSpPr>
          <p:cNvPr id="790531" name="Rectangle 3"/>
          <p:cNvSpPr>
            <a:spLocks noGrp="1" noChangeArrowheads="1"/>
          </p:cNvSpPr>
          <p:nvPr>
            <p:ph type="body" idx="1"/>
          </p:nvPr>
        </p:nvSpPr>
        <p:spPr>
          <a:xfrm>
            <a:off x="701676" y="4414839"/>
            <a:ext cx="5607050" cy="4184650"/>
          </a:xfrm>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54AC7C-B1FE-41D0-B70D-505C38C7E7A7}" type="slidenum">
              <a:rPr lang="en-US"/>
              <a:pPr/>
              <a:t>83</a:t>
            </a:fld>
            <a:endParaRPr lang="en-US"/>
          </a:p>
        </p:txBody>
      </p:sp>
      <p:sp>
        <p:nvSpPr>
          <p:cNvPr id="862210" name="Rectangle 2"/>
          <p:cNvSpPr>
            <a:spLocks noGrp="1" noRot="1" noChangeAspect="1" noChangeArrowheads="1" noTextEdit="1"/>
          </p:cNvSpPr>
          <p:nvPr>
            <p:ph type="sldImg"/>
          </p:nvPr>
        </p:nvSpPr>
        <p:spPr>
          <a:xfrm>
            <a:off x="1182688" y="696913"/>
            <a:ext cx="4646612" cy="3486150"/>
          </a:xfrm>
          <a:ln/>
        </p:spPr>
      </p:sp>
      <p:sp>
        <p:nvSpPr>
          <p:cNvPr id="862211" name="Rectangle 3"/>
          <p:cNvSpPr>
            <a:spLocks noGrp="1" noChangeArrowheads="1"/>
          </p:cNvSpPr>
          <p:nvPr>
            <p:ph type="body" idx="1"/>
          </p:nvPr>
        </p:nvSpPr>
        <p:spPr>
          <a:xfrm>
            <a:off x="701676" y="4468817"/>
            <a:ext cx="5607050" cy="4181476"/>
          </a:xfrm>
        </p:spPr>
        <p:txBody>
          <a:bodyPr/>
          <a:lstStyle/>
          <a:p>
            <a:r>
              <a:rPr lang="en-US" sz="1000" dirty="0">
                <a:latin typeface="Times New Roman" pitchFamily="18" charset="0"/>
              </a:rPr>
              <a:t>Lighting technologies are substitutes for sunlight in the 425-675 nm spectral region where sunlight is most concentrated and to which the human eye has evolved to be most sensitive.  The history of lighting can be viewed as the development of increasingly efficient technologies for creating visible light inside, but not wasted light outside, of that spectral region. </a:t>
            </a:r>
          </a:p>
          <a:p>
            <a:r>
              <a:rPr lang="en-US" sz="1000" dirty="0">
                <a:latin typeface="Times New Roman" pitchFamily="18" charset="0"/>
              </a:rPr>
              <a:t>A 200-year perspective on that history is shown in the figure.   The left axis indicates luminous efficacy, in units of lumens (a measure of light which factors in the human visual response to various wavelengths) per watt.  The right axis indicates the corresponding power-conversion efficiency for a tri-LED tri-color white light source with moderate color rendering (CRI=80) and relatively warm color temperature (CCT=3900K).  For such a source, 400lm/W would correspond to 100% power-conversion efficiency. </a:t>
            </a:r>
          </a:p>
          <a:p>
            <a:r>
              <a:rPr lang="en-US" sz="1000" dirty="0">
                <a:latin typeface="Times New Roman" pitchFamily="18" charset="0"/>
              </a:rPr>
              <a:t>The three traditional technologies are fire; incandescence; and fluorescence and high-intensity discharges (HID).  These three traditional technologies have all made significant progress over the past 200 years, but appear to be saturating at efficiencies in the 1-25% range. </a:t>
            </a:r>
          </a:p>
          <a:p>
            <a:r>
              <a:rPr lang="en-US" sz="1000" dirty="0">
                <a:latin typeface="Times New Roman" pitchFamily="18" charset="0"/>
              </a:rPr>
              <a:t>A new, fourth technology is solid-state lighting.  In principle, the technology is simple:  electrons and holes are injected into a forward-biased semiconductor p-n junction; they recombine creating photons; the resulting photons are extracted from the chip; then the photons are either mixed with different-color photons from other LEDs, or are energy down-converted into a distribution of colors using phosphors or other down-conversion materials, with the colors chosen so as to create the appearance of white. </a:t>
            </a:r>
          </a:p>
          <a:p>
            <a:r>
              <a:rPr lang="en-US" sz="1000" dirty="0">
                <a:latin typeface="Times New Roman" pitchFamily="18" charset="0"/>
              </a:rPr>
              <a:t>In practice, there are losses at every step of the way, and efficiently creating white light from semiconductor materials with band-gaps that span the visible spectrum is extremely challenging.  Nevertheless, great strides are being made, and SSL-LED technology is currently on a very rapid improvement curve, particularly the red, green and blue monochrome lamps necessary for white light.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54AC7C-B1FE-41D0-B70D-505C38C7E7A7}" type="slidenum">
              <a:rPr lang="en-US"/>
              <a:pPr/>
              <a:t>84</a:t>
            </a:fld>
            <a:endParaRPr lang="en-US"/>
          </a:p>
        </p:txBody>
      </p:sp>
      <p:sp>
        <p:nvSpPr>
          <p:cNvPr id="862210" name="Rectangle 2"/>
          <p:cNvSpPr>
            <a:spLocks noGrp="1" noRot="1" noChangeAspect="1" noChangeArrowheads="1" noTextEdit="1"/>
          </p:cNvSpPr>
          <p:nvPr>
            <p:ph type="sldImg"/>
          </p:nvPr>
        </p:nvSpPr>
        <p:spPr>
          <a:xfrm>
            <a:off x="1182688" y="696913"/>
            <a:ext cx="4646612" cy="3486150"/>
          </a:xfrm>
          <a:ln/>
        </p:spPr>
      </p:sp>
      <p:sp>
        <p:nvSpPr>
          <p:cNvPr id="862211" name="Rectangle 3"/>
          <p:cNvSpPr>
            <a:spLocks noGrp="1" noChangeArrowheads="1"/>
          </p:cNvSpPr>
          <p:nvPr>
            <p:ph type="body" idx="1"/>
          </p:nvPr>
        </p:nvSpPr>
        <p:spPr>
          <a:xfrm>
            <a:off x="701676" y="4468817"/>
            <a:ext cx="5607050" cy="4181476"/>
          </a:xfrm>
        </p:spPr>
        <p:txBody>
          <a:bodyPr/>
          <a:lstStyle/>
          <a:p>
            <a:r>
              <a:rPr lang="en-US" sz="1000" dirty="0">
                <a:latin typeface="Times New Roman" pitchFamily="18" charset="0"/>
              </a:rPr>
              <a:t>Lighting technologies are substitutes for sunlight in the 425-675 nm spectral region where sunlight is most concentrated and to which the human eye has evolved to be most sensitive.  The history of lighting can be viewed as the development of increasingly efficient technologies for creating visible light inside, but not wasted light outside, of that spectral region. </a:t>
            </a:r>
          </a:p>
          <a:p>
            <a:r>
              <a:rPr lang="en-US" sz="1000" dirty="0">
                <a:latin typeface="Times New Roman" pitchFamily="18" charset="0"/>
              </a:rPr>
              <a:t>A 200-year perspective on that history is shown in the figure.   The left axis indicates luminous efficacy, in units of lumens (a measure of light which factors in the human visual response to various wavelengths) per watt.  The right axis indicates the corresponding power-conversion efficiency for a tri-LED tri-color white light source with moderate color rendering (CRI=80) and relatively warm color temperature (CCT=3900K).  For such a source, 400lm/W would correspond to 100% power-conversion efficiency. </a:t>
            </a:r>
          </a:p>
          <a:p>
            <a:r>
              <a:rPr lang="en-US" sz="1000" dirty="0">
                <a:latin typeface="Times New Roman" pitchFamily="18" charset="0"/>
              </a:rPr>
              <a:t>The three traditional technologies are fire; incandescence; and fluorescence and high-intensity discharges (HID).  These three traditional technologies have all made significant progress over the past 200 years, but appear to be saturating at efficiencies in the 1-25% range. </a:t>
            </a:r>
          </a:p>
          <a:p>
            <a:r>
              <a:rPr lang="en-US" sz="1000" dirty="0">
                <a:latin typeface="Times New Roman" pitchFamily="18" charset="0"/>
              </a:rPr>
              <a:t>A new, fourth technology is solid-state lighting.  In principle, the technology is simple:  electrons and holes are injected into a forward-biased semiconductor p-n junction; they recombine creating photons; the resulting photons are extracted from the chip; then the photons are either mixed with different-color photons from other LEDs, or are energy down-converted into a distribution of colors using phosphors or other down-conversion materials, with the colors chosen so as to create the appearance of white. </a:t>
            </a:r>
          </a:p>
          <a:p>
            <a:r>
              <a:rPr lang="en-US" sz="1000" dirty="0">
                <a:latin typeface="Times New Roman" pitchFamily="18" charset="0"/>
              </a:rPr>
              <a:t>In practice, there are losses at every step of the way, and efficiently creating white light from semiconductor materials with band-gaps that span the visible spectrum is extremely challenging.  Nevertheless, great strides are being made, and SSL-LED technology is currently on a very rapid improvement curve, particularly the red, green and blue monochrome lamps necessary for white light.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54AC7C-B1FE-41D0-B70D-505C38C7E7A7}" type="slidenum">
              <a:rPr lang="en-US"/>
              <a:pPr/>
              <a:t>85</a:t>
            </a:fld>
            <a:endParaRPr lang="en-US"/>
          </a:p>
        </p:txBody>
      </p:sp>
      <p:sp>
        <p:nvSpPr>
          <p:cNvPr id="862210" name="Rectangle 2"/>
          <p:cNvSpPr>
            <a:spLocks noGrp="1" noRot="1" noChangeAspect="1" noChangeArrowheads="1" noTextEdit="1"/>
          </p:cNvSpPr>
          <p:nvPr>
            <p:ph type="sldImg"/>
          </p:nvPr>
        </p:nvSpPr>
        <p:spPr>
          <a:xfrm>
            <a:off x="1182688" y="696913"/>
            <a:ext cx="4646612" cy="3486150"/>
          </a:xfrm>
          <a:ln/>
        </p:spPr>
      </p:sp>
      <p:sp>
        <p:nvSpPr>
          <p:cNvPr id="862211" name="Rectangle 3"/>
          <p:cNvSpPr>
            <a:spLocks noGrp="1" noChangeArrowheads="1"/>
          </p:cNvSpPr>
          <p:nvPr>
            <p:ph type="body" idx="1"/>
          </p:nvPr>
        </p:nvSpPr>
        <p:spPr>
          <a:xfrm>
            <a:off x="701676" y="4468817"/>
            <a:ext cx="5607050" cy="4181476"/>
          </a:xfrm>
        </p:spPr>
        <p:txBody>
          <a:bodyPr/>
          <a:lstStyle/>
          <a:p>
            <a:r>
              <a:rPr lang="en-US" sz="1000" dirty="0">
                <a:latin typeface="Times New Roman" pitchFamily="18" charset="0"/>
              </a:rPr>
              <a:t>Lighting technologies are substitutes for sunlight in the 425-675 nm spectral region where sunlight is most concentrated and to which the human eye has evolved to be most sensitive.  The history of lighting can be viewed as the development of increasingly efficient technologies for creating visible light inside, but not wasted light outside, of that spectral region. </a:t>
            </a:r>
          </a:p>
          <a:p>
            <a:r>
              <a:rPr lang="en-US" sz="1000" dirty="0">
                <a:latin typeface="Times New Roman" pitchFamily="18" charset="0"/>
              </a:rPr>
              <a:t>A 200-year perspective on that history is shown in the figure.   The left axis indicates luminous efficacy, in units of lumens (a measure of light which factors in the human visual response to various wavelengths) per watt.  The right axis indicates the corresponding power-conversion efficiency for a tri-LED tri-color white light source with moderate color rendering (CRI=80) and relatively warm color temperature (CCT=3900K).  For such a source, 400lm/W would correspond to 100% power-conversion efficiency. </a:t>
            </a:r>
          </a:p>
          <a:p>
            <a:r>
              <a:rPr lang="en-US" sz="1000" dirty="0">
                <a:latin typeface="Times New Roman" pitchFamily="18" charset="0"/>
              </a:rPr>
              <a:t>The three traditional technologies are fire; incandescence; and fluorescence and high-intensity discharges (HID).  These three traditional technologies have all made significant progress over the past 200 years, but appear to be saturating at efficiencies in the 1-25% range. </a:t>
            </a:r>
          </a:p>
          <a:p>
            <a:r>
              <a:rPr lang="en-US" sz="1000" dirty="0">
                <a:latin typeface="Times New Roman" pitchFamily="18" charset="0"/>
              </a:rPr>
              <a:t>A new, fourth technology is solid-state lighting.  In principle, the technology is simple:  electrons and holes are injected into a forward-biased semiconductor p-n junction; they recombine creating photons; the resulting photons are extracted from the chip; then the photons are either mixed with different-color photons from other LEDs, or are energy down-converted into a distribution of colors using phosphors or other down-conversion materials, with the colors chosen so as to create the appearance of white. </a:t>
            </a:r>
          </a:p>
          <a:p>
            <a:r>
              <a:rPr lang="en-US" sz="1000" dirty="0">
                <a:latin typeface="Times New Roman" pitchFamily="18" charset="0"/>
              </a:rPr>
              <a:t>In practice, there are losses at every step of the way, and efficiently creating white light from semiconductor materials with band-gaps that span the visible spectrum is extremely challenging.  Nevertheless, great strides are being made, and SSL-LED technology is currently on a very rapid improvement curve, particularly the red, green and blue monochrome lamps necessary for white light.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54AC7C-B1FE-41D0-B70D-505C38C7E7A7}" type="slidenum">
              <a:rPr lang="en-US"/>
              <a:pPr/>
              <a:t>88</a:t>
            </a:fld>
            <a:endParaRPr lang="en-US"/>
          </a:p>
        </p:txBody>
      </p:sp>
      <p:sp>
        <p:nvSpPr>
          <p:cNvPr id="862210" name="Rectangle 2"/>
          <p:cNvSpPr>
            <a:spLocks noGrp="1" noRot="1" noChangeAspect="1" noChangeArrowheads="1" noTextEdit="1"/>
          </p:cNvSpPr>
          <p:nvPr>
            <p:ph type="sldImg"/>
          </p:nvPr>
        </p:nvSpPr>
        <p:spPr>
          <a:xfrm>
            <a:off x="1182688" y="696913"/>
            <a:ext cx="4646612" cy="3486150"/>
          </a:xfrm>
          <a:ln/>
        </p:spPr>
      </p:sp>
      <p:sp>
        <p:nvSpPr>
          <p:cNvPr id="862211" name="Rectangle 3"/>
          <p:cNvSpPr>
            <a:spLocks noGrp="1" noChangeArrowheads="1"/>
          </p:cNvSpPr>
          <p:nvPr>
            <p:ph type="body" idx="1"/>
          </p:nvPr>
        </p:nvSpPr>
        <p:spPr>
          <a:xfrm>
            <a:off x="701676" y="4468817"/>
            <a:ext cx="5607050" cy="4181476"/>
          </a:xfrm>
        </p:spPr>
        <p:txBody>
          <a:bodyPr/>
          <a:lstStyle/>
          <a:p>
            <a:r>
              <a:rPr lang="en-US" sz="1000" dirty="0">
                <a:latin typeface="Times New Roman" pitchFamily="18" charset="0"/>
              </a:rPr>
              <a:t>Lighting technologies are substitutes for sunlight in the 425-675 nm spectral region where sunlight is most concentrated and to which the human eye has evolved to be most sensitive.  The history of lighting can be viewed as the development of increasingly efficient technologies for creating visible light inside, but not wasted light outside, of that spectral region. </a:t>
            </a:r>
          </a:p>
          <a:p>
            <a:r>
              <a:rPr lang="en-US" sz="1000" dirty="0">
                <a:latin typeface="Times New Roman" pitchFamily="18" charset="0"/>
              </a:rPr>
              <a:t>A 200-year perspective on that history is shown in the figure.   The left axis indicates luminous efficacy, in units of lumens (a measure of light which factors in the human visual response to various wavelengths) per watt.  The right axis indicates the corresponding power-conversion efficiency for a tri-LED tri-color white light source with moderate color rendering (CRI=80) and relatively warm color temperature (CCT=3900K).  For such a source, 400lm/W would correspond to 100% power-conversion efficiency. </a:t>
            </a:r>
          </a:p>
          <a:p>
            <a:r>
              <a:rPr lang="en-US" sz="1000" dirty="0">
                <a:latin typeface="Times New Roman" pitchFamily="18" charset="0"/>
              </a:rPr>
              <a:t>The three traditional technologies are fire; incandescence; and fluorescence and high-intensity discharges (HID).  These three traditional technologies have all made significant progress over the past 200 years, but appear to be saturating at efficiencies in the 1-25% range. </a:t>
            </a:r>
          </a:p>
          <a:p>
            <a:r>
              <a:rPr lang="en-US" sz="1000" dirty="0">
                <a:latin typeface="Times New Roman" pitchFamily="18" charset="0"/>
              </a:rPr>
              <a:t>A new, fourth technology is solid-state lighting.  In principle, the technology is simple:  electrons and holes are injected into a forward-biased semiconductor p-n junction; they recombine creating photons; the resulting photons are extracted from the chip; then the photons are either mixed with different-color photons from other LEDs, or are energy down-converted into a distribution of colors using phosphors or other down-conversion materials, with the colors chosen so as to create the appearance of white. </a:t>
            </a:r>
          </a:p>
          <a:p>
            <a:r>
              <a:rPr lang="en-US" sz="1000" dirty="0">
                <a:latin typeface="Times New Roman" pitchFamily="18" charset="0"/>
              </a:rPr>
              <a:t>In practice, there are losses at every step of the way, and efficiently creating white light from semiconductor materials with band-gaps that span the visible spectrum is extremely challenging.  Nevertheless, great strides are being made, and SSL-LED technology is currently on a very rapid improvement curve, particularly the red, green and blue monochrome lamps necessary for white light.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normAutofit/>
          </a:bodyPr>
          <a:lstStyle/>
          <a:p>
            <a:r>
              <a:rPr lang="en-US" dirty="0" smtClean="0"/>
              <a:t>“Zero Carbon Energy”</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91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9</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A1F6AE-C950-4383-AC93-CEF100CD7AD0}" type="slidenum">
              <a:rPr lang="en-US"/>
              <a:pPr/>
              <a:t>10</a:t>
            </a:fld>
            <a:endParaRPr lang="en-US"/>
          </a:p>
        </p:txBody>
      </p:sp>
      <p:sp>
        <p:nvSpPr>
          <p:cNvPr id="962562" name="Rectangle 2"/>
          <p:cNvSpPr>
            <a:spLocks noGrp="1" noRot="1" noChangeAspect="1" noChangeArrowheads="1" noTextEdit="1"/>
          </p:cNvSpPr>
          <p:nvPr>
            <p:ph type="sldImg"/>
          </p:nvPr>
        </p:nvSpPr>
        <p:spPr>
          <a:xfrm>
            <a:off x="1181100" y="696913"/>
            <a:ext cx="4649788" cy="3487737"/>
          </a:xfrm>
          <a:ln/>
        </p:spPr>
      </p:sp>
      <p:sp>
        <p:nvSpPr>
          <p:cNvPr id="962563" name="Rectangle 3"/>
          <p:cNvSpPr>
            <a:spLocks noGrp="1" noChangeArrowheads="1"/>
          </p:cNvSpPr>
          <p:nvPr>
            <p:ph type="body" idx="1"/>
          </p:nvPr>
        </p:nvSpPr>
        <p:spPr>
          <a:xfrm>
            <a:off x="701676" y="4414838"/>
            <a:ext cx="5607050" cy="4184650"/>
          </a:xfrm>
        </p:spPr>
        <p:txBody>
          <a:bodyPr/>
          <a:lstStyle/>
          <a:p>
            <a:endParaRPr lang="en-US" sz="8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7FC41E-AD36-49FA-99BE-36347AD4E59F}" type="slidenum">
              <a:rPr lang="en-US"/>
              <a:pPr/>
              <a:t>11</a:t>
            </a:fld>
            <a:endParaRPr lang="en-US"/>
          </a:p>
        </p:txBody>
      </p:sp>
      <p:sp>
        <p:nvSpPr>
          <p:cNvPr id="466946" name="Rectangle 2"/>
          <p:cNvSpPr>
            <a:spLocks noGrp="1" noRot="1" noChangeAspect="1" noChangeArrowheads="1" noTextEdit="1"/>
          </p:cNvSpPr>
          <p:nvPr>
            <p:ph type="sldImg"/>
          </p:nvPr>
        </p:nvSpPr>
        <p:spPr>
          <a:xfrm>
            <a:off x="1189038" y="692150"/>
            <a:ext cx="4632325" cy="3473450"/>
          </a:xfrm>
          <a:ln/>
        </p:spPr>
      </p:sp>
      <p:sp>
        <p:nvSpPr>
          <p:cNvPr id="466947" name="Rectangle 3"/>
          <p:cNvSpPr>
            <a:spLocks noGrp="1" noChangeArrowheads="1"/>
          </p:cNvSpPr>
          <p:nvPr>
            <p:ph type="body" idx="1"/>
          </p:nvPr>
        </p:nvSpPr>
        <p:spPr>
          <a:xfrm>
            <a:off x="923927" y="4397380"/>
            <a:ext cx="5162550" cy="4164013"/>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normAutofit/>
          </a:bodyPr>
          <a:lstStyle/>
          <a:p>
            <a:r>
              <a:rPr lang="en-US" dirty="0" smtClean="0"/>
              <a:t>“Zero Carbon Energy”</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lvl1pPr>
              <a:defRPr/>
            </a:lvl1pPr>
          </a:lstStyle>
          <a:p>
            <a:pPr>
              <a:defRPr/>
            </a:pPr>
            <a:r>
              <a:rPr lang="en-US" dirty="0" smtClean="0"/>
              <a:t>Energy Facts 2012</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
        <p:nvSpPr>
          <p:cNvPr id="5" name="Rectangle 4"/>
          <p:cNvSpPr/>
          <p:nvPr userDrawn="1"/>
        </p:nvSpPr>
        <p:spPr>
          <a:xfrm>
            <a:off x="90434" y="6302417"/>
            <a:ext cx="2877578" cy="525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Rectangle 21"/>
          <p:cNvSpPr>
            <a:spLocks noChangeArrowheads="1"/>
          </p:cNvSpPr>
          <p:nvPr userDrawn="1"/>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48" tIns="41025" rIns="82048" bIns="41025" anchor="ctr"/>
          <a:lstStyle/>
          <a:p>
            <a:pPr defTabSz="914501"/>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dirty="0"/>
              <a:t>Office of Science FY 2011 Budget</a:t>
            </a:r>
          </a:p>
        </p:txBody>
      </p:sp>
      <p:sp>
        <p:nvSpPr>
          <p:cNvPr id="5" name="Slide Number Placeholder 5"/>
          <p:cNvSpPr>
            <a:spLocks noGrp="1"/>
          </p:cNvSpPr>
          <p:nvPr>
            <p:ph type="sldNum" sz="quarter" idx="11"/>
          </p:nvPr>
        </p:nvSpPr>
        <p:spPr/>
        <p:txBody>
          <a:bodyPr/>
          <a:lstStyle>
            <a:lvl1pPr>
              <a:defRPr/>
            </a:lvl1pPr>
          </a:lstStyle>
          <a:p>
            <a:pPr>
              <a:defRPr/>
            </a:pPr>
            <a:fld id="{21722FF3-B2FF-4B9D-A1FC-2641F0BD8CF1}" type="slidenum">
              <a:rPr lang="en-US"/>
              <a:pPr>
                <a:defRPr/>
              </a:pPr>
              <a:t>‹#›</a:t>
            </a:fld>
            <a:endParaRPr lang="en-US" dirty="0"/>
          </a:p>
        </p:txBody>
      </p:sp>
    </p:spTree>
    <p:extLst>
      <p:ext uri="{BB962C8B-B14F-4D97-AF65-F5344CB8AC3E}">
        <p14:creationId xmlns:p14="http://schemas.microsoft.com/office/powerpoint/2010/main" val="2514101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489" y="274544"/>
            <a:ext cx="8229023"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489" y="1599640"/>
            <a:ext cx="4045238" cy="4527176"/>
          </a:xfrm>
          <a:prstGeom prst="rect">
            <a:avLst/>
          </a:prstGeo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3" y="1599640"/>
            <a:ext cx="4045239" cy="4527176"/>
          </a:xfrm>
          <a:prstGeom prst="rect">
            <a:avLst/>
          </a:prstGeo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9953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352425" y="866775"/>
            <a:ext cx="8410575" cy="5259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102" name="Picture 9" descr="horizontal-logo-green-text.jpg"/>
          <p:cNvPicPr>
            <a:picLocks noChangeAspect="1"/>
          </p:cNvPicPr>
          <p:nvPr/>
        </p:nvPicPr>
        <p:blipFill>
          <a:blip r:embed="rId8" cstate="print"/>
          <a:srcRect/>
          <a:stretch>
            <a:fillRect/>
          </a:stretch>
        </p:blipFill>
        <p:spPr bwMode="auto">
          <a:xfrm>
            <a:off x="457200" y="6354763"/>
            <a:ext cx="2438400" cy="407987"/>
          </a:xfrm>
          <a:prstGeom prst="rect">
            <a:avLst/>
          </a:prstGeom>
          <a:noFill/>
          <a:ln w="9525">
            <a:noFill/>
            <a:miter lim="800000"/>
            <a:headEnd/>
            <a:tailEnd/>
          </a:ln>
        </p:spPr>
      </p:pic>
      <p:sp>
        <p:nvSpPr>
          <p:cNvPr id="7"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dirty="0" smtClean="0"/>
              <a:t>Energy Facts 2012</a:t>
            </a:r>
            <a:endParaRPr lang="en-US" dirty="0"/>
          </a:p>
        </p:txBody>
      </p:sp>
      <p:sp>
        <p:nvSpPr>
          <p:cNvPr id="8" name="Slide Number Placeholder 5"/>
          <p:cNvSpPr>
            <a:spLocks noGrp="1"/>
          </p:cNvSpPr>
          <p:nvPr>
            <p:ph type="sldNum" sz="quarter" idx="4"/>
          </p:nvPr>
        </p:nvSpPr>
        <p:spPr>
          <a:xfrm>
            <a:off x="8413750" y="6353969"/>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6EEA275D-5A49-48A8-817D-44C3EA0A3A2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9" r:id="rId1"/>
    <p:sldLayoutId id="2147483801" r:id="rId2"/>
    <p:sldLayoutId id="2147483803" r:id="rId3"/>
    <p:sldLayoutId id="2147483804" r:id="rId4"/>
    <p:sldLayoutId id="2147483805" r:id="rId5"/>
  </p:sldLayoutIdLst>
  <p:timing>
    <p:tnLst>
      <p:par>
        <p:cTn id="1" dur="indefinite" restart="never" nodeType="tmRoot"/>
      </p:par>
    </p:tnLst>
  </p:timing>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cience.energy.gov/sc-2/presentations-and-testimony/"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hyperlink" Target="http://www.oecd.org/home/0,3305,en_2649_201185_1_1_1_1_1,00.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gif"/></Relationships>
</file>

<file path=ppt/slides/_rels/slide23.xml.rels><?xml version="1.0" encoding="UTF-8" standalone="yes"?>
<Relationships xmlns="http://schemas.openxmlformats.org/package/2006/relationships"><Relationship Id="rId8" Type="http://schemas.openxmlformats.org/officeDocument/2006/relationships/hyperlink" Target="http://www.oecd.org/country/0,3377,en_33873108_33873277_1_1_1_1_1,00.html" TargetMode="External"/><Relationship Id="rId13" Type="http://schemas.openxmlformats.org/officeDocument/2006/relationships/hyperlink" Target="http://www.oecd.org/country/0,3377,en_33873108_33873376_1_1_1_1_1,00.html" TargetMode="External"/><Relationship Id="rId18" Type="http://schemas.openxmlformats.org/officeDocument/2006/relationships/hyperlink" Target="http://www.oecd.org/country/0,3377,en_33873108_33873500_1_1_1_1_1,00.html" TargetMode="External"/><Relationship Id="rId26" Type="http://schemas.openxmlformats.org/officeDocument/2006/relationships/hyperlink" Target="http://www.oecd.org/country/0,3377,en_33873108_33873681_1_1_1_1_1,00.html" TargetMode="External"/><Relationship Id="rId3" Type="http://schemas.openxmlformats.org/officeDocument/2006/relationships/hyperlink" Target="http://www.oecd.org/home/0,3305,en_2649_201185_1_1_1_1_1,00.html" TargetMode="External"/><Relationship Id="rId21" Type="http://schemas.openxmlformats.org/officeDocument/2006/relationships/hyperlink" Target="http://www.oecd.org/country/0,3377,en_33873108_33873555_1_1_1_1_1,00.html" TargetMode="External"/><Relationship Id="rId34" Type="http://schemas.openxmlformats.org/officeDocument/2006/relationships/hyperlink" Target="http://www.oecd.org/country/0,3377,en_33873108_33873854_1_1_1_1_1,00.html" TargetMode="External"/><Relationship Id="rId7" Type="http://schemas.openxmlformats.org/officeDocument/2006/relationships/hyperlink" Target="http://www.oecd.org/country/0,3377,en_33873108_33873261_1_1_1_1_1,00.html" TargetMode="External"/><Relationship Id="rId12" Type="http://schemas.openxmlformats.org/officeDocument/2006/relationships/hyperlink" Target="http://www.oecd.org/country/0,3377,en_33873108_33873360_1_1_1_1_1,00.html" TargetMode="External"/><Relationship Id="rId17" Type="http://schemas.openxmlformats.org/officeDocument/2006/relationships/hyperlink" Target="http://www.oecd.org/country/0,3377,en_33873108_33873476_1_1_1_1_1,00.html" TargetMode="External"/><Relationship Id="rId25" Type="http://schemas.openxmlformats.org/officeDocument/2006/relationships/hyperlink" Target="http://www.oecd.org/country/0,3377,en_33873108_33873658_1_1_1_1_1,00.html" TargetMode="External"/><Relationship Id="rId33" Type="http://schemas.openxmlformats.org/officeDocument/2006/relationships/hyperlink" Target="http://www.oecd.org/country/0,3377,en_33873108_33873838_1_1_1_1_1,00.html" TargetMode="External"/><Relationship Id="rId2" Type="http://schemas.openxmlformats.org/officeDocument/2006/relationships/notesSlide" Target="../notesSlides/notesSlide14.xml"/><Relationship Id="rId16" Type="http://schemas.openxmlformats.org/officeDocument/2006/relationships/hyperlink" Target="http://www.oecd.org/country/0,3377,en_33873108_33873438_1_1_1_1_1,00.html" TargetMode="External"/><Relationship Id="rId20" Type="http://schemas.openxmlformats.org/officeDocument/2006/relationships/hyperlink" Target="http://www.oecd.org/country/0,3377,en_33873108_33873539_1_1_1_1_1,00.html" TargetMode="External"/><Relationship Id="rId29" Type="http://schemas.openxmlformats.org/officeDocument/2006/relationships/hyperlink" Target="http://www.oecd.org/country/0,3377,en_33873108_33873781_1_1_1_1_1,00.html" TargetMode="External"/><Relationship Id="rId1" Type="http://schemas.openxmlformats.org/officeDocument/2006/relationships/slideLayout" Target="../slideLayouts/slideLayout2.xml"/><Relationship Id="rId6" Type="http://schemas.openxmlformats.org/officeDocument/2006/relationships/hyperlink" Target="http://www.oecd.org/country/0,3377,en_33873108_33873245_1_1_1_1_1,00.html" TargetMode="External"/><Relationship Id="rId11" Type="http://schemas.openxmlformats.org/officeDocument/2006/relationships/hyperlink" Target="http://www.oecd.org/country/0,3377,en_33873108_33873309_1_1_1_1_1,00.html" TargetMode="External"/><Relationship Id="rId24" Type="http://schemas.openxmlformats.org/officeDocument/2006/relationships/hyperlink" Target="http://www.oecd.org/country/0,3377,en_33873108_33873626_1_1_1_1_1,00.html" TargetMode="External"/><Relationship Id="rId32" Type="http://schemas.openxmlformats.org/officeDocument/2006/relationships/hyperlink" Target="http://www.oecd.org/country/0,3377,en_33873108_33873822_1_1_1_1_1,00.html" TargetMode="External"/><Relationship Id="rId5" Type="http://schemas.openxmlformats.org/officeDocument/2006/relationships/hyperlink" Target="http://www.oecd.org/country/0,3377,en_33873108_33873229_1_1_1_1_1,00.html" TargetMode="External"/><Relationship Id="rId15" Type="http://schemas.openxmlformats.org/officeDocument/2006/relationships/hyperlink" Target="http://www.oecd.org/country/0,3377,en_33873108_33873421_1_1_1_1_1,00.html" TargetMode="External"/><Relationship Id="rId23" Type="http://schemas.openxmlformats.org/officeDocument/2006/relationships/hyperlink" Target="http://www.oecd.org/country/0,3377,en_33873108_33873610_1_1_1_1_1,00.html" TargetMode="External"/><Relationship Id="rId28" Type="http://schemas.openxmlformats.org/officeDocument/2006/relationships/hyperlink" Target="http://www.oecd.org/country/0,3377,en_33873108_33873764_1_1_1_1_1,00.html" TargetMode="External"/><Relationship Id="rId36" Type="http://schemas.openxmlformats.org/officeDocument/2006/relationships/hyperlink" Target="http://www.oecd.org/country/0,3377,en_33873108_33873886_1_1_1_1_1,00.html" TargetMode="External"/><Relationship Id="rId10" Type="http://schemas.openxmlformats.org/officeDocument/2006/relationships/hyperlink" Target="http://www.oecd.org/country/0,3377,en_33873108_33873293_1_1_1_1_1,00.html" TargetMode="External"/><Relationship Id="rId19" Type="http://schemas.openxmlformats.org/officeDocument/2006/relationships/hyperlink" Target="http://www.oecd.org/country/0,3377,en_33873108_33873516_1_1_1_1_1,00.html" TargetMode="External"/><Relationship Id="rId31" Type="http://schemas.openxmlformats.org/officeDocument/2006/relationships/hyperlink" Target="http://www.oecd.org/country/0,3377,en_33873108_33873806_1_1_1_1_1,00.html" TargetMode="External"/><Relationship Id="rId4" Type="http://schemas.openxmlformats.org/officeDocument/2006/relationships/image" Target="../media/image47.gif"/><Relationship Id="rId9" Type="http://schemas.openxmlformats.org/officeDocument/2006/relationships/hyperlink" Target="http://www.oecd.org/country/0,3377,en_33873108_39418658_1_1_1_1_1,00.html" TargetMode="External"/><Relationship Id="rId14" Type="http://schemas.openxmlformats.org/officeDocument/2006/relationships/hyperlink" Target="http://www.oecd.org/country/0,3377,en_33873108_33873402_1_1_1_1_1,00.html" TargetMode="External"/><Relationship Id="rId22" Type="http://schemas.openxmlformats.org/officeDocument/2006/relationships/hyperlink" Target="http://www.oecd.org/country/0,3377,en_33873108_33873574_1_1_1_1_1,00.html" TargetMode="External"/><Relationship Id="rId27" Type="http://schemas.openxmlformats.org/officeDocument/2006/relationships/hyperlink" Target="http://www.oecd.org/country/0,3377,en_33873108_33873739_1_1_1_1_1,00.html" TargetMode="External"/><Relationship Id="rId30" Type="http://schemas.openxmlformats.org/officeDocument/2006/relationships/hyperlink" Target="http://www.oecd.org/country/0,3377,en_33873108_38910029_1_1_1_1_1,00.html" TargetMode="External"/><Relationship Id="rId35" Type="http://schemas.openxmlformats.org/officeDocument/2006/relationships/hyperlink" Target="http://www.oecd.org/country/0,3377,en_33873108_33873870_1_1_1_1_1,00.html" TargetMode="Externa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w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33.jpeg"/><Relationship Id="rId4" Type="http://schemas.openxmlformats.org/officeDocument/2006/relationships/image" Target="../media/image73.jpeg"/><Relationship Id="rId9"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www.google.com/url?sa=i&amp;rct=j&amp;q=&amp;esrc=s&amp;frm=1&amp;source=images&amp;cd=&amp;cad=rja&amp;docid=wkpkzFbRin97KM&amp;tbnid=ILJR4UrQbO5WbM:&amp;ved=0CAUQjRw&amp;url=http://ww.reddit.com/r/bigwallpapers/&amp;ei=JlZTUqyZJo7C4AOCsIG4Dg&amp;psig=AFQjCNGgkr6yqOE3IMAWsRV1FqpDRPKHcw&amp;ust=1381279422980426" TargetMode="External"/><Relationship Id="rId1" Type="http://schemas.openxmlformats.org/officeDocument/2006/relationships/slideLayout" Target="../slideLayouts/slideLayout2.xml"/><Relationship Id="rId4" Type="http://schemas.openxmlformats.org/officeDocument/2006/relationships/hyperlink" Target="http://visibleearth.nasa.gov/view_rec.php?id=1438l"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en.wikipedia.org/wiki/File:Icecore_4x.jpg" TargetMode="External"/><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5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111.jpeg"/><Relationship Id="rId4" Type="http://schemas.openxmlformats.org/officeDocument/2006/relationships/image" Target="../media/image110.jpeg"/></Relationships>
</file>

<file path=ppt/slides/_rels/slide5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6.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6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7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26.wmf"/><Relationship Id="rId5" Type="http://schemas.openxmlformats.org/officeDocument/2006/relationships/image" Target="../media/image125.wmf"/><Relationship Id="rId4" Type="http://schemas.openxmlformats.org/officeDocument/2006/relationships/image" Target="../media/image124.wmf"/></Relationships>
</file>

<file path=ppt/slides/_rels/slide7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3" Type="http://schemas.openxmlformats.org/officeDocument/2006/relationships/image" Target="../media/image35.png"/><Relationship Id="rId7" Type="http://schemas.openxmlformats.org/officeDocument/2006/relationships/image" Target="../media/image131.png"/><Relationship Id="rId12" Type="http://schemas.openxmlformats.org/officeDocument/2006/relationships/image" Target="../media/image13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slide" Target="slide90.xml"/><Relationship Id="rId3" Type="http://schemas.openxmlformats.org/officeDocument/2006/relationships/slide" Target="slide78.xml"/><Relationship Id="rId7" Type="http://schemas.openxmlformats.org/officeDocument/2006/relationships/slide" Target="slide77.xml"/><Relationship Id="rId2" Type="http://schemas.openxmlformats.org/officeDocument/2006/relationships/image" Target="../media/image139.jpeg"/><Relationship Id="rId1" Type="http://schemas.openxmlformats.org/officeDocument/2006/relationships/slideLayout" Target="../slideLayouts/slideLayout2.xml"/><Relationship Id="rId6" Type="http://schemas.openxmlformats.org/officeDocument/2006/relationships/slide" Target="slide87.xml"/><Relationship Id="rId5" Type="http://schemas.openxmlformats.org/officeDocument/2006/relationships/slide" Target="slide83.xml"/><Relationship Id="rId4" Type="http://schemas.openxmlformats.org/officeDocument/2006/relationships/slide" Target="slide79.xml"/></Relationships>
</file>

<file path=ppt/slides/_rels/slide77.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48.png"/><Relationship Id="rId7" Type="http://schemas.openxmlformats.org/officeDocument/2006/relationships/image" Target="../media/image151.jpeg"/><Relationship Id="rId12" Type="http://schemas.openxmlformats.org/officeDocument/2006/relationships/slide" Target="slide76.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50.jpeg"/><Relationship Id="rId11" Type="http://schemas.openxmlformats.org/officeDocument/2006/relationships/image" Target="../media/image155.jpeg"/><Relationship Id="rId5" Type="http://schemas.openxmlformats.org/officeDocument/2006/relationships/image" Target="../media/image149.png"/><Relationship Id="rId10" Type="http://schemas.openxmlformats.org/officeDocument/2006/relationships/image" Target="../media/image154.jpeg"/><Relationship Id="rId4" Type="http://schemas.openxmlformats.org/officeDocument/2006/relationships/hyperlink" Target="http://www.globalwarmingart.com/images/d/d9/Incandescent_Light_Bulb.png" TargetMode="External"/><Relationship Id="rId9" Type="http://schemas.openxmlformats.org/officeDocument/2006/relationships/image" Target="../media/image153.png"/></Relationships>
</file>

<file path=ppt/slides/_rels/slide89.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ChangeArrowheads="1"/>
          </p:cNvSpPr>
          <p:nvPr/>
        </p:nvSpPr>
        <p:spPr bwMode="auto">
          <a:xfrm>
            <a:off x="675861" y="5974681"/>
            <a:ext cx="7792278" cy="757118"/>
          </a:xfrm>
          <a:prstGeom prst="rect">
            <a:avLst/>
          </a:prstGeom>
          <a:noFill/>
          <a:ln w="9525">
            <a:noFill/>
            <a:miter lim="800000"/>
            <a:headEnd/>
            <a:tailEnd/>
          </a:ln>
        </p:spPr>
        <p:txBody>
          <a:bodyPr wrap="square" lIns="91429" tIns="45714" rIns="91429" bIns="45714">
            <a:spAutoFit/>
          </a:bodyPr>
          <a:lstStyle/>
          <a:p>
            <a:pPr algn="ctr">
              <a:lnSpc>
                <a:spcPct val="90000"/>
              </a:lnSpc>
              <a:spcBef>
                <a:spcPts val="0"/>
              </a:spcBef>
            </a:pPr>
            <a:r>
              <a:rPr lang="en-US" dirty="0" smtClean="0">
                <a:latin typeface="Arial" pitchFamily="34" charset="0"/>
                <a:cs typeface="Arial" pitchFamily="34" charset="0"/>
              </a:rPr>
              <a:t>Patricia </a:t>
            </a:r>
            <a:r>
              <a:rPr lang="en-US" dirty="0">
                <a:latin typeface="Arial" pitchFamily="34" charset="0"/>
                <a:cs typeface="Arial" pitchFamily="34" charset="0"/>
              </a:rPr>
              <a:t>M. Dehmer</a:t>
            </a:r>
            <a:br>
              <a:rPr lang="en-US" dirty="0">
                <a:latin typeface="Arial" pitchFamily="34" charset="0"/>
                <a:cs typeface="Arial" pitchFamily="34" charset="0"/>
              </a:rPr>
            </a:br>
            <a:r>
              <a:rPr lang="en-US" dirty="0" smtClean="0">
                <a:latin typeface="Arial" pitchFamily="34" charset="0"/>
                <a:cs typeface="Arial" pitchFamily="34" charset="0"/>
              </a:rPr>
              <a:t>Acting Director, Office </a:t>
            </a:r>
            <a:r>
              <a:rPr lang="en-US" dirty="0">
                <a:latin typeface="Arial" pitchFamily="34" charset="0"/>
                <a:cs typeface="Arial" pitchFamily="34" charset="0"/>
              </a:rPr>
              <a:t>of Science, U.S. Department of </a:t>
            </a:r>
            <a:r>
              <a:rPr lang="en-US" dirty="0" smtClean="0">
                <a:latin typeface="Arial" pitchFamily="34" charset="0"/>
                <a:cs typeface="Arial" pitchFamily="34" charset="0"/>
              </a:rPr>
              <a:t>Energy</a:t>
            </a:r>
          </a:p>
          <a:p>
            <a:pPr algn="ctr">
              <a:lnSpc>
                <a:spcPct val="90000"/>
              </a:lnSpc>
              <a:spcBef>
                <a:spcPts val="0"/>
              </a:spcBef>
            </a:pPr>
            <a:r>
              <a:rPr lang="en-US" sz="1200" dirty="0" smtClean="0">
                <a:latin typeface="Arial" pitchFamily="34" charset="0"/>
                <a:cs typeface="Arial" pitchFamily="34" charset="0"/>
                <a:hlinkClick r:id="rId2"/>
              </a:rPr>
              <a:t>http://science.energy.gov/sc-2/presentations-and-testimony/</a:t>
            </a:r>
            <a:r>
              <a:rPr lang="en-US" sz="1200" dirty="0" smtClean="0">
                <a:latin typeface="Arial" pitchFamily="34" charset="0"/>
                <a:cs typeface="Arial" pitchFamily="34" charset="0"/>
              </a:rPr>
              <a:t> </a:t>
            </a:r>
            <a:endParaRPr lang="en-US" dirty="0">
              <a:latin typeface="Arial" pitchFamily="34" charset="0"/>
              <a:cs typeface="Arial" pitchFamily="34" charset="0"/>
            </a:endParaRPr>
          </a:p>
        </p:txBody>
      </p:sp>
      <p:sp>
        <p:nvSpPr>
          <p:cNvPr id="7" name="Title 3"/>
          <p:cNvSpPr txBox="1">
            <a:spLocks/>
          </p:cNvSpPr>
          <p:nvPr/>
        </p:nvSpPr>
        <p:spPr>
          <a:xfrm>
            <a:off x="457200" y="1795726"/>
            <a:ext cx="8229600" cy="1495794"/>
          </a:xfrm>
          <a:prstGeom prst="rect">
            <a:avLst/>
          </a:prstGeom>
          <a:blipFill dpi="0" rotWithShape="0">
            <a:blip r:embed="rId3" cstate="print"/>
            <a:srcRect/>
            <a:stretch>
              <a:fillRect l="-937" t="-178314" r="-902" b="-293029"/>
            </a:stretch>
          </a:blipFill>
          <a:ln w="9525">
            <a:noFill/>
            <a:miter lim="800000"/>
            <a:headEnd/>
            <a:tailEnd/>
          </a:ln>
        </p:spPr>
        <p:txBody>
          <a:bodyPr vert="horz" wrap="square" lIns="91440" tIns="45720" rIns="91440" bIns="45720" numCol="1" anchor="ctr" anchorCtr="0" compatLnSpc="1">
            <a:prstTxWarp prst="textNoShape">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zh-CN" sz="4800" b="1" i="0" u="none" strike="noStrike" kern="1200" cap="none" spc="50" normalizeH="0" baseline="0" noProof="0" dirty="0" smtClean="0">
                <a:ln w="11430"/>
                <a:solidFill>
                  <a:srgbClr val="E20000"/>
                </a:solidFill>
                <a:effectLst>
                  <a:outerShdw blurRad="76200" dist="50800" dir="5400000" algn="tl" rotWithShape="0">
                    <a:srgbClr val="000000">
                      <a:alpha val="65000"/>
                    </a:srgbClr>
                  </a:outerShdw>
                </a:effectLst>
                <a:uLnTx/>
                <a:uFillTx/>
                <a:latin typeface="+mn-lt"/>
                <a:ea typeface="+mj-ea"/>
                <a:cs typeface="Arial" pitchFamily="34" charset="0"/>
              </a:rPr>
              <a:t>Energy Facts:</a:t>
            </a:r>
          </a:p>
          <a:p>
            <a:pPr marL="0" marR="0" lvl="0" indent="0" algn="ctr" defTabSz="914400" rtl="0" eaLnBrk="1" fontAlgn="base" latinLnBrk="0" hangingPunct="1">
              <a:lnSpc>
                <a:spcPct val="150000"/>
              </a:lnSpc>
              <a:spcBef>
                <a:spcPct val="0"/>
              </a:spcBef>
              <a:spcAft>
                <a:spcPct val="0"/>
              </a:spcAft>
              <a:buClrTx/>
              <a:buSzTx/>
              <a:buFontTx/>
              <a:buNone/>
              <a:tabLst/>
              <a:defRPr/>
            </a:pPr>
            <a:r>
              <a:rPr lang="en-US" altLang="zh-CN" sz="3200" b="1" spc="50" dirty="0" smtClean="0">
                <a:ln w="11430"/>
                <a:solidFill>
                  <a:srgbClr val="E20000"/>
                </a:solidFill>
                <a:latin typeface="+mn-lt"/>
                <a:ea typeface="+mj-ea"/>
                <a:cs typeface="Arial" pitchFamily="34" charset="0"/>
              </a:rPr>
              <a:t>Energy challenges in a new era of </a:t>
            </a:r>
            <a:r>
              <a:rPr lang="en-US" altLang="zh-CN" sz="3200" b="1" spc="50" dirty="0">
                <a:ln w="11430"/>
                <a:solidFill>
                  <a:srgbClr val="E20000"/>
                </a:solidFill>
                <a:latin typeface="+mn-lt"/>
                <a:ea typeface="+mj-ea"/>
                <a:cs typeface="Arial" pitchFamily="34" charset="0"/>
              </a:rPr>
              <a:t>s</a:t>
            </a:r>
            <a:r>
              <a:rPr kumimoji="0" lang="en-US" altLang="zh-CN" sz="3200" b="1" u="none" strike="noStrike" kern="1200" cap="none" spc="50" normalizeH="0" baseline="0" noProof="0" dirty="0" err="1" smtClean="0">
                <a:ln w="11430"/>
                <a:solidFill>
                  <a:srgbClr val="E20000"/>
                </a:solidFill>
                <a:uLnTx/>
                <a:uFillTx/>
                <a:latin typeface="+mn-lt"/>
                <a:ea typeface="+mj-ea"/>
                <a:cs typeface="Arial" pitchFamily="34" charset="0"/>
              </a:rPr>
              <a:t>cience</a:t>
            </a:r>
            <a:endParaRPr kumimoji="0" lang="en-US" sz="3200" b="1" u="none" strike="noStrike" kern="1200" cap="none" spc="50" normalizeH="0" baseline="0" noProof="0" dirty="0" smtClean="0">
              <a:ln w="11430"/>
              <a:solidFill>
                <a:srgbClr val="E20000"/>
              </a:solidFill>
              <a:uLnTx/>
              <a:uFillTx/>
              <a:latin typeface="+mn-lt"/>
              <a:ea typeface="+mj-ea"/>
              <a:cs typeface="Arial" pitchFamily="34" charset="0"/>
            </a:endParaRPr>
          </a:p>
        </p:txBody>
      </p:sp>
      <p:sp>
        <p:nvSpPr>
          <p:cNvPr id="8" name="Subtitle 4"/>
          <p:cNvSpPr txBox="1">
            <a:spLocks/>
          </p:cNvSpPr>
          <p:nvPr/>
        </p:nvSpPr>
        <p:spPr>
          <a:xfrm>
            <a:off x="1342191" y="4255441"/>
            <a:ext cx="6400800" cy="941796"/>
          </a:xfrm>
          <a:prstGeom prst="rect">
            <a:avLst/>
          </a:prstGeom>
        </p:spPr>
        <p:txBody>
          <a:bodyPr rtlCol="0">
            <a:spAutoFit/>
          </a:bodyPr>
          <a:lstStyle/>
          <a:p>
            <a:pPr marL="342900" marR="0" lvl="0" indent="-342900" algn="ctr" defTabSz="914400" rtl="0" eaLnBrk="0" fontAlgn="base" latinLnBrk="0" hangingPunct="0">
              <a:lnSpc>
                <a:spcPct val="100000"/>
              </a:lnSpc>
              <a:spcBef>
                <a:spcPts val="0"/>
              </a:spcBef>
              <a:spcAft>
                <a:spcPct val="0"/>
              </a:spcAft>
              <a:buClrTx/>
              <a:buSzTx/>
              <a:tabLst/>
              <a:defRPr/>
            </a:pPr>
            <a:r>
              <a:rPr kumimoji="0" lang="en-US" altLang="zh-CN" u="none" strike="noStrike" kern="1200" cap="none" spc="0" normalizeH="0" baseline="0" noProof="0" dirty="0" smtClean="0">
                <a:ln>
                  <a:noFill/>
                </a:ln>
                <a:effectLst/>
                <a:uLnTx/>
                <a:uFillTx/>
                <a:latin typeface="Arial" pitchFamily="34" charset="0"/>
                <a:cs typeface="Arial" pitchFamily="34" charset="0"/>
              </a:rPr>
              <a:t>University</a:t>
            </a:r>
            <a:r>
              <a:rPr kumimoji="0" lang="en-US" altLang="zh-CN" u="none" strike="noStrike" kern="1200" cap="none" spc="0" normalizeH="0" noProof="0" dirty="0" smtClean="0">
                <a:ln>
                  <a:noFill/>
                </a:ln>
                <a:effectLst/>
                <a:uLnTx/>
                <a:uFillTx/>
                <a:latin typeface="Arial" pitchFamily="34" charset="0"/>
                <a:cs typeface="Arial" pitchFamily="34" charset="0"/>
              </a:rPr>
              <a:t> </a:t>
            </a:r>
            <a:r>
              <a:rPr kumimoji="0" lang="en-US" altLang="zh-CN" u="none" strike="noStrike" kern="1200" cap="none" spc="0" normalizeH="0" baseline="0" noProof="0" dirty="0" smtClean="0">
                <a:ln>
                  <a:noFill/>
                </a:ln>
                <a:effectLst/>
                <a:uLnTx/>
                <a:uFillTx/>
                <a:latin typeface="Arial" pitchFamily="34" charset="0"/>
                <a:cs typeface="Arial" pitchFamily="34" charset="0"/>
              </a:rPr>
              <a:t>of </a:t>
            </a:r>
            <a:r>
              <a:rPr kumimoji="0" lang="en-US" altLang="zh-CN" u="none" strike="noStrike" kern="1200" cap="none" spc="0" normalizeH="0" baseline="0" noProof="0" dirty="0" smtClean="0">
                <a:ln>
                  <a:noFill/>
                </a:ln>
                <a:effectLst/>
                <a:uLnTx/>
                <a:uFillTx/>
                <a:latin typeface="Arial" pitchFamily="34" charset="0"/>
                <a:cs typeface="Arial" pitchFamily="34" charset="0"/>
              </a:rPr>
              <a:t>Chicago</a:t>
            </a:r>
          </a:p>
          <a:p>
            <a:pPr marL="342900" marR="0" lvl="0" indent="-342900" algn="ctr" defTabSz="914400" rtl="0" eaLnBrk="0" fontAlgn="base" latinLnBrk="0" hangingPunct="0">
              <a:lnSpc>
                <a:spcPct val="100000"/>
              </a:lnSpc>
              <a:spcBef>
                <a:spcPts val="0"/>
              </a:spcBef>
              <a:spcAft>
                <a:spcPct val="0"/>
              </a:spcAft>
              <a:buClrTx/>
              <a:buSzTx/>
              <a:tabLst/>
              <a:defRPr/>
            </a:pPr>
            <a:r>
              <a:rPr kumimoji="0" lang="en-US" u="none" strike="noStrike" kern="1200" cap="none" spc="0" normalizeH="0" baseline="0" noProof="0" dirty="0" smtClean="0">
                <a:ln>
                  <a:noFill/>
                </a:ln>
                <a:effectLst/>
                <a:uLnTx/>
                <a:uFillTx/>
                <a:latin typeface="Arial" pitchFamily="34" charset="0"/>
                <a:cs typeface="Arial" pitchFamily="34" charset="0"/>
              </a:rPr>
              <a:t>5 November 2013</a:t>
            </a:r>
          </a:p>
          <a:p>
            <a:pPr marL="342900" marR="0" lvl="0" indent="-342900" algn="ctr" defTabSz="914400" rtl="0" eaLnBrk="0" fontAlgn="base" latinLnBrk="0" hangingPunct="0">
              <a:lnSpc>
                <a:spcPct val="100000"/>
              </a:lnSpc>
              <a:spcBef>
                <a:spcPct val="20000"/>
              </a:spcBef>
              <a:spcAft>
                <a:spcPct val="0"/>
              </a:spcAft>
              <a:buClrTx/>
              <a:buSzTx/>
              <a:tabLst/>
              <a:defRPr/>
            </a:pPr>
            <a:endParaRPr kumimoji="0" lang="zh-CN" altLang="en-US" sz="1600" u="none" strike="noStrike" kern="1200" cap="none" spc="0" normalizeH="0" baseline="0" noProof="0" dirty="0" smtClean="0">
              <a:ln>
                <a:noFill/>
              </a:ln>
              <a:effectLst/>
              <a:uLnTx/>
              <a:uFillTx/>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1539" name="Text Box 3"/>
          <p:cNvSpPr txBox="1">
            <a:spLocks noChangeArrowheads="1"/>
          </p:cNvSpPr>
          <p:nvPr/>
        </p:nvSpPr>
        <p:spPr bwMode="auto">
          <a:xfrm>
            <a:off x="0" y="158555"/>
            <a:ext cx="9144000" cy="888066"/>
          </a:xfrm>
          <a:prstGeom prst="rect">
            <a:avLst/>
          </a:prstGeom>
        </p:spPr>
        <p:txBody>
          <a:bodyPr lIns="93503" tIns="46752" rIns="93503" bIns="46752"/>
          <a:lstStyle/>
          <a:p>
            <a:pPr algn="ctr">
              <a:spcBef>
                <a:spcPct val="0"/>
              </a:spcBef>
            </a:pPr>
            <a:r>
              <a:rPr lang="en-US" sz="2400" dirty="0" smtClean="0">
                <a:solidFill>
                  <a:srgbClr val="106636"/>
                </a:solidFill>
                <a:ea typeface="+mj-ea"/>
                <a:cs typeface="Arial" charset="0"/>
              </a:rPr>
              <a:t>Metric Prefixes</a:t>
            </a:r>
            <a:endParaRPr lang="en-US" sz="2400" dirty="0">
              <a:solidFill>
                <a:srgbClr val="106636"/>
              </a:solidFill>
              <a:ea typeface="+mj-ea"/>
              <a:cs typeface="Arial" charset="0"/>
            </a:endParaRPr>
          </a:p>
        </p:txBody>
      </p:sp>
      <p:sp>
        <p:nvSpPr>
          <p:cNvPr id="8" name="Footer Placeholder 7"/>
          <p:cNvSpPr>
            <a:spLocks noGrp="1"/>
          </p:cNvSpPr>
          <p:nvPr>
            <p:ph type="ftr" sz="quarter" idx="10"/>
          </p:nvPr>
        </p:nvSpPr>
        <p:spPr/>
        <p:txBody>
          <a:bodyPr/>
          <a:lstStyle/>
          <a:p>
            <a:pPr>
              <a:defRPr/>
            </a:pPr>
            <a:r>
              <a:rPr lang="en-US" dirty="0" smtClean="0"/>
              <a:t>Energy Facts 2013</a:t>
            </a:r>
            <a:endParaRPr lang="en-US" dirty="0"/>
          </a:p>
        </p:txBody>
      </p:sp>
      <p:sp>
        <p:nvSpPr>
          <p:cNvPr id="11"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10</a:t>
            </a:fld>
            <a:endParaRPr lang="en-US" sz="1200" dirty="0">
              <a:solidFill>
                <a:srgbClr val="106636"/>
              </a:solidFill>
              <a:latin typeface="Arial" pitchFamily="34" charset="0"/>
              <a:cs typeface="Arial" pitchFamily="34" charset="0"/>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079" t="14307" r="46120" b="11848"/>
          <a:stretch/>
        </p:blipFill>
        <p:spPr bwMode="auto">
          <a:xfrm>
            <a:off x="1517072" y="821651"/>
            <a:ext cx="5569527" cy="6117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822433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3" name="Text Box 3"/>
          <p:cNvSpPr txBox="1">
            <a:spLocks noChangeArrowheads="1"/>
          </p:cNvSpPr>
          <p:nvPr/>
        </p:nvSpPr>
        <p:spPr bwMode="auto">
          <a:xfrm>
            <a:off x="492125" y="2158535"/>
            <a:ext cx="8151091" cy="1144907"/>
          </a:xfrm>
          <a:prstGeom prst="rect">
            <a:avLst/>
          </a:prstGeom>
          <a:noFill/>
          <a:ln w="9525" algn="ctr">
            <a:noFill/>
            <a:miter lim="800000"/>
            <a:headEnd/>
            <a:tailEnd/>
          </a:ln>
          <a:effectLst/>
        </p:spPr>
        <p:txBody>
          <a:bodyPr lIns="91407" tIns="45704" rIns="91407" bIns="45704">
            <a:spAutoFit/>
          </a:bodyPr>
          <a:lstStyle/>
          <a:p>
            <a:pPr algn="ctr" defTabSz="914501" eaLnBrk="0" hangingPunct="0">
              <a:lnSpc>
                <a:spcPct val="95000"/>
              </a:lnSpc>
              <a:tabLst>
                <a:tab pos="1696528" algn="l"/>
              </a:tabLst>
            </a:pPr>
            <a:r>
              <a:rPr lang="en-US" sz="3600" b="1" dirty="0">
                <a:solidFill>
                  <a:srgbClr val="FF0000"/>
                </a:solidFill>
                <a:effectLst>
                  <a:outerShdw blurRad="38100" dist="38100" dir="2700000" algn="tl">
                    <a:srgbClr val="C0C0C0"/>
                  </a:outerShdw>
                </a:effectLst>
                <a:latin typeface="Arial" pitchFamily="34" charset="0"/>
              </a:rPr>
              <a:t>Energy sources and consumption sectors in the U.S.</a:t>
            </a:r>
          </a:p>
        </p:txBody>
      </p:sp>
      <p:sp>
        <p:nvSpPr>
          <p:cNvPr id="16" name="Slide Number Placeholder 15"/>
          <p:cNvSpPr>
            <a:spLocks noGrp="1"/>
          </p:cNvSpPr>
          <p:nvPr>
            <p:ph type="sldNum" sz="quarter" idx="11"/>
          </p:nvPr>
        </p:nvSpPr>
        <p:spPr/>
        <p:txBody>
          <a:bodyPr/>
          <a:lstStyle/>
          <a:p>
            <a:pPr>
              <a:defRPr/>
            </a:pPr>
            <a:fld id="{6EEA275D-5A49-48A8-817D-44C3EA0A3A2F}" type="slidenum">
              <a:rPr lang="en-US" smtClean="0"/>
              <a:pPr>
                <a:defRPr/>
              </a:pPr>
              <a:t>11</a:t>
            </a:fld>
            <a:endParaRPr lang="en-US" dirty="0"/>
          </a:p>
        </p:txBody>
      </p:sp>
      <p:grpSp>
        <p:nvGrpSpPr>
          <p:cNvPr id="4" name="Group 3"/>
          <p:cNvGrpSpPr/>
          <p:nvPr/>
        </p:nvGrpSpPr>
        <p:grpSpPr>
          <a:xfrm>
            <a:off x="2882035" y="4754096"/>
            <a:ext cx="3378488" cy="2025137"/>
            <a:chOff x="2882035" y="4754096"/>
            <a:chExt cx="3378488" cy="2025137"/>
          </a:xfrm>
        </p:grpSpPr>
        <p:grpSp>
          <p:nvGrpSpPr>
            <p:cNvPr id="2" name="Group 25"/>
            <p:cNvGrpSpPr>
              <a:grpSpLocks/>
            </p:cNvGrpSpPr>
            <p:nvPr/>
          </p:nvGrpSpPr>
          <p:grpSpPr bwMode="auto">
            <a:xfrm flipV="1">
              <a:off x="2882035" y="4754096"/>
              <a:ext cx="3378488" cy="1940019"/>
              <a:chOff x="1997" y="3394"/>
              <a:chExt cx="2341" cy="1385"/>
            </a:xfrm>
          </p:grpSpPr>
          <p:pic>
            <p:nvPicPr>
              <p:cNvPr id="465927" name="Picture 7"/>
              <p:cNvPicPr>
                <a:picLocks noChangeAspect="1" noChangeArrowheads="1"/>
              </p:cNvPicPr>
              <p:nvPr/>
            </p:nvPicPr>
            <p:blipFill>
              <a:blip r:embed="rId3" cstate="print"/>
              <a:srcRect b="13953"/>
              <a:stretch>
                <a:fillRect/>
              </a:stretch>
            </p:blipFill>
            <p:spPr bwMode="auto">
              <a:xfrm flipV="1">
                <a:off x="1997" y="3394"/>
                <a:ext cx="2341" cy="1385"/>
              </a:xfrm>
              <a:prstGeom prst="rect">
                <a:avLst/>
              </a:prstGeom>
              <a:solidFill>
                <a:srgbClr val="BBE0E3"/>
              </a:solidFill>
              <a:ln w="9525">
                <a:noFill/>
                <a:miter lim="800000"/>
                <a:headEnd/>
                <a:tailEnd/>
              </a:ln>
              <a:effectLst/>
            </p:spPr>
          </p:pic>
          <p:pic>
            <p:nvPicPr>
              <p:cNvPr id="465929" name="Picture 9"/>
              <p:cNvPicPr>
                <a:picLocks noChangeAspect="1" noChangeArrowheads="1"/>
              </p:cNvPicPr>
              <p:nvPr/>
            </p:nvPicPr>
            <p:blipFill>
              <a:blip r:embed="rId4" cstate="print"/>
              <a:srcRect/>
              <a:stretch>
                <a:fillRect/>
              </a:stretch>
            </p:blipFill>
            <p:spPr bwMode="auto">
              <a:xfrm>
                <a:off x="2312" y="4030"/>
                <a:ext cx="1037" cy="363"/>
              </a:xfrm>
              <a:prstGeom prst="rect">
                <a:avLst/>
              </a:prstGeom>
              <a:noFill/>
              <a:ln w="9525">
                <a:noFill/>
                <a:miter lim="800000"/>
                <a:headEnd/>
                <a:tailEnd/>
              </a:ln>
              <a:effectLst/>
            </p:spPr>
          </p:pic>
          <p:sp>
            <p:nvSpPr>
              <p:cNvPr id="465939" name="Line 19"/>
              <p:cNvSpPr>
                <a:spLocks noChangeShapeType="1"/>
              </p:cNvSpPr>
              <p:nvPr/>
            </p:nvSpPr>
            <p:spPr bwMode="auto">
              <a:xfrm flipH="1">
                <a:off x="3556" y="3582"/>
                <a:ext cx="240" cy="90"/>
              </a:xfrm>
              <a:prstGeom prst="line">
                <a:avLst/>
              </a:prstGeom>
              <a:noFill/>
              <a:ln w="19050">
                <a:solidFill>
                  <a:schemeClr val="tx1"/>
                </a:solidFill>
                <a:miter lim="800000"/>
                <a:headEnd type="stealth" w="lg" len="lg"/>
                <a:tailEnd type="none" w="med" len="lg"/>
              </a:ln>
              <a:effectLst/>
            </p:spPr>
            <p:txBody>
              <a:bodyPr wrap="none"/>
              <a:lstStyle/>
              <a:p>
                <a:endParaRPr lang="en-US"/>
              </a:p>
            </p:txBody>
          </p:sp>
          <p:pic>
            <p:nvPicPr>
              <p:cNvPr id="465940" name="Picture 20"/>
              <p:cNvPicPr>
                <a:picLocks noChangeAspect="1" noChangeArrowheads="1"/>
              </p:cNvPicPr>
              <p:nvPr/>
            </p:nvPicPr>
            <p:blipFill>
              <a:blip r:embed="rId4" cstate="print"/>
              <a:srcRect/>
              <a:stretch>
                <a:fillRect/>
              </a:stretch>
            </p:blipFill>
            <p:spPr bwMode="auto">
              <a:xfrm>
                <a:off x="2870" y="3676"/>
                <a:ext cx="1037" cy="831"/>
              </a:xfrm>
              <a:prstGeom prst="rect">
                <a:avLst/>
              </a:prstGeom>
              <a:noFill/>
              <a:ln w="9525">
                <a:noFill/>
                <a:miter lim="800000"/>
                <a:headEnd/>
                <a:tailEnd/>
              </a:ln>
              <a:effectLst/>
            </p:spPr>
          </p:pic>
          <p:sp>
            <p:nvSpPr>
              <p:cNvPr id="465941" name="Rectangle 21"/>
              <p:cNvSpPr>
                <a:spLocks noChangeArrowheads="1"/>
              </p:cNvSpPr>
              <p:nvPr/>
            </p:nvSpPr>
            <p:spPr bwMode="auto">
              <a:xfrm>
                <a:off x="3102" y="3424"/>
                <a:ext cx="692" cy="246"/>
              </a:xfrm>
              <a:prstGeom prst="rect">
                <a:avLst/>
              </a:prstGeom>
              <a:solidFill>
                <a:schemeClr val="bg1"/>
              </a:solidFill>
              <a:ln w="19050" algn="ctr">
                <a:solidFill>
                  <a:schemeClr val="bg1"/>
                </a:solidFill>
                <a:miter lim="800000"/>
                <a:headEnd/>
                <a:tailEnd/>
              </a:ln>
              <a:effectLst/>
            </p:spPr>
            <p:txBody>
              <a:bodyPr wrap="none" anchor="ctr"/>
              <a:lstStyle/>
              <a:p>
                <a:endParaRPr lang="en-US"/>
              </a:p>
            </p:txBody>
          </p:sp>
          <p:pic>
            <p:nvPicPr>
              <p:cNvPr id="465942" name="Picture 22"/>
              <p:cNvPicPr>
                <a:picLocks noChangeAspect="1" noChangeArrowheads="1"/>
              </p:cNvPicPr>
              <p:nvPr/>
            </p:nvPicPr>
            <p:blipFill>
              <a:blip r:embed="rId4" cstate="print"/>
              <a:srcRect/>
              <a:stretch>
                <a:fillRect/>
              </a:stretch>
            </p:blipFill>
            <p:spPr bwMode="auto">
              <a:xfrm>
                <a:off x="2244" y="3605"/>
                <a:ext cx="259" cy="207"/>
              </a:xfrm>
              <a:prstGeom prst="rect">
                <a:avLst/>
              </a:prstGeom>
              <a:noFill/>
              <a:ln w="9525">
                <a:noFill/>
                <a:miter lim="800000"/>
                <a:headEnd/>
                <a:tailEnd/>
              </a:ln>
              <a:effectLst/>
            </p:spPr>
          </p:pic>
          <p:sp>
            <p:nvSpPr>
              <p:cNvPr id="465943" name="Rectangle 23"/>
              <p:cNvSpPr>
                <a:spLocks noChangeArrowheads="1"/>
              </p:cNvSpPr>
              <p:nvPr/>
            </p:nvSpPr>
            <p:spPr bwMode="auto">
              <a:xfrm>
                <a:off x="3436" y="4592"/>
                <a:ext cx="244" cy="172"/>
              </a:xfrm>
              <a:prstGeom prst="rect">
                <a:avLst/>
              </a:prstGeom>
              <a:solidFill>
                <a:schemeClr val="bg1"/>
              </a:solidFill>
              <a:ln w="19050" algn="ctr">
                <a:solidFill>
                  <a:schemeClr val="bg1"/>
                </a:solidFill>
                <a:miter lim="800000"/>
                <a:headEnd/>
                <a:tailEnd/>
              </a:ln>
              <a:effectLst/>
            </p:spPr>
            <p:txBody>
              <a:bodyPr wrap="none" anchor="ctr"/>
              <a:lstStyle/>
              <a:p>
                <a:endParaRPr lang="en-US"/>
              </a:p>
            </p:txBody>
          </p:sp>
        </p:grpSp>
        <p:sp>
          <p:nvSpPr>
            <p:cNvPr id="3" name="TextBox 2"/>
            <p:cNvSpPr txBox="1"/>
            <p:nvPr/>
          </p:nvSpPr>
          <p:spPr>
            <a:xfrm>
              <a:off x="3913094" y="6517623"/>
              <a:ext cx="1298753" cy="261610"/>
            </a:xfrm>
            <a:prstGeom prst="rect">
              <a:avLst/>
            </a:prstGeom>
            <a:noFill/>
          </p:spPr>
          <p:txBody>
            <a:bodyPr wrap="none" rtlCol="0">
              <a:spAutoFit/>
            </a:bodyPr>
            <a:lstStyle/>
            <a:p>
              <a:r>
                <a:rPr lang="en-US" sz="1100" dirty="0" err="1" smtClean="0"/>
                <a:t>Sankey</a:t>
              </a:r>
              <a:r>
                <a:rPr lang="en-US" sz="1100" dirty="0" smtClean="0"/>
                <a:t> Diagrams</a:t>
              </a:r>
              <a:endParaRPr lang="en-US" sz="1100"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t="4222"/>
          <a:stretch>
            <a:fillRect/>
          </a:stretch>
        </p:blipFill>
        <p:spPr bwMode="auto">
          <a:xfrm>
            <a:off x="893152" y="956930"/>
            <a:ext cx="7463834" cy="4644321"/>
          </a:xfrm>
          <a:prstGeom prst="rect">
            <a:avLst/>
          </a:prstGeom>
          <a:noFill/>
          <a:ln w="9525">
            <a:noFill/>
            <a:miter lim="800000"/>
            <a:headEnd/>
            <a:tailEnd/>
          </a:ln>
          <a:effectLst/>
        </p:spPr>
      </p:pic>
      <p:sp>
        <p:nvSpPr>
          <p:cNvPr id="29699" name="Text Box 69"/>
          <p:cNvSpPr txBox="1">
            <a:spLocks noChangeArrowheads="1"/>
          </p:cNvSpPr>
          <p:nvPr/>
        </p:nvSpPr>
        <p:spPr bwMode="auto">
          <a:xfrm>
            <a:off x="1230283" y="3837847"/>
            <a:ext cx="1525588" cy="916156"/>
          </a:xfrm>
          <a:prstGeom prst="rect">
            <a:avLst/>
          </a:prstGeom>
          <a:solidFill>
            <a:srgbClr val="BAFEC7"/>
          </a:solidFill>
          <a:ln w="9525">
            <a:noFill/>
            <a:miter lim="800000"/>
            <a:headEnd/>
            <a:tailEnd/>
          </a:ln>
        </p:spPr>
        <p:txBody>
          <a:bodyPr lIns="0" tIns="41025" rIns="0" bIns="41025">
            <a:spAutoFit/>
          </a:bodyPr>
          <a:lstStyle/>
          <a:p>
            <a:pPr algn="ctr">
              <a:lnSpc>
                <a:spcPct val="95000"/>
              </a:lnSpc>
            </a:pPr>
            <a:r>
              <a:rPr lang="en-US" sz="1900" dirty="0"/>
              <a:t>Domestic</a:t>
            </a:r>
          </a:p>
          <a:p>
            <a:pPr algn="ctr">
              <a:lnSpc>
                <a:spcPct val="95000"/>
              </a:lnSpc>
            </a:pPr>
            <a:r>
              <a:rPr lang="en-US" sz="1900" dirty="0"/>
              <a:t>Production:</a:t>
            </a:r>
          </a:p>
          <a:p>
            <a:pPr algn="ctr">
              <a:lnSpc>
                <a:spcPct val="95000"/>
              </a:lnSpc>
            </a:pPr>
            <a:r>
              <a:rPr lang="en-US" sz="1900" dirty="0" smtClean="0"/>
              <a:t>78.1 Quads</a:t>
            </a:r>
            <a:endParaRPr lang="en-US" sz="1900" dirty="0"/>
          </a:p>
        </p:txBody>
      </p:sp>
      <p:sp>
        <p:nvSpPr>
          <p:cNvPr id="29701" name="Text Box 71"/>
          <p:cNvSpPr txBox="1">
            <a:spLocks noChangeArrowheads="1"/>
          </p:cNvSpPr>
          <p:nvPr/>
        </p:nvSpPr>
        <p:spPr bwMode="auto">
          <a:xfrm rot="413384">
            <a:off x="1120304" y="1894745"/>
            <a:ext cx="1423987" cy="672492"/>
          </a:xfrm>
          <a:prstGeom prst="rect">
            <a:avLst/>
          </a:prstGeom>
          <a:solidFill>
            <a:srgbClr val="BAFEC7"/>
          </a:solidFill>
          <a:ln w="9525" algn="ctr">
            <a:noFill/>
            <a:miter lim="800000"/>
            <a:headEnd/>
            <a:tailEnd/>
          </a:ln>
        </p:spPr>
        <p:txBody>
          <a:bodyPr lIns="0" tIns="0" rIns="0" bIns="0">
            <a:spAutoFit/>
          </a:bodyPr>
          <a:lstStyle/>
          <a:p>
            <a:pPr algn="ctr">
              <a:lnSpc>
                <a:spcPct val="95000"/>
              </a:lnSpc>
            </a:pPr>
            <a:r>
              <a:rPr lang="en-US" sz="1900" dirty="0"/>
              <a:t>Imports:</a:t>
            </a:r>
          </a:p>
          <a:p>
            <a:pPr algn="ctr">
              <a:lnSpc>
                <a:spcPct val="95000"/>
              </a:lnSpc>
            </a:pPr>
            <a:r>
              <a:rPr lang="en-US" sz="1900" dirty="0" smtClean="0"/>
              <a:t>28.6 Quads</a:t>
            </a:r>
          </a:p>
          <a:p>
            <a:pPr algn="ctr">
              <a:lnSpc>
                <a:spcPct val="95000"/>
              </a:lnSpc>
            </a:pPr>
            <a:endParaRPr lang="en-US" sz="700" dirty="0"/>
          </a:p>
        </p:txBody>
      </p:sp>
      <p:sp>
        <p:nvSpPr>
          <p:cNvPr id="29702" name="Text Box 72"/>
          <p:cNvSpPr txBox="1">
            <a:spLocks noChangeArrowheads="1"/>
          </p:cNvSpPr>
          <p:nvPr/>
        </p:nvSpPr>
        <p:spPr bwMode="auto">
          <a:xfrm>
            <a:off x="5488078" y="3021245"/>
            <a:ext cx="1838325" cy="1388862"/>
          </a:xfrm>
          <a:prstGeom prst="rect">
            <a:avLst/>
          </a:prstGeom>
          <a:solidFill>
            <a:srgbClr val="BAFEC7"/>
          </a:solidFill>
          <a:ln w="9525">
            <a:noFill/>
            <a:miter lim="800000"/>
            <a:headEnd/>
            <a:tailEnd/>
          </a:ln>
        </p:spPr>
        <p:txBody>
          <a:bodyPr lIns="0" tIns="123073" rIns="0" bIns="123073">
            <a:spAutoFit/>
          </a:bodyPr>
          <a:lstStyle/>
          <a:p>
            <a:pPr algn="ctr">
              <a:lnSpc>
                <a:spcPct val="95000"/>
              </a:lnSpc>
            </a:pPr>
            <a:r>
              <a:rPr lang="en-US" sz="1900" dirty="0"/>
              <a:t>Consumption:</a:t>
            </a:r>
          </a:p>
          <a:p>
            <a:pPr algn="ctr">
              <a:lnSpc>
                <a:spcPct val="95000"/>
              </a:lnSpc>
            </a:pPr>
            <a:r>
              <a:rPr lang="en-US" sz="1900" dirty="0" smtClean="0"/>
              <a:t>97.3 Quads</a:t>
            </a:r>
          </a:p>
          <a:p>
            <a:pPr algn="ctr">
              <a:lnSpc>
                <a:spcPct val="95000"/>
              </a:lnSpc>
            </a:pPr>
            <a:endParaRPr lang="en-US" sz="1900" dirty="0" smtClean="0"/>
          </a:p>
          <a:p>
            <a:pPr algn="ctr">
              <a:lnSpc>
                <a:spcPct val="95000"/>
              </a:lnSpc>
            </a:pPr>
            <a:endParaRPr lang="en-US" sz="1900" dirty="0"/>
          </a:p>
        </p:txBody>
      </p:sp>
      <p:sp>
        <p:nvSpPr>
          <p:cNvPr id="29706" name="Text Box 76"/>
          <p:cNvSpPr txBox="1">
            <a:spLocks noChangeArrowheads="1"/>
          </p:cNvSpPr>
          <p:nvPr/>
        </p:nvSpPr>
        <p:spPr bwMode="auto">
          <a:xfrm>
            <a:off x="7620127" y="1536749"/>
            <a:ext cx="1327150" cy="671474"/>
          </a:xfrm>
          <a:prstGeom prst="rect">
            <a:avLst/>
          </a:prstGeom>
          <a:solidFill>
            <a:schemeClr val="bg1"/>
          </a:solidFill>
          <a:ln w="9525">
            <a:noFill/>
            <a:miter lim="800000"/>
            <a:headEnd/>
            <a:tailEnd/>
          </a:ln>
        </p:spPr>
        <p:txBody>
          <a:bodyPr wrap="square" lIns="0" tIns="41025" rIns="0" bIns="41025">
            <a:spAutoFit/>
          </a:bodyPr>
          <a:lstStyle/>
          <a:p>
            <a:pPr>
              <a:lnSpc>
                <a:spcPct val="85000"/>
              </a:lnSpc>
            </a:pPr>
            <a:r>
              <a:rPr lang="en-US" sz="1500" dirty="0" smtClean="0"/>
              <a:t>Exports:</a:t>
            </a:r>
          </a:p>
          <a:p>
            <a:pPr>
              <a:lnSpc>
                <a:spcPct val="85000"/>
              </a:lnSpc>
            </a:pPr>
            <a:r>
              <a:rPr lang="en-US" sz="1500" dirty="0" smtClean="0"/>
              <a:t>10.4 Quads</a:t>
            </a:r>
          </a:p>
          <a:p>
            <a:pPr>
              <a:lnSpc>
                <a:spcPct val="85000"/>
              </a:lnSpc>
            </a:pPr>
            <a:endParaRPr lang="en-US" sz="1500" dirty="0"/>
          </a:p>
        </p:txBody>
      </p:sp>
      <p:sp>
        <p:nvSpPr>
          <p:cNvPr id="29707" name="Text Box 77"/>
          <p:cNvSpPr txBox="1">
            <a:spLocks noChangeArrowheads="1"/>
          </p:cNvSpPr>
          <p:nvPr/>
        </p:nvSpPr>
        <p:spPr bwMode="auto">
          <a:xfrm rot="-5400000">
            <a:off x="-1499394" y="3230040"/>
            <a:ext cx="3538538" cy="431800"/>
          </a:xfrm>
          <a:prstGeom prst="rect">
            <a:avLst/>
          </a:prstGeom>
          <a:solidFill>
            <a:srgbClr val="FFFF99"/>
          </a:solidFill>
          <a:ln w="19050">
            <a:solidFill>
              <a:schemeClr val="tx1"/>
            </a:solidFill>
            <a:miter lim="800000"/>
            <a:headEnd/>
            <a:tailEnd/>
          </a:ln>
        </p:spPr>
        <p:txBody>
          <a:bodyPr lIns="82048" tIns="41025" rIns="82048" bIns="41025">
            <a:spAutoFit/>
          </a:bodyPr>
          <a:lstStyle/>
          <a:p>
            <a:pPr marL="209526" indent="-209526" algn="ctr"/>
            <a:r>
              <a:rPr lang="en-US" sz="2200" b="1" dirty="0">
                <a:solidFill>
                  <a:srgbClr val="FF0000"/>
                </a:solidFill>
              </a:rPr>
              <a:t>Energy Supply (Quads)</a:t>
            </a:r>
          </a:p>
        </p:txBody>
      </p:sp>
      <p:sp>
        <p:nvSpPr>
          <p:cNvPr id="29708" name="Text Box 78"/>
          <p:cNvSpPr txBox="1">
            <a:spLocks noChangeArrowheads="1"/>
          </p:cNvSpPr>
          <p:nvPr/>
        </p:nvSpPr>
        <p:spPr bwMode="auto">
          <a:xfrm rot="-5400000">
            <a:off x="7308851" y="3222897"/>
            <a:ext cx="3135312" cy="433387"/>
          </a:xfrm>
          <a:prstGeom prst="rect">
            <a:avLst/>
          </a:prstGeom>
          <a:solidFill>
            <a:srgbClr val="FFFF99"/>
          </a:solidFill>
          <a:ln w="19050" algn="ctr">
            <a:solidFill>
              <a:schemeClr val="tx1"/>
            </a:solidFill>
            <a:miter lim="800000"/>
            <a:headEnd/>
            <a:tailEnd/>
          </a:ln>
        </p:spPr>
        <p:txBody>
          <a:bodyPr lIns="82048" tIns="41025" rIns="82048" bIns="41025">
            <a:spAutoFit/>
          </a:bodyPr>
          <a:lstStyle/>
          <a:p>
            <a:pPr marL="209526" indent="-209526" algn="ctr"/>
            <a:r>
              <a:rPr lang="en-US" sz="2200" b="1" dirty="0">
                <a:solidFill>
                  <a:srgbClr val="FF0000"/>
                </a:solidFill>
              </a:rPr>
              <a:t>Energy Consumption</a:t>
            </a:r>
          </a:p>
        </p:txBody>
      </p:sp>
      <p:sp>
        <p:nvSpPr>
          <p:cNvPr id="21" name="Text Box 79"/>
          <p:cNvSpPr txBox="1">
            <a:spLocks noChangeArrowheads="1"/>
          </p:cNvSpPr>
          <p:nvPr/>
        </p:nvSpPr>
        <p:spPr bwMode="auto">
          <a:xfrm>
            <a:off x="0" y="49214"/>
            <a:ext cx="9144000" cy="889000"/>
          </a:xfrm>
          <a:prstGeom prst="rect">
            <a:avLst/>
          </a:prstGeom>
          <a:noFill/>
          <a:ln w="9525" algn="ctr">
            <a:noFill/>
            <a:miter lim="800000"/>
            <a:headEnd/>
            <a:tailEnd/>
          </a:ln>
        </p:spPr>
        <p:txBody>
          <a:bodyPr lIns="93492" tIns="46746" rIns="93492" bIns="46746"/>
          <a:lstStyle/>
          <a:p>
            <a:pPr algn="ctr" defTabSz="820642">
              <a:lnSpc>
                <a:spcPct val="80000"/>
              </a:lnSpc>
              <a:defRPr/>
            </a:pPr>
            <a:r>
              <a:rPr lang="en-US" sz="2200" b="1" i="1" dirty="0">
                <a:solidFill>
                  <a:srgbClr val="004B32"/>
                </a:solidFill>
                <a:latin typeface="Arial Narrow" pitchFamily="34" charset="0"/>
              </a:rPr>
              <a:t> </a:t>
            </a:r>
            <a:r>
              <a:rPr lang="en-US" sz="2400" dirty="0">
                <a:solidFill>
                  <a:srgbClr val="004B32"/>
                </a:solidFill>
                <a:ea typeface="+mj-ea"/>
                <a:cs typeface="Arial" charset="0"/>
              </a:rPr>
              <a:t>U.S. Energy Flow, </a:t>
            </a:r>
            <a:r>
              <a:rPr lang="en-US" sz="2400" dirty="0" smtClean="0">
                <a:solidFill>
                  <a:srgbClr val="004B32"/>
                </a:solidFill>
                <a:ea typeface="+mj-ea"/>
                <a:cs typeface="Arial" charset="0"/>
              </a:rPr>
              <a:t>2012</a:t>
            </a:r>
            <a:endParaRPr lang="en-US" sz="2400" dirty="0">
              <a:solidFill>
                <a:srgbClr val="004B32"/>
              </a:solidFill>
              <a:ea typeface="+mj-ea"/>
              <a:cs typeface="Arial" charset="0"/>
            </a:endParaRPr>
          </a:p>
          <a:p>
            <a:pPr algn="ctr" defTabSz="820642">
              <a:lnSpc>
                <a:spcPct val="80000"/>
              </a:lnSpc>
              <a:defRPr/>
            </a:pPr>
            <a:r>
              <a:rPr lang="en-US" dirty="0">
                <a:solidFill>
                  <a:srgbClr val="004B32"/>
                </a:solidFill>
                <a:latin typeface="Arial Narrow" pitchFamily="34" charset="0"/>
              </a:rPr>
              <a:t>About </a:t>
            </a:r>
            <a:r>
              <a:rPr lang="en-US" dirty="0" smtClean="0">
                <a:solidFill>
                  <a:srgbClr val="004B32"/>
                </a:solidFill>
                <a:latin typeface="Arial Narrow" pitchFamily="34" charset="0"/>
              </a:rPr>
              <a:t>30% </a:t>
            </a:r>
            <a:r>
              <a:rPr lang="en-US" dirty="0">
                <a:solidFill>
                  <a:srgbClr val="004B32"/>
                </a:solidFill>
                <a:latin typeface="Arial Narrow" pitchFamily="34" charset="0"/>
              </a:rPr>
              <a:t>of U.S. primary energy is imported</a:t>
            </a:r>
            <a:endParaRPr lang="en-US" sz="2400" dirty="0">
              <a:solidFill>
                <a:srgbClr val="004B32"/>
              </a:solidFill>
              <a:latin typeface="Arial Narrow" pitchFamily="34" charset="0"/>
            </a:endParaRPr>
          </a:p>
        </p:txBody>
      </p:sp>
      <p:sp>
        <p:nvSpPr>
          <p:cNvPr id="25" name="Rectangle 24"/>
          <p:cNvSpPr/>
          <p:nvPr/>
        </p:nvSpPr>
        <p:spPr>
          <a:xfrm>
            <a:off x="7527869" y="1148314"/>
            <a:ext cx="340241" cy="372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22" name="Text Box 76"/>
          <p:cNvSpPr txBox="1">
            <a:spLocks noChangeArrowheads="1"/>
          </p:cNvSpPr>
          <p:nvPr/>
        </p:nvSpPr>
        <p:spPr bwMode="auto">
          <a:xfrm>
            <a:off x="6188284" y="838540"/>
            <a:ext cx="2402846" cy="671474"/>
          </a:xfrm>
          <a:prstGeom prst="rect">
            <a:avLst/>
          </a:prstGeom>
          <a:solidFill>
            <a:schemeClr val="bg1"/>
          </a:solidFill>
          <a:ln w="9525">
            <a:noFill/>
            <a:miter lim="800000"/>
            <a:headEnd/>
            <a:tailEnd/>
          </a:ln>
        </p:spPr>
        <p:txBody>
          <a:bodyPr wrap="square" lIns="0" tIns="41025" rIns="0" bIns="41025">
            <a:spAutoFit/>
          </a:bodyPr>
          <a:lstStyle/>
          <a:p>
            <a:pPr algn="ctr">
              <a:lnSpc>
                <a:spcPct val="85000"/>
              </a:lnSpc>
            </a:pPr>
            <a:endParaRPr lang="en-US" sz="1500" dirty="0" smtClean="0"/>
          </a:p>
          <a:p>
            <a:pPr algn="ctr">
              <a:lnSpc>
                <a:spcPct val="85000"/>
              </a:lnSpc>
            </a:pPr>
            <a:r>
              <a:rPr lang="en-US" sz="1500" dirty="0" smtClean="0"/>
              <a:t>Adjustments: -1</a:t>
            </a:r>
          </a:p>
          <a:p>
            <a:pPr algn="ctr">
              <a:lnSpc>
                <a:spcPct val="85000"/>
              </a:lnSpc>
            </a:pPr>
            <a:endParaRPr lang="en-US" sz="1500" dirty="0"/>
          </a:p>
        </p:txBody>
      </p:sp>
      <p:sp>
        <p:nvSpPr>
          <p:cNvPr id="36"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12</a:t>
            </a:fld>
            <a:endParaRPr lang="en-US" sz="1200" dirty="0">
              <a:solidFill>
                <a:srgbClr val="106636"/>
              </a:solidFill>
              <a:latin typeface="Arial" pitchFamily="34" charset="0"/>
              <a:cs typeface="Arial" pitchFamily="34" charset="0"/>
            </a:endParaRPr>
          </a:p>
        </p:txBody>
      </p:sp>
      <p:sp>
        <p:nvSpPr>
          <p:cNvPr id="38"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grpSp>
        <p:nvGrpSpPr>
          <p:cNvPr id="2" name="Group 35"/>
          <p:cNvGrpSpPr/>
          <p:nvPr/>
        </p:nvGrpSpPr>
        <p:grpSpPr>
          <a:xfrm>
            <a:off x="2625530" y="4250029"/>
            <a:ext cx="4509366" cy="2556456"/>
            <a:chOff x="2625530" y="4250029"/>
            <a:chExt cx="4509366" cy="2556456"/>
          </a:xfrm>
        </p:grpSpPr>
        <p:grpSp>
          <p:nvGrpSpPr>
            <p:cNvPr id="3" name="Group 42"/>
            <p:cNvGrpSpPr>
              <a:grpSpLocks/>
            </p:cNvGrpSpPr>
            <p:nvPr/>
          </p:nvGrpSpPr>
          <p:grpSpPr bwMode="auto">
            <a:xfrm>
              <a:off x="2625530" y="4250029"/>
              <a:ext cx="4509366" cy="2556456"/>
              <a:chOff x="3168" y="1432"/>
              <a:chExt cx="2896" cy="1587"/>
            </a:xfrm>
          </p:grpSpPr>
          <p:pic>
            <p:nvPicPr>
              <p:cNvPr id="27" name="Picture 15"/>
              <p:cNvPicPr>
                <a:picLocks noChangeAspect="1" noChangeArrowheads="1"/>
              </p:cNvPicPr>
              <p:nvPr/>
            </p:nvPicPr>
            <p:blipFill>
              <a:blip r:embed="rId3" cstate="print"/>
              <a:srcRect/>
              <a:stretch>
                <a:fillRect/>
              </a:stretch>
            </p:blipFill>
            <p:spPr bwMode="auto">
              <a:xfrm>
                <a:off x="3168" y="1432"/>
                <a:ext cx="2896" cy="1587"/>
              </a:xfrm>
              <a:prstGeom prst="rect">
                <a:avLst/>
              </a:prstGeom>
              <a:noFill/>
              <a:ln w="19050">
                <a:solidFill>
                  <a:schemeClr val="tx1"/>
                </a:solidFill>
                <a:miter lim="800000"/>
                <a:headEnd/>
                <a:tailEnd/>
              </a:ln>
              <a:effectLst/>
            </p:spPr>
          </p:pic>
          <p:sp>
            <p:nvSpPr>
              <p:cNvPr id="28" name="Line 16"/>
              <p:cNvSpPr>
                <a:spLocks noChangeShapeType="1"/>
              </p:cNvSpPr>
              <p:nvPr/>
            </p:nvSpPr>
            <p:spPr bwMode="auto">
              <a:xfrm>
                <a:off x="3493" y="1656"/>
                <a:ext cx="0" cy="1185"/>
              </a:xfrm>
              <a:prstGeom prst="line">
                <a:avLst/>
              </a:prstGeom>
              <a:noFill/>
              <a:ln w="9525">
                <a:solidFill>
                  <a:schemeClr val="tx1"/>
                </a:solidFill>
                <a:round/>
                <a:headEnd/>
                <a:tailEnd/>
              </a:ln>
              <a:effectLst/>
            </p:spPr>
            <p:txBody>
              <a:bodyPr/>
              <a:lstStyle/>
              <a:p>
                <a:endParaRPr lang="en-US"/>
              </a:p>
            </p:txBody>
          </p:sp>
          <p:sp>
            <p:nvSpPr>
              <p:cNvPr id="29" name="Rectangle 17"/>
              <p:cNvSpPr>
                <a:spLocks noChangeArrowheads="1"/>
              </p:cNvSpPr>
              <p:nvPr/>
            </p:nvSpPr>
            <p:spPr bwMode="auto">
              <a:xfrm>
                <a:off x="3200" y="1456"/>
                <a:ext cx="1095" cy="105"/>
              </a:xfrm>
              <a:prstGeom prst="rect">
                <a:avLst/>
              </a:prstGeom>
              <a:solidFill>
                <a:schemeClr val="bg1"/>
              </a:solidFill>
              <a:ln w="9525">
                <a:noFill/>
                <a:miter lim="800000"/>
                <a:headEnd/>
                <a:tailEnd/>
              </a:ln>
              <a:effectLst/>
            </p:spPr>
            <p:txBody>
              <a:bodyPr wrap="none" lIns="0" tIns="0" rIns="0" bIns="0">
                <a:spAutoFit/>
              </a:bodyPr>
              <a:lstStyle/>
              <a:p>
                <a:pPr defTabSz="914501"/>
                <a:r>
                  <a:rPr lang="en-US" sz="1100" b="1" dirty="0">
                    <a:solidFill>
                      <a:srgbClr val="1C1C1C"/>
                    </a:solidFill>
                    <a:latin typeface="Arial" pitchFamily="34" charset="0"/>
                  </a:rPr>
                  <a:t>U.S. Share of World, </a:t>
                </a:r>
                <a:r>
                  <a:rPr lang="en-US" sz="1100" b="1" dirty="0" smtClean="0">
                    <a:solidFill>
                      <a:srgbClr val="1C1C1C"/>
                    </a:solidFill>
                    <a:latin typeface="Arial" pitchFamily="34" charset="0"/>
                  </a:rPr>
                  <a:t>2007</a:t>
                </a:r>
                <a:endParaRPr lang="en-US" sz="1100" b="1" dirty="0">
                  <a:solidFill>
                    <a:srgbClr val="1C1C1C"/>
                  </a:solidFill>
                  <a:latin typeface="Arial" pitchFamily="34" charset="0"/>
                </a:endParaRPr>
              </a:p>
            </p:txBody>
          </p:sp>
          <p:sp>
            <p:nvSpPr>
              <p:cNvPr id="30" name="Rectangle 18"/>
              <p:cNvSpPr>
                <a:spLocks noChangeArrowheads="1"/>
              </p:cNvSpPr>
              <p:nvPr/>
            </p:nvSpPr>
            <p:spPr bwMode="auto">
              <a:xfrm>
                <a:off x="5317" y="1950"/>
                <a:ext cx="499" cy="888"/>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31" name="Rectangle 19"/>
              <p:cNvSpPr>
                <a:spLocks noChangeArrowheads="1"/>
              </p:cNvSpPr>
              <p:nvPr/>
            </p:nvSpPr>
            <p:spPr bwMode="auto">
              <a:xfrm>
                <a:off x="4486" y="2200"/>
                <a:ext cx="499" cy="638"/>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32" name="Rectangle 20"/>
              <p:cNvSpPr>
                <a:spLocks noChangeArrowheads="1"/>
              </p:cNvSpPr>
              <p:nvPr/>
            </p:nvSpPr>
            <p:spPr bwMode="auto">
              <a:xfrm>
                <a:off x="3655" y="2665"/>
                <a:ext cx="499" cy="173"/>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33" name="Text Box 21"/>
              <p:cNvSpPr txBox="1">
                <a:spLocks noChangeArrowheads="1"/>
              </p:cNvSpPr>
              <p:nvPr/>
            </p:nvSpPr>
            <p:spPr bwMode="auto">
              <a:xfrm>
                <a:off x="3637" y="2884"/>
                <a:ext cx="502" cy="86"/>
              </a:xfrm>
              <a:prstGeom prst="rect">
                <a:avLst/>
              </a:prstGeom>
              <a:solidFill>
                <a:schemeClr val="bg1"/>
              </a:solidFill>
              <a:ln w="9525">
                <a:noFill/>
                <a:miter lim="800000"/>
                <a:headEnd/>
                <a:tailEnd/>
              </a:ln>
              <a:effectLst/>
            </p:spPr>
            <p:txBody>
              <a:bodyPr wrap="none" tIns="0" bIns="0">
                <a:spAutoFit/>
              </a:bodyPr>
              <a:lstStyle/>
              <a:p>
                <a:pPr algn="ctr" defTabSz="914501"/>
                <a:r>
                  <a:rPr lang="en-US" sz="900" b="1" dirty="0"/>
                  <a:t>Population</a:t>
                </a:r>
              </a:p>
            </p:txBody>
          </p:sp>
          <p:sp>
            <p:nvSpPr>
              <p:cNvPr id="34" name="Text Box 22"/>
              <p:cNvSpPr txBox="1">
                <a:spLocks noChangeArrowheads="1"/>
              </p:cNvSpPr>
              <p:nvPr/>
            </p:nvSpPr>
            <p:spPr bwMode="auto">
              <a:xfrm>
                <a:off x="4490" y="2886"/>
                <a:ext cx="510" cy="120"/>
              </a:xfrm>
              <a:prstGeom prst="rect">
                <a:avLst/>
              </a:prstGeom>
              <a:solidFill>
                <a:schemeClr val="bg1"/>
              </a:solidFill>
              <a:ln w="9525">
                <a:noFill/>
                <a:miter lim="800000"/>
                <a:headEnd/>
                <a:tailEnd/>
              </a:ln>
              <a:effectLst/>
            </p:spPr>
            <p:txBody>
              <a:bodyPr wrap="none" tIns="0" bIns="0">
                <a:spAutoFit/>
              </a:bodyPr>
              <a:lstStyle/>
              <a:p>
                <a:pPr algn="ctr" defTabSz="914501">
                  <a:lnSpc>
                    <a:spcPct val="70000"/>
                  </a:lnSpc>
                </a:pPr>
                <a:r>
                  <a:rPr lang="en-US" sz="900" b="1" dirty="0"/>
                  <a:t>Energy</a:t>
                </a:r>
              </a:p>
              <a:p>
                <a:pPr defTabSz="914501">
                  <a:lnSpc>
                    <a:spcPct val="70000"/>
                  </a:lnSpc>
                </a:pPr>
                <a:r>
                  <a:rPr lang="en-US" sz="900" b="1" dirty="0"/>
                  <a:t>Production</a:t>
                </a:r>
              </a:p>
            </p:txBody>
          </p:sp>
          <p:sp>
            <p:nvSpPr>
              <p:cNvPr id="35" name="Text Box 23"/>
              <p:cNvSpPr txBox="1">
                <a:spLocks noChangeArrowheads="1"/>
              </p:cNvSpPr>
              <p:nvPr/>
            </p:nvSpPr>
            <p:spPr bwMode="auto">
              <a:xfrm>
                <a:off x="5276" y="2889"/>
                <a:ext cx="596" cy="120"/>
              </a:xfrm>
              <a:prstGeom prst="rect">
                <a:avLst/>
              </a:prstGeom>
              <a:solidFill>
                <a:schemeClr val="bg1"/>
              </a:solidFill>
              <a:ln w="9525">
                <a:noFill/>
                <a:miter lim="800000"/>
                <a:headEnd/>
                <a:tailEnd/>
              </a:ln>
              <a:effectLst/>
            </p:spPr>
            <p:txBody>
              <a:bodyPr wrap="none" tIns="0" bIns="0">
                <a:spAutoFit/>
              </a:bodyPr>
              <a:lstStyle/>
              <a:p>
                <a:pPr algn="ctr" defTabSz="914501">
                  <a:lnSpc>
                    <a:spcPct val="70000"/>
                  </a:lnSpc>
                </a:pPr>
                <a:r>
                  <a:rPr lang="en-US" sz="900" b="1" dirty="0"/>
                  <a:t>Energy</a:t>
                </a:r>
              </a:p>
              <a:p>
                <a:pPr defTabSz="914501">
                  <a:lnSpc>
                    <a:spcPct val="70000"/>
                  </a:lnSpc>
                </a:pPr>
                <a:r>
                  <a:rPr lang="en-US" sz="900" b="1" dirty="0"/>
                  <a:t>Consumption</a:t>
                </a:r>
              </a:p>
            </p:txBody>
          </p:sp>
        </p:grpSp>
        <p:sp>
          <p:nvSpPr>
            <p:cNvPr id="19" name="Text Box 24"/>
            <p:cNvSpPr txBox="1">
              <a:spLocks noChangeArrowheads="1"/>
            </p:cNvSpPr>
            <p:nvPr/>
          </p:nvSpPr>
          <p:spPr bwMode="auto">
            <a:xfrm>
              <a:off x="3544220" y="6050378"/>
              <a:ext cx="504501" cy="169142"/>
            </a:xfrm>
            <a:prstGeom prst="rect">
              <a:avLst/>
            </a:prstGeom>
            <a:solidFill>
              <a:schemeClr val="bg1"/>
            </a:solidFill>
            <a:ln w="9525">
              <a:noFill/>
              <a:miter lim="800000"/>
              <a:headEnd/>
              <a:tailEnd/>
            </a:ln>
            <a:effectLst/>
          </p:spPr>
          <p:txBody>
            <a:bodyPr wrap="none" tIns="0" bIns="0">
              <a:spAutoFit/>
            </a:bodyPr>
            <a:lstStyle/>
            <a:p>
              <a:pPr defTabSz="914501"/>
              <a:r>
                <a:rPr lang="en-US" sz="1100" b="1" dirty="0"/>
                <a:t>4.6%</a:t>
              </a:r>
            </a:p>
          </p:txBody>
        </p:sp>
        <p:sp>
          <p:nvSpPr>
            <p:cNvPr id="20" name="Text Box 25"/>
            <p:cNvSpPr txBox="1">
              <a:spLocks noChangeArrowheads="1"/>
            </p:cNvSpPr>
            <p:nvPr/>
          </p:nvSpPr>
          <p:spPr bwMode="auto">
            <a:xfrm>
              <a:off x="4794572" y="5296489"/>
              <a:ext cx="583913" cy="169142"/>
            </a:xfrm>
            <a:prstGeom prst="rect">
              <a:avLst/>
            </a:prstGeom>
            <a:solidFill>
              <a:schemeClr val="bg1"/>
            </a:solidFill>
            <a:ln w="9525">
              <a:noFill/>
              <a:miter lim="800000"/>
              <a:headEnd/>
              <a:tailEnd/>
            </a:ln>
            <a:effectLst/>
          </p:spPr>
          <p:txBody>
            <a:bodyPr wrap="none" tIns="0" bIns="0">
              <a:spAutoFit/>
            </a:bodyPr>
            <a:lstStyle/>
            <a:p>
              <a:pPr defTabSz="914501"/>
              <a:r>
                <a:rPr lang="en-US" sz="1100" b="1" dirty="0" smtClean="0"/>
                <a:t>15.0%</a:t>
              </a:r>
              <a:endParaRPr lang="en-US" sz="1100" b="1" dirty="0"/>
            </a:p>
          </p:txBody>
        </p:sp>
        <p:sp>
          <p:nvSpPr>
            <p:cNvPr id="26" name="Text Box 26"/>
            <p:cNvSpPr txBox="1">
              <a:spLocks noChangeArrowheads="1"/>
            </p:cNvSpPr>
            <p:nvPr/>
          </p:nvSpPr>
          <p:spPr bwMode="auto">
            <a:xfrm>
              <a:off x="6091638" y="4898604"/>
              <a:ext cx="583913" cy="169142"/>
            </a:xfrm>
            <a:prstGeom prst="rect">
              <a:avLst/>
            </a:prstGeom>
            <a:solidFill>
              <a:schemeClr val="bg1"/>
            </a:solidFill>
            <a:ln w="9525">
              <a:noFill/>
              <a:miter lim="800000"/>
              <a:headEnd/>
              <a:tailEnd/>
            </a:ln>
            <a:effectLst/>
          </p:spPr>
          <p:txBody>
            <a:bodyPr wrap="none" tIns="0" bIns="0">
              <a:spAutoFit/>
            </a:bodyPr>
            <a:lstStyle/>
            <a:p>
              <a:pPr defTabSz="914501"/>
              <a:r>
                <a:rPr lang="en-US" sz="1100" b="1" dirty="0" smtClean="0"/>
                <a:t>21.0%</a:t>
              </a:r>
              <a:endParaRPr lang="en-US" sz="1100" b="1" dirty="0"/>
            </a:p>
          </p:txBody>
        </p:sp>
      </p:gr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796056"/>
            <a:ext cx="1366762" cy="1061944"/>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577" y="1448882"/>
            <a:ext cx="9147435" cy="4351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 Box 21"/>
          <p:cNvSpPr txBox="1">
            <a:spLocks noChangeArrowheads="1"/>
          </p:cNvSpPr>
          <p:nvPr/>
        </p:nvSpPr>
        <p:spPr bwMode="auto">
          <a:xfrm>
            <a:off x="160338" y="95890"/>
            <a:ext cx="8815387" cy="889000"/>
          </a:xfrm>
          <a:prstGeom prst="rect">
            <a:avLst/>
          </a:prstGeom>
          <a:noFill/>
          <a:ln w="9525" algn="ctr">
            <a:noFill/>
            <a:miter lim="800000"/>
            <a:headEnd/>
            <a:tailEnd/>
          </a:ln>
          <a:effectLst/>
        </p:spPr>
        <p:txBody>
          <a:bodyPr lIns="93492" tIns="46746" rIns="93492" bIns="46746"/>
          <a:lstStyle/>
          <a:p>
            <a:pPr algn="ctr" defTabSz="820642">
              <a:lnSpc>
                <a:spcPct val="90000"/>
              </a:lnSpc>
              <a:defRPr/>
            </a:pPr>
            <a:r>
              <a:rPr lang="en-US" sz="2200" b="1" dirty="0">
                <a:solidFill>
                  <a:srgbClr val="004B32"/>
                </a:solidFill>
                <a:effectLst>
                  <a:outerShdw blurRad="38100" dist="38100" dir="2700000" algn="tl">
                    <a:srgbClr val="C0C0C0"/>
                  </a:outerShdw>
                </a:effectLst>
                <a:latin typeface="Arial" pitchFamily="34" charset="0"/>
                <a:cs typeface="Arial" pitchFamily="34" charset="0"/>
              </a:rPr>
              <a:t> </a:t>
            </a:r>
            <a:r>
              <a:rPr lang="en-US" sz="2400" dirty="0">
                <a:solidFill>
                  <a:srgbClr val="004B32"/>
                </a:solidFill>
                <a:latin typeface="Arial" pitchFamily="34" charset="0"/>
                <a:ea typeface="+mj-ea"/>
                <a:cs typeface="Arial" pitchFamily="34" charset="0"/>
              </a:rPr>
              <a:t>U.S. Energy Flow, </a:t>
            </a:r>
            <a:r>
              <a:rPr lang="en-US" sz="2400" dirty="0" smtClean="0">
                <a:solidFill>
                  <a:srgbClr val="004B32"/>
                </a:solidFill>
                <a:latin typeface="Arial" pitchFamily="34" charset="0"/>
                <a:ea typeface="+mj-ea"/>
                <a:cs typeface="Arial" pitchFamily="34" charset="0"/>
              </a:rPr>
              <a:t>2011 </a:t>
            </a:r>
            <a:r>
              <a:rPr lang="en-US" sz="2400" dirty="0">
                <a:solidFill>
                  <a:srgbClr val="004B32"/>
                </a:solidFill>
                <a:latin typeface="Arial" pitchFamily="34" charset="0"/>
                <a:ea typeface="+mj-ea"/>
                <a:cs typeface="Arial" pitchFamily="34" charset="0"/>
              </a:rPr>
              <a:t>(Quads)</a:t>
            </a:r>
          </a:p>
          <a:p>
            <a:pPr algn="ctr" defTabSz="820642">
              <a:lnSpc>
                <a:spcPct val="90000"/>
              </a:lnSpc>
              <a:defRPr/>
            </a:pPr>
            <a:r>
              <a:rPr lang="en-US" dirty="0" smtClean="0">
                <a:solidFill>
                  <a:srgbClr val="004B32"/>
                </a:solidFill>
                <a:latin typeface="Arial" pitchFamily="34" charset="0"/>
                <a:cs typeface="Arial" pitchFamily="34" charset="0"/>
              </a:rPr>
              <a:t>&gt;80% </a:t>
            </a:r>
            <a:r>
              <a:rPr lang="en-US" dirty="0">
                <a:solidFill>
                  <a:srgbClr val="004B32"/>
                </a:solidFill>
                <a:latin typeface="Arial" pitchFamily="34" charset="0"/>
                <a:cs typeface="Arial" pitchFamily="34" charset="0"/>
              </a:rPr>
              <a:t>of primary energy is from fossil fuels</a:t>
            </a:r>
          </a:p>
          <a:p>
            <a:pPr algn="ctr" defTabSz="820642">
              <a:lnSpc>
                <a:spcPct val="90000"/>
              </a:lnSpc>
              <a:defRPr/>
            </a:pPr>
            <a:endParaRPr lang="en-US" b="1" dirty="0">
              <a:solidFill>
                <a:srgbClr val="004B32"/>
              </a:solidFill>
              <a:effectLst>
                <a:outerShdw blurRad="38100" dist="38100" dir="2700000" algn="tl">
                  <a:srgbClr val="C0C0C0"/>
                </a:outerShdw>
              </a:effectLst>
              <a:latin typeface="Arial" pitchFamily="34" charset="0"/>
              <a:cs typeface="Arial" pitchFamily="34" charset="0"/>
            </a:endParaRPr>
          </a:p>
          <a:p>
            <a:pPr algn="ctr" defTabSz="820642">
              <a:lnSpc>
                <a:spcPct val="90000"/>
              </a:lnSpc>
              <a:defRPr/>
            </a:pPr>
            <a:endParaRPr lang="en-US" sz="2200" b="1" dirty="0">
              <a:solidFill>
                <a:srgbClr val="004B32"/>
              </a:solidFill>
              <a:effectLst>
                <a:outerShdw blurRad="38100" dist="38100" dir="2700000" algn="tl">
                  <a:srgbClr val="C0C0C0"/>
                </a:outerShdw>
              </a:effectLst>
              <a:latin typeface="Arial" pitchFamily="34" charset="0"/>
              <a:cs typeface="Arial" pitchFamily="34" charset="0"/>
            </a:endParaRPr>
          </a:p>
        </p:txBody>
      </p:sp>
      <p:grpSp>
        <p:nvGrpSpPr>
          <p:cNvPr id="2" name="Group 18"/>
          <p:cNvGrpSpPr>
            <a:grpSpLocks/>
          </p:cNvGrpSpPr>
          <p:nvPr/>
        </p:nvGrpSpPr>
        <p:grpSpPr bwMode="auto">
          <a:xfrm>
            <a:off x="3567518" y="2052223"/>
            <a:ext cx="797261" cy="2739780"/>
            <a:chOff x="2469" y="1491"/>
            <a:chExt cx="552" cy="1835"/>
          </a:xfrm>
        </p:grpSpPr>
        <p:sp>
          <p:nvSpPr>
            <p:cNvPr id="30750" name="Line 19"/>
            <p:cNvSpPr>
              <a:spLocks noChangeShapeType="1"/>
            </p:cNvSpPr>
            <p:nvPr/>
          </p:nvSpPr>
          <p:spPr bwMode="auto">
            <a:xfrm>
              <a:off x="2751" y="1491"/>
              <a:ext cx="0" cy="1835"/>
            </a:xfrm>
            <a:prstGeom prst="line">
              <a:avLst/>
            </a:prstGeom>
            <a:noFill/>
            <a:ln w="28575">
              <a:solidFill>
                <a:srgbClr val="FF0000"/>
              </a:solidFill>
              <a:round/>
              <a:headEnd type="stealth" w="lg" len="lg"/>
              <a:tailEnd type="stealth" w="lg" len="lg"/>
            </a:ln>
          </p:spPr>
          <p:txBody>
            <a:bodyPr/>
            <a:lstStyle/>
            <a:p>
              <a:endParaRPr lang="en-US"/>
            </a:p>
          </p:txBody>
        </p:sp>
        <p:sp>
          <p:nvSpPr>
            <p:cNvPr id="30751" name="Text Box 20"/>
            <p:cNvSpPr txBox="1">
              <a:spLocks noChangeArrowheads="1"/>
            </p:cNvSpPr>
            <p:nvPr/>
          </p:nvSpPr>
          <p:spPr bwMode="auto">
            <a:xfrm>
              <a:off x="2469" y="2044"/>
              <a:ext cx="552" cy="612"/>
            </a:xfrm>
            <a:prstGeom prst="rect">
              <a:avLst/>
            </a:prstGeom>
            <a:solidFill>
              <a:srgbClr val="BAFEC7"/>
            </a:solidFill>
            <a:ln w="9525">
              <a:noFill/>
              <a:miter lim="800000"/>
              <a:headEnd/>
              <a:tailEnd/>
            </a:ln>
          </p:spPr>
          <p:txBody>
            <a:bodyPr wrap="none" lIns="82058" tIns="41029" rIns="82058" bIns="41029">
              <a:spAutoFit/>
            </a:bodyPr>
            <a:lstStyle/>
            <a:p>
              <a:pPr algn="ctr"/>
              <a:r>
                <a:rPr lang="en-US" b="1" dirty="0">
                  <a:solidFill>
                    <a:srgbClr val="FF0000"/>
                  </a:solidFill>
                  <a:latin typeface="Arial Narrow" pitchFamily="34" charset="0"/>
                </a:rPr>
                <a:t>Supply</a:t>
              </a:r>
            </a:p>
            <a:p>
              <a:pPr algn="ctr"/>
              <a:r>
                <a:rPr lang="en-US" b="1" dirty="0" smtClean="0">
                  <a:solidFill>
                    <a:srgbClr val="FF0000"/>
                  </a:solidFill>
                  <a:latin typeface="Arial Narrow" pitchFamily="34" charset="0"/>
                </a:rPr>
                <a:t>108 </a:t>
              </a:r>
              <a:endParaRPr lang="en-US" b="1" dirty="0">
                <a:solidFill>
                  <a:srgbClr val="FF0000"/>
                </a:solidFill>
                <a:latin typeface="Arial Narrow" pitchFamily="34" charset="0"/>
              </a:endParaRPr>
            </a:p>
            <a:p>
              <a:pPr algn="ctr"/>
              <a:r>
                <a:rPr lang="en-US" b="1" dirty="0">
                  <a:solidFill>
                    <a:srgbClr val="FF0000"/>
                  </a:solidFill>
                  <a:latin typeface="Arial Narrow" pitchFamily="34" charset="0"/>
                </a:rPr>
                <a:t>Quads</a:t>
              </a:r>
            </a:p>
          </p:txBody>
        </p:sp>
      </p:grpSp>
      <p:grpSp>
        <p:nvGrpSpPr>
          <p:cNvPr id="3" name="Group 22"/>
          <p:cNvGrpSpPr>
            <a:grpSpLocks/>
          </p:cNvGrpSpPr>
          <p:nvPr/>
        </p:nvGrpSpPr>
        <p:grpSpPr bwMode="auto">
          <a:xfrm>
            <a:off x="2466382" y="2018949"/>
            <a:ext cx="1183876" cy="1960545"/>
            <a:chOff x="1706" y="1508"/>
            <a:chExt cx="820" cy="1327"/>
          </a:xfrm>
        </p:grpSpPr>
        <p:sp>
          <p:nvSpPr>
            <p:cNvPr id="30748" name="Line 23"/>
            <p:cNvSpPr>
              <a:spLocks noChangeShapeType="1"/>
            </p:cNvSpPr>
            <p:nvPr/>
          </p:nvSpPr>
          <p:spPr bwMode="auto">
            <a:xfrm>
              <a:off x="2118" y="1508"/>
              <a:ext cx="0" cy="1327"/>
            </a:xfrm>
            <a:prstGeom prst="line">
              <a:avLst/>
            </a:prstGeom>
            <a:noFill/>
            <a:ln w="28575">
              <a:solidFill>
                <a:srgbClr val="FF0000"/>
              </a:solidFill>
              <a:round/>
              <a:headEnd type="stealth" w="lg" len="lg"/>
              <a:tailEnd type="stealth" w="lg" len="lg"/>
            </a:ln>
          </p:spPr>
          <p:txBody>
            <a:bodyPr/>
            <a:lstStyle/>
            <a:p>
              <a:endParaRPr lang="en-US"/>
            </a:p>
          </p:txBody>
        </p:sp>
        <p:sp>
          <p:nvSpPr>
            <p:cNvPr id="30749" name="Text Box 24"/>
            <p:cNvSpPr txBox="1">
              <a:spLocks noChangeArrowheads="1"/>
            </p:cNvSpPr>
            <p:nvPr/>
          </p:nvSpPr>
          <p:spPr bwMode="auto">
            <a:xfrm>
              <a:off x="1706" y="1976"/>
              <a:ext cx="820" cy="375"/>
            </a:xfrm>
            <a:prstGeom prst="rect">
              <a:avLst/>
            </a:prstGeom>
            <a:solidFill>
              <a:srgbClr val="BAFEC7"/>
            </a:solidFill>
            <a:ln w="9525">
              <a:noFill/>
              <a:miter lim="800000"/>
              <a:headEnd/>
              <a:tailEnd/>
            </a:ln>
          </p:spPr>
          <p:txBody>
            <a:bodyPr wrap="none" lIns="164117" tIns="41029" rIns="164117" bIns="41029">
              <a:spAutoFit/>
            </a:bodyPr>
            <a:lstStyle/>
            <a:p>
              <a:pPr algn="ctr">
                <a:lnSpc>
                  <a:spcPct val="85000"/>
                </a:lnSpc>
              </a:pPr>
              <a:r>
                <a:rPr lang="en-US" b="1" dirty="0">
                  <a:solidFill>
                    <a:srgbClr val="FF0000"/>
                  </a:solidFill>
                  <a:latin typeface="Arial Narrow" pitchFamily="34" charset="0"/>
                </a:rPr>
                <a:t>Domestic</a:t>
              </a:r>
            </a:p>
            <a:p>
              <a:pPr algn="ctr">
                <a:lnSpc>
                  <a:spcPct val="85000"/>
                </a:lnSpc>
              </a:pPr>
              <a:r>
                <a:rPr lang="en-US" b="1" dirty="0" smtClean="0">
                  <a:solidFill>
                    <a:srgbClr val="FF0000"/>
                  </a:solidFill>
                  <a:latin typeface="Arial Narrow" pitchFamily="34" charset="0"/>
                </a:rPr>
                <a:t>73%</a:t>
              </a:r>
              <a:endParaRPr lang="en-US" b="1" dirty="0">
                <a:solidFill>
                  <a:srgbClr val="FF0000"/>
                </a:solidFill>
                <a:latin typeface="Arial Narrow" pitchFamily="34" charset="0"/>
              </a:endParaRPr>
            </a:p>
          </p:txBody>
        </p:sp>
      </p:grpSp>
      <p:grpSp>
        <p:nvGrpSpPr>
          <p:cNvPr id="4" name="Group 25"/>
          <p:cNvGrpSpPr>
            <a:grpSpLocks/>
          </p:cNvGrpSpPr>
          <p:nvPr/>
        </p:nvGrpSpPr>
        <p:grpSpPr bwMode="auto">
          <a:xfrm>
            <a:off x="2714792" y="4038820"/>
            <a:ext cx="694812" cy="808892"/>
            <a:chOff x="1875" y="2835"/>
            <a:chExt cx="481" cy="500"/>
          </a:xfrm>
        </p:grpSpPr>
        <p:sp>
          <p:nvSpPr>
            <p:cNvPr id="30746" name="Line 26"/>
            <p:cNvSpPr>
              <a:spLocks noChangeShapeType="1"/>
            </p:cNvSpPr>
            <p:nvPr/>
          </p:nvSpPr>
          <p:spPr bwMode="auto">
            <a:xfrm>
              <a:off x="2119" y="2835"/>
              <a:ext cx="0" cy="500"/>
            </a:xfrm>
            <a:prstGeom prst="line">
              <a:avLst/>
            </a:prstGeom>
            <a:noFill/>
            <a:ln w="28575">
              <a:solidFill>
                <a:srgbClr val="FF0000"/>
              </a:solidFill>
              <a:round/>
              <a:headEnd type="stealth" w="lg" len="lg"/>
              <a:tailEnd type="stealth" w="lg" len="lg"/>
            </a:ln>
          </p:spPr>
          <p:txBody>
            <a:bodyPr/>
            <a:lstStyle/>
            <a:p>
              <a:endParaRPr lang="en-US"/>
            </a:p>
          </p:txBody>
        </p:sp>
        <p:sp>
          <p:nvSpPr>
            <p:cNvPr id="30747" name="Text Box 27"/>
            <p:cNvSpPr txBox="1">
              <a:spLocks noChangeArrowheads="1"/>
            </p:cNvSpPr>
            <p:nvPr/>
          </p:nvSpPr>
          <p:spPr bwMode="auto">
            <a:xfrm>
              <a:off x="1875" y="2951"/>
              <a:ext cx="481" cy="257"/>
            </a:xfrm>
            <a:prstGeom prst="rect">
              <a:avLst/>
            </a:prstGeom>
            <a:solidFill>
              <a:srgbClr val="BAFEC7"/>
            </a:solidFill>
            <a:ln w="9525">
              <a:noFill/>
              <a:miter lim="800000"/>
              <a:headEnd/>
              <a:tailEnd/>
            </a:ln>
          </p:spPr>
          <p:txBody>
            <a:bodyPr wrap="none" lIns="0" tIns="0" rIns="0" bIns="0">
              <a:spAutoFit/>
            </a:bodyPr>
            <a:lstStyle/>
            <a:p>
              <a:pPr algn="ctr">
                <a:lnSpc>
                  <a:spcPct val="75000"/>
                </a:lnSpc>
              </a:pPr>
              <a:r>
                <a:rPr lang="en-US" b="1" dirty="0">
                  <a:solidFill>
                    <a:srgbClr val="FF0000"/>
                  </a:solidFill>
                  <a:latin typeface="Arial Narrow" pitchFamily="34" charset="0"/>
                </a:rPr>
                <a:t>Imports</a:t>
              </a:r>
            </a:p>
            <a:p>
              <a:pPr algn="ctr">
                <a:lnSpc>
                  <a:spcPct val="75000"/>
                </a:lnSpc>
              </a:pPr>
              <a:r>
                <a:rPr lang="en-US" b="1" dirty="0" smtClean="0">
                  <a:solidFill>
                    <a:srgbClr val="FF0000"/>
                  </a:solidFill>
                  <a:latin typeface="Arial Narrow" pitchFamily="34" charset="0"/>
                </a:rPr>
                <a:t>27%</a:t>
              </a:r>
              <a:endParaRPr lang="en-US" b="1" dirty="0">
                <a:solidFill>
                  <a:srgbClr val="FF0000"/>
                </a:solidFill>
                <a:latin typeface="Arial Narrow" pitchFamily="34" charset="0"/>
              </a:endParaRPr>
            </a:p>
          </p:txBody>
        </p:sp>
      </p:grpSp>
      <p:sp>
        <p:nvSpPr>
          <p:cNvPr id="43" name="Text Box 28"/>
          <p:cNvSpPr txBox="1">
            <a:spLocks noChangeArrowheads="1"/>
          </p:cNvSpPr>
          <p:nvPr/>
        </p:nvSpPr>
        <p:spPr bwMode="auto">
          <a:xfrm rot="-755368">
            <a:off x="7271063" y="2178819"/>
            <a:ext cx="1011494" cy="323165"/>
          </a:xfrm>
          <a:prstGeom prst="rect">
            <a:avLst/>
          </a:prstGeom>
          <a:solidFill>
            <a:srgbClr val="BAFEC7"/>
          </a:solidFill>
          <a:ln w="9525">
            <a:noFill/>
            <a:miter lim="800000"/>
            <a:headEnd/>
            <a:tailEnd/>
          </a:ln>
        </p:spPr>
        <p:txBody>
          <a:bodyPr wrap="none" lIns="0" tIns="45720" rIns="0" bIns="0" anchor="ctr" anchorCtr="0">
            <a:spAutoFit/>
          </a:bodyPr>
          <a:lstStyle/>
          <a:p>
            <a:pPr algn="ctr"/>
            <a:r>
              <a:rPr lang="en-US" b="1" dirty="0">
                <a:solidFill>
                  <a:srgbClr val="FF0000"/>
                </a:solidFill>
                <a:latin typeface="Arial Narrow" pitchFamily="34" charset="0"/>
              </a:rPr>
              <a:t>Residential</a:t>
            </a:r>
          </a:p>
        </p:txBody>
      </p:sp>
      <p:sp>
        <p:nvSpPr>
          <p:cNvPr id="44" name="Text Box 29"/>
          <p:cNvSpPr txBox="1">
            <a:spLocks noChangeArrowheads="1"/>
          </p:cNvSpPr>
          <p:nvPr/>
        </p:nvSpPr>
        <p:spPr bwMode="auto">
          <a:xfrm rot="21204726">
            <a:off x="7213170" y="2743211"/>
            <a:ext cx="1250932" cy="442697"/>
          </a:xfrm>
          <a:prstGeom prst="rect">
            <a:avLst/>
          </a:prstGeom>
          <a:solidFill>
            <a:srgbClr val="BAFEC7"/>
          </a:solidFill>
          <a:ln w="9525">
            <a:noFill/>
            <a:miter lim="800000"/>
            <a:headEnd/>
            <a:tailEnd/>
          </a:ln>
        </p:spPr>
        <p:txBody>
          <a:bodyPr wrap="none" lIns="82048" tIns="82048" rIns="82048" bIns="82048">
            <a:spAutoFit/>
          </a:bodyPr>
          <a:lstStyle/>
          <a:p>
            <a:pPr algn="ctr"/>
            <a:r>
              <a:rPr lang="en-US" b="1" dirty="0">
                <a:solidFill>
                  <a:srgbClr val="FF0000"/>
                </a:solidFill>
                <a:latin typeface="Arial Narrow" pitchFamily="34" charset="0"/>
              </a:rPr>
              <a:t>Commercial</a:t>
            </a:r>
          </a:p>
        </p:txBody>
      </p:sp>
      <p:sp>
        <p:nvSpPr>
          <p:cNvPr id="45" name="Text Box 30"/>
          <p:cNvSpPr txBox="1">
            <a:spLocks noChangeArrowheads="1"/>
          </p:cNvSpPr>
          <p:nvPr/>
        </p:nvSpPr>
        <p:spPr bwMode="auto">
          <a:xfrm>
            <a:off x="7150930" y="3432956"/>
            <a:ext cx="1184200" cy="442697"/>
          </a:xfrm>
          <a:prstGeom prst="rect">
            <a:avLst/>
          </a:prstGeom>
          <a:solidFill>
            <a:srgbClr val="BAFEC7"/>
          </a:solidFill>
          <a:ln w="9525">
            <a:noFill/>
            <a:miter lim="800000"/>
            <a:headEnd/>
            <a:tailEnd/>
          </a:ln>
        </p:spPr>
        <p:txBody>
          <a:bodyPr wrap="none" lIns="164098" tIns="82048" rIns="164098" bIns="82048">
            <a:spAutoFit/>
          </a:bodyPr>
          <a:lstStyle/>
          <a:p>
            <a:pPr algn="ctr"/>
            <a:r>
              <a:rPr lang="en-US" b="1" dirty="0">
                <a:solidFill>
                  <a:srgbClr val="FF0000"/>
                </a:solidFill>
                <a:latin typeface="Arial Narrow" pitchFamily="34" charset="0"/>
              </a:rPr>
              <a:t>Industrial</a:t>
            </a:r>
          </a:p>
        </p:txBody>
      </p:sp>
      <p:grpSp>
        <p:nvGrpSpPr>
          <p:cNvPr id="5" name="Group 31"/>
          <p:cNvGrpSpPr>
            <a:grpSpLocks/>
          </p:cNvGrpSpPr>
          <p:nvPr/>
        </p:nvGrpSpPr>
        <p:grpSpPr bwMode="auto">
          <a:xfrm>
            <a:off x="6001439" y="2247763"/>
            <a:ext cx="1028330" cy="2525712"/>
            <a:chOff x="4162" y="1617"/>
            <a:chExt cx="712" cy="1803"/>
          </a:xfrm>
        </p:grpSpPr>
        <p:sp>
          <p:nvSpPr>
            <p:cNvPr id="30744" name="Line 32"/>
            <p:cNvSpPr>
              <a:spLocks noChangeShapeType="1"/>
            </p:cNvSpPr>
            <p:nvPr/>
          </p:nvSpPr>
          <p:spPr bwMode="auto">
            <a:xfrm>
              <a:off x="4517" y="1617"/>
              <a:ext cx="0" cy="1803"/>
            </a:xfrm>
            <a:prstGeom prst="line">
              <a:avLst/>
            </a:prstGeom>
            <a:noFill/>
            <a:ln w="28575">
              <a:solidFill>
                <a:srgbClr val="FF0000"/>
              </a:solidFill>
              <a:round/>
              <a:headEnd type="stealth" w="lg" len="lg"/>
              <a:tailEnd type="stealth" w="lg" len="lg"/>
            </a:ln>
          </p:spPr>
          <p:txBody>
            <a:bodyPr/>
            <a:lstStyle/>
            <a:p>
              <a:endParaRPr lang="en-US"/>
            </a:p>
          </p:txBody>
        </p:sp>
        <p:sp>
          <p:nvSpPr>
            <p:cNvPr id="30745" name="Text Box 33"/>
            <p:cNvSpPr txBox="1">
              <a:spLocks noChangeArrowheads="1"/>
            </p:cNvSpPr>
            <p:nvPr/>
          </p:nvSpPr>
          <p:spPr bwMode="auto">
            <a:xfrm>
              <a:off x="4162" y="2113"/>
              <a:ext cx="712" cy="652"/>
            </a:xfrm>
            <a:prstGeom prst="rect">
              <a:avLst/>
            </a:prstGeom>
            <a:solidFill>
              <a:srgbClr val="BAFEC7"/>
            </a:solidFill>
            <a:ln w="9525">
              <a:noFill/>
              <a:miter lim="800000"/>
              <a:headEnd/>
              <a:tailEnd/>
            </a:ln>
          </p:spPr>
          <p:txBody>
            <a:bodyPr wrap="none" lIns="82058" tIns="41029" rIns="82058" bIns="41029">
              <a:spAutoFit/>
            </a:bodyPr>
            <a:lstStyle/>
            <a:p>
              <a:pPr algn="ctr"/>
              <a:r>
                <a:rPr lang="en-US" b="1" dirty="0">
                  <a:solidFill>
                    <a:srgbClr val="FF0000"/>
                  </a:solidFill>
                  <a:latin typeface="Arial Narrow" pitchFamily="34" charset="0"/>
                </a:rPr>
                <a:t>Consume</a:t>
              </a:r>
            </a:p>
            <a:p>
              <a:pPr algn="ctr"/>
              <a:r>
                <a:rPr lang="en-US" b="1" dirty="0" smtClean="0">
                  <a:solidFill>
                    <a:srgbClr val="FF0000"/>
                  </a:solidFill>
                  <a:latin typeface="Arial Narrow" pitchFamily="34" charset="0"/>
                </a:rPr>
                <a:t>98 </a:t>
              </a:r>
              <a:endParaRPr lang="en-US" b="1" dirty="0">
                <a:solidFill>
                  <a:srgbClr val="FF0000"/>
                </a:solidFill>
                <a:latin typeface="Arial Narrow" pitchFamily="34" charset="0"/>
              </a:endParaRPr>
            </a:p>
            <a:p>
              <a:pPr algn="ctr"/>
              <a:r>
                <a:rPr lang="en-US" b="1" dirty="0">
                  <a:solidFill>
                    <a:srgbClr val="FF0000"/>
                  </a:solidFill>
                  <a:latin typeface="Arial Narrow" pitchFamily="34" charset="0"/>
                </a:rPr>
                <a:t>Quads</a:t>
              </a:r>
            </a:p>
          </p:txBody>
        </p:sp>
      </p:grpSp>
      <p:grpSp>
        <p:nvGrpSpPr>
          <p:cNvPr id="6" name="Group 37"/>
          <p:cNvGrpSpPr>
            <a:grpSpLocks/>
          </p:cNvGrpSpPr>
          <p:nvPr/>
        </p:nvGrpSpPr>
        <p:grpSpPr bwMode="auto">
          <a:xfrm>
            <a:off x="5736213" y="4556390"/>
            <a:ext cx="1424739" cy="277302"/>
            <a:chOff x="3974" y="3343"/>
            <a:chExt cx="987" cy="199"/>
          </a:xfrm>
        </p:grpSpPr>
        <p:sp>
          <p:nvSpPr>
            <p:cNvPr id="30740" name="Text Box 38"/>
            <p:cNvSpPr txBox="1">
              <a:spLocks noChangeArrowheads="1"/>
            </p:cNvSpPr>
            <p:nvPr/>
          </p:nvSpPr>
          <p:spPr bwMode="auto">
            <a:xfrm>
              <a:off x="3991" y="3343"/>
              <a:ext cx="970" cy="199"/>
            </a:xfrm>
            <a:prstGeom prst="rect">
              <a:avLst/>
            </a:prstGeom>
            <a:solidFill>
              <a:srgbClr val="BAFEC7"/>
            </a:solidFill>
            <a:ln w="9525">
              <a:noFill/>
              <a:miter lim="800000"/>
              <a:headEnd/>
              <a:tailEnd/>
            </a:ln>
          </p:spPr>
          <p:txBody>
            <a:bodyPr wrap="none" lIns="82058" tIns="0" rIns="0" bIns="0">
              <a:spAutoFit/>
            </a:bodyPr>
            <a:lstStyle/>
            <a:p>
              <a:r>
                <a:rPr lang="en-US" b="1" dirty="0">
                  <a:solidFill>
                    <a:srgbClr val="FF0000"/>
                  </a:solidFill>
                  <a:latin typeface="Arial Narrow" pitchFamily="34" charset="0"/>
                </a:rPr>
                <a:t>Renewable 9</a:t>
              </a:r>
              <a:r>
                <a:rPr lang="en-US" b="1" dirty="0" smtClean="0">
                  <a:solidFill>
                    <a:srgbClr val="FF0000"/>
                  </a:solidFill>
                  <a:latin typeface="Arial Narrow" pitchFamily="34" charset="0"/>
                </a:rPr>
                <a:t>%</a:t>
              </a:r>
              <a:endParaRPr lang="en-US" b="1" dirty="0">
                <a:solidFill>
                  <a:srgbClr val="FF0000"/>
                </a:solidFill>
                <a:latin typeface="Arial Narrow" pitchFamily="34" charset="0"/>
              </a:endParaRPr>
            </a:p>
          </p:txBody>
        </p:sp>
        <p:sp>
          <p:nvSpPr>
            <p:cNvPr id="30741" name="Line 39"/>
            <p:cNvSpPr>
              <a:spLocks noChangeShapeType="1"/>
            </p:cNvSpPr>
            <p:nvPr/>
          </p:nvSpPr>
          <p:spPr bwMode="auto">
            <a:xfrm flipH="1">
              <a:off x="3974" y="3377"/>
              <a:ext cx="0" cy="144"/>
            </a:xfrm>
            <a:prstGeom prst="line">
              <a:avLst/>
            </a:prstGeom>
            <a:noFill/>
            <a:ln w="28575">
              <a:solidFill>
                <a:srgbClr val="FF0000"/>
              </a:solidFill>
              <a:round/>
              <a:headEnd type="none" w="lg" len="lg"/>
              <a:tailEnd type="none" w="lg" len="lg"/>
            </a:ln>
          </p:spPr>
          <p:txBody>
            <a:bodyPr lIns="0" tIns="0" rIns="0" bIns="0"/>
            <a:lstStyle/>
            <a:p>
              <a:endParaRPr lang="en-US"/>
            </a:p>
          </p:txBody>
        </p:sp>
      </p:grpSp>
      <p:grpSp>
        <p:nvGrpSpPr>
          <p:cNvPr id="7" name="Group 40"/>
          <p:cNvGrpSpPr>
            <a:grpSpLocks/>
          </p:cNvGrpSpPr>
          <p:nvPr/>
        </p:nvGrpSpPr>
        <p:grpSpPr bwMode="auto">
          <a:xfrm>
            <a:off x="5407117" y="2263195"/>
            <a:ext cx="640339" cy="2114093"/>
            <a:chOff x="3754" y="1536"/>
            <a:chExt cx="445" cy="1593"/>
          </a:xfrm>
        </p:grpSpPr>
        <p:sp>
          <p:nvSpPr>
            <p:cNvPr id="30738" name="Line 41"/>
            <p:cNvSpPr>
              <a:spLocks noChangeShapeType="1"/>
            </p:cNvSpPr>
            <p:nvPr/>
          </p:nvSpPr>
          <p:spPr bwMode="auto">
            <a:xfrm>
              <a:off x="3981" y="1536"/>
              <a:ext cx="0" cy="1593"/>
            </a:xfrm>
            <a:prstGeom prst="line">
              <a:avLst/>
            </a:prstGeom>
            <a:noFill/>
            <a:ln w="28575">
              <a:solidFill>
                <a:srgbClr val="FF0000"/>
              </a:solidFill>
              <a:round/>
              <a:headEnd type="stealth" w="lg" len="lg"/>
              <a:tailEnd type="stealth" w="lg" len="lg"/>
            </a:ln>
          </p:spPr>
          <p:txBody>
            <a:bodyPr/>
            <a:lstStyle/>
            <a:p>
              <a:endParaRPr lang="en-US"/>
            </a:p>
          </p:txBody>
        </p:sp>
        <p:sp>
          <p:nvSpPr>
            <p:cNvPr id="30739" name="Text Box 42"/>
            <p:cNvSpPr txBox="1">
              <a:spLocks noChangeArrowheads="1"/>
            </p:cNvSpPr>
            <p:nvPr/>
          </p:nvSpPr>
          <p:spPr bwMode="auto">
            <a:xfrm>
              <a:off x="3754" y="2064"/>
              <a:ext cx="445" cy="355"/>
            </a:xfrm>
            <a:prstGeom prst="rect">
              <a:avLst/>
            </a:prstGeom>
            <a:solidFill>
              <a:srgbClr val="BAFEC7"/>
            </a:solidFill>
            <a:ln w="9525" algn="ctr">
              <a:noFill/>
              <a:miter lim="800000"/>
              <a:headEnd/>
              <a:tailEnd/>
            </a:ln>
          </p:spPr>
          <p:txBody>
            <a:bodyPr wrap="none" lIns="91440" tIns="0" rIns="0" bIns="0">
              <a:spAutoFit/>
            </a:bodyPr>
            <a:lstStyle/>
            <a:p>
              <a:pPr algn="ctr">
                <a:lnSpc>
                  <a:spcPct val="85000"/>
                </a:lnSpc>
              </a:pPr>
              <a:r>
                <a:rPr lang="en-US" b="1" dirty="0">
                  <a:solidFill>
                    <a:srgbClr val="FF0000"/>
                  </a:solidFill>
                  <a:latin typeface="Arial Narrow" pitchFamily="34" charset="0"/>
                </a:rPr>
                <a:t>Fossil</a:t>
              </a:r>
            </a:p>
            <a:p>
              <a:pPr algn="ctr">
                <a:lnSpc>
                  <a:spcPct val="85000"/>
                </a:lnSpc>
              </a:pPr>
              <a:r>
                <a:rPr lang="en-US" b="1" dirty="0" smtClean="0">
                  <a:solidFill>
                    <a:srgbClr val="FF0000"/>
                  </a:solidFill>
                  <a:latin typeface="Arial Narrow" pitchFamily="34" charset="0"/>
                </a:rPr>
                <a:t>82%</a:t>
              </a:r>
              <a:endParaRPr lang="en-US" b="1" dirty="0">
                <a:solidFill>
                  <a:srgbClr val="FF0000"/>
                </a:solidFill>
                <a:latin typeface="Arial Narrow" pitchFamily="34" charset="0"/>
              </a:endParaRPr>
            </a:p>
          </p:txBody>
        </p:sp>
      </p:grpSp>
      <p:sp>
        <p:nvSpPr>
          <p:cNvPr id="58" name="Text Box 43"/>
          <p:cNvSpPr txBox="1">
            <a:spLocks noChangeArrowheads="1"/>
          </p:cNvSpPr>
          <p:nvPr/>
        </p:nvSpPr>
        <p:spPr bwMode="auto">
          <a:xfrm rot="525884">
            <a:off x="7230024" y="4337698"/>
            <a:ext cx="1324914" cy="442697"/>
          </a:xfrm>
          <a:prstGeom prst="rect">
            <a:avLst/>
          </a:prstGeom>
          <a:solidFill>
            <a:srgbClr val="BAFEC7"/>
          </a:solidFill>
          <a:ln w="9525">
            <a:noFill/>
            <a:miter lim="800000"/>
            <a:headEnd/>
            <a:tailEnd/>
          </a:ln>
        </p:spPr>
        <p:txBody>
          <a:bodyPr wrap="none" lIns="0" tIns="82048" rIns="0" bIns="82048">
            <a:spAutoFit/>
          </a:bodyPr>
          <a:lstStyle/>
          <a:p>
            <a:pPr algn="ctr"/>
            <a:r>
              <a:rPr lang="en-US" b="1" dirty="0">
                <a:solidFill>
                  <a:srgbClr val="FF0000"/>
                </a:solidFill>
                <a:latin typeface="Arial Narrow" pitchFamily="34" charset="0"/>
              </a:rPr>
              <a:t>Transportation</a:t>
            </a:r>
          </a:p>
        </p:txBody>
      </p:sp>
      <p:grpSp>
        <p:nvGrpSpPr>
          <p:cNvPr id="8" name="Group 34"/>
          <p:cNvGrpSpPr>
            <a:grpSpLocks/>
          </p:cNvGrpSpPr>
          <p:nvPr/>
        </p:nvGrpSpPr>
        <p:grpSpPr bwMode="auto">
          <a:xfrm>
            <a:off x="5736210" y="4339263"/>
            <a:ext cx="1344036" cy="277343"/>
            <a:chOff x="3973" y="3201"/>
            <a:chExt cx="931" cy="198"/>
          </a:xfrm>
        </p:grpSpPr>
        <p:sp>
          <p:nvSpPr>
            <p:cNvPr id="30742" name="Text Box 35"/>
            <p:cNvSpPr txBox="1">
              <a:spLocks noChangeArrowheads="1"/>
            </p:cNvSpPr>
            <p:nvPr/>
          </p:nvSpPr>
          <p:spPr bwMode="auto">
            <a:xfrm>
              <a:off x="3997" y="3201"/>
              <a:ext cx="907" cy="198"/>
            </a:xfrm>
            <a:prstGeom prst="rect">
              <a:avLst/>
            </a:prstGeom>
            <a:solidFill>
              <a:srgbClr val="BAFEC7"/>
            </a:solidFill>
            <a:ln w="9525">
              <a:noFill/>
              <a:miter lim="800000"/>
              <a:headEnd/>
              <a:tailEnd/>
            </a:ln>
          </p:spPr>
          <p:txBody>
            <a:bodyPr lIns="82058" tIns="0" rIns="0" bIns="0">
              <a:spAutoFit/>
            </a:bodyPr>
            <a:lstStyle/>
            <a:p>
              <a:r>
                <a:rPr lang="en-US" b="1" dirty="0">
                  <a:solidFill>
                    <a:srgbClr val="FF0000"/>
                  </a:solidFill>
                  <a:latin typeface="Arial Narrow" pitchFamily="34" charset="0"/>
                </a:rPr>
                <a:t>Nuclear </a:t>
              </a:r>
              <a:r>
                <a:rPr lang="en-US" b="1" dirty="0" smtClean="0">
                  <a:solidFill>
                    <a:srgbClr val="FF0000"/>
                  </a:solidFill>
                  <a:latin typeface="Arial Narrow" pitchFamily="34" charset="0"/>
                </a:rPr>
                <a:t>9%</a:t>
              </a:r>
              <a:endParaRPr lang="en-US" b="1" dirty="0">
                <a:solidFill>
                  <a:srgbClr val="FF0000"/>
                </a:solidFill>
                <a:latin typeface="Arial Narrow" pitchFamily="34" charset="0"/>
              </a:endParaRPr>
            </a:p>
          </p:txBody>
        </p:sp>
        <p:sp>
          <p:nvSpPr>
            <p:cNvPr id="30743" name="Line 36"/>
            <p:cNvSpPr>
              <a:spLocks noChangeShapeType="1"/>
            </p:cNvSpPr>
            <p:nvPr/>
          </p:nvSpPr>
          <p:spPr bwMode="auto">
            <a:xfrm flipH="1">
              <a:off x="3973" y="3226"/>
              <a:ext cx="0" cy="144"/>
            </a:xfrm>
            <a:prstGeom prst="line">
              <a:avLst/>
            </a:prstGeom>
            <a:noFill/>
            <a:ln w="28575">
              <a:solidFill>
                <a:srgbClr val="FF0000"/>
              </a:solidFill>
              <a:round/>
              <a:headEnd type="none" w="lg" len="lg"/>
              <a:tailEnd type="none" w="lg" len="lg"/>
            </a:ln>
          </p:spPr>
          <p:txBody>
            <a:bodyPr/>
            <a:lstStyle/>
            <a:p>
              <a:endParaRPr lang="en-US"/>
            </a:p>
          </p:txBody>
        </p:sp>
      </p:grpSp>
      <p:sp>
        <p:nvSpPr>
          <p:cNvPr id="32"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13</a:t>
            </a:fld>
            <a:endParaRPr lang="en-US" sz="1200" dirty="0">
              <a:solidFill>
                <a:srgbClr val="106636"/>
              </a:solidFill>
              <a:latin typeface="Arial" pitchFamily="34" charset="0"/>
              <a:cs typeface="Arial" pitchFamily="34" charset="0"/>
            </a:endParaRPr>
          </a:p>
        </p:txBody>
      </p:sp>
      <p:sp>
        <p:nvSpPr>
          <p:cNvPr id="34"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
        <p:nvSpPr>
          <p:cNvPr id="37" name="Text Box 28"/>
          <p:cNvSpPr txBox="1">
            <a:spLocks noChangeArrowheads="1"/>
          </p:cNvSpPr>
          <p:nvPr/>
        </p:nvSpPr>
        <p:spPr bwMode="auto">
          <a:xfrm rot="665737">
            <a:off x="903623" y="1929935"/>
            <a:ext cx="423149" cy="215444"/>
          </a:xfrm>
          <a:prstGeom prst="rect">
            <a:avLst/>
          </a:prstGeom>
          <a:solidFill>
            <a:srgbClr val="BAFEC7"/>
          </a:solidFill>
          <a:ln w="9525">
            <a:noFill/>
            <a:miter lim="800000"/>
            <a:headEnd/>
            <a:tailEnd/>
          </a:ln>
        </p:spPr>
        <p:txBody>
          <a:bodyPr wrap="square" lIns="0" tIns="45720" rIns="0" bIns="0" anchor="ctr" anchorCtr="0">
            <a:spAutoFit/>
          </a:bodyPr>
          <a:lstStyle/>
          <a:p>
            <a:pPr algn="ctr"/>
            <a:r>
              <a:rPr lang="en-US" sz="1100" b="1" dirty="0" smtClean="0">
                <a:latin typeface="Arial Narrow" pitchFamily="34" charset="0"/>
              </a:rPr>
              <a:t>Coal</a:t>
            </a:r>
            <a:endParaRPr lang="en-US" sz="1100" b="1" dirty="0">
              <a:latin typeface="Arial Narrow" pitchFamily="34" charset="0"/>
            </a:endParaRPr>
          </a:p>
        </p:txBody>
      </p:sp>
      <p:sp>
        <p:nvSpPr>
          <p:cNvPr id="38" name="Text Box 28"/>
          <p:cNvSpPr txBox="1">
            <a:spLocks noChangeArrowheads="1"/>
          </p:cNvSpPr>
          <p:nvPr/>
        </p:nvSpPr>
        <p:spPr bwMode="auto">
          <a:xfrm rot="420000">
            <a:off x="848392" y="2567248"/>
            <a:ext cx="819595" cy="215444"/>
          </a:xfrm>
          <a:prstGeom prst="rect">
            <a:avLst/>
          </a:prstGeom>
          <a:solidFill>
            <a:srgbClr val="BAFEC7"/>
          </a:solidFill>
          <a:ln w="9525">
            <a:noFill/>
            <a:miter lim="800000"/>
            <a:headEnd/>
            <a:tailEnd/>
          </a:ln>
        </p:spPr>
        <p:txBody>
          <a:bodyPr wrap="square" lIns="0" tIns="45720" rIns="0" bIns="0" anchor="t" anchorCtr="0">
            <a:spAutoFit/>
          </a:bodyPr>
          <a:lstStyle/>
          <a:p>
            <a:r>
              <a:rPr lang="en-US" sz="1100" b="1" dirty="0" smtClean="0">
                <a:latin typeface="Arial Narrow" pitchFamily="34" charset="0"/>
              </a:rPr>
              <a:t> Natural Gas</a:t>
            </a:r>
            <a:endParaRPr lang="en-US" sz="1100" b="1" dirty="0">
              <a:latin typeface="Arial Narrow" pitchFamily="34" charset="0"/>
            </a:endParaRPr>
          </a:p>
        </p:txBody>
      </p:sp>
      <p:sp>
        <p:nvSpPr>
          <p:cNvPr id="39" name="Text Box 28"/>
          <p:cNvSpPr txBox="1">
            <a:spLocks noChangeArrowheads="1"/>
          </p:cNvSpPr>
          <p:nvPr/>
        </p:nvSpPr>
        <p:spPr bwMode="auto">
          <a:xfrm rot="180000">
            <a:off x="829911" y="3033502"/>
            <a:ext cx="740319" cy="261610"/>
          </a:xfrm>
          <a:prstGeom prst="rect">
            <a:avLst/>
          </a:prstGeom>
          <a:solidFill>
            <a:srgbClr val="BAFEC7"/>
          </a:solidFill>
          <a:ln w="9525">
            <a:noFill/>
            <a:miter lim="800000"/>
            <a:headEnd/>
            <a:tailEnd/>
          </a:ln>
        </p:spPr>
        <p:txBody>
          <a:bodyPr wrap="square" lIns="0" tIns="45720" rIns="0" bIns="45720" anchor="ctr" anchorCtr="0">
            <a:spAutoFit/>
          </a:bodyPr>
          <a:lstStyle/>
          <a:p>
            <a:r>
              <a:rPr lang="en-US" sz="1100" b="1" dirty="0" smtClean="0">
                <a:latin typeface="Arial Narrow" pitchFamily="34" charset="0"/>
              </a:rPr>
              <a:t>Crude Oil</a:t>
            </a:r>
            <a:endParaRPr lang="en-US" sz="1100" b="1" dirty="0">
              <a:latin typeface="Arial Narrow" pitchFamily="34" charset="0"/>
            </a:endParaRPr>
          </a:p>
        </p:txBody>
      </p:sp>
      <p:sp>
        <p:nvSpPr>
          <p:cNvPr id="40" name="Text Box 28"/>
          <p:cNvSpPr txBox="1">
            <a:spLocks noChangeArrowheads="1"/>
          </p:cNvSpPr>
          <p:nvPr/>
        </p:nvSpPr>
        <p:spPr bwMode="auto">
          <a:xfrm rot="21300000">
            <a:off x="803862" y="3709395"/>
            <a:ext cx="1341043" cy="169277"/>
          </a:xfrm>
          <a:prstGeom prst="rect">
            <a:avLst/>
          </a:prstGeom>
          <a:solidFill>
            <a:srgbClr val="BAFEC7"/>
          </a:solidFill>
          <a:ln w="9525">
            <a:noFill/>
            <a:miter lim="800000"/>
            <a:headEnd/>
            <a:tailEnd/>
          </a:ln>
        </p:spPr>
        <p:txBody>
          <a:bodyPr wrap="square" lIns="0" tIns="0" rIns="0" bIns="0" anchor="ctr" anchorCtr="0">
            <a:spAutoFit/>
          </a:bodyPr>
          <a:lstStyle/>
          <a:p>
            <a:r>
              <a:rPr lang="en-US" sz="1100" b="1" dirty="0" smtClean="0">
                <a:latin typeface="Arial Narrow" pitchFamily="34" charset="0"/>
              </a:rPr>
              <a:t> Nuclear Electric Power</a:t>
            </a:r>
            <a:endParaRPr lang="en-US" sz="1100" b="1" dirty="0">
              <a:latin typeface="Arial Narrow" pitchFamily="34" charset="0"/>
            </a:endParaRPr>
          </a:p>
        </p:txBody>
      </p:sp>
      <p:sp>
        <p:nvSpPr>
          <p:cNvPr id="41" name="Text Box 28"/>
          <p:cNvSpPr txBox="1">
            <a:spLocks noChangeArrowheads="1"/>
          </p:cNvSpPr>
          <p:nvPr/>
        </p:nvSpPr>
        <p:spPr bwMode="auto">
          <a:xfrm rot="21000000">
            <a:off x="797660" y="3972305"/>
            <a:ext cx="1801251" cy="169277"/>
          </a:xfrm>
          <a:prstGeom prst="rect">
            <a:avLst/>
          </a:prstGeom>
          <a:solidFill>
            <a:srgbClr val="BAFEC7"/>
          </a:solidFill>
          <a:ln w="9525">
            <a:noFill/>
            <a:miter lim="800000"/>
            <a:headEnd/>
            <a:tailEnd/>
          </a:ln>
        </p:spPr>
        <p:txBody>
          <a:bodyPr wrap="square" lIns="0" tIns="0" rIns="0" bIns="0" anchor="ctr" anchorCtr="0">
            <a:spAutoFit/>
          </a:bodyPr>
          <a:lstStyle/>
          <a:p>
            <a:r>
              <a:rPr lang="en-US" sz="1100" b="1" dirty="0" smtClean="0">
                <a:latin typeface="Arial Narrow" pitchFamily="34" charset="0"/>
              </a:rPr>
              <a:t> Renewable Energy</a:t>
            </a:r>
            <a:endParaRPr lang="en-US" sz="1100" b="1" dirty="0">
              <a:latin typeface="Arial Narrow" pitchFamily="34" charset="0"/>
            </a:endParaRPr>
          </a:p>
        </p:txBody>
      </p:sp>
      <p:sp>
        <p:nvSpPr>
          <p:cNvPr id="42" name="Text Box 28"/>
          <p:cNvSpPr txBox="1">
            <a:spLocks noChangeArrowheads="1"/>
          </p:cNvSpPr>
          <p:nvPr/>
        </p:nvSpPr>
        <p:spPr bwMode="auto">
          <a:xfrm rot="20700000">
            <a:off x="1946829" y="4387463"/>
            <a:ext cx="710711" cy="353943"/>
          </a:xfrm>
          <a:prstGeom prst="rect">
            <a:avLst/>
          </a:prstGeom>
          <a:solidFill>
            <a:srgbClr val="BAFEC7"/>
          </a:solidFill>
          <a:ln w="9525">
            <a:noFill/>
            <a:miter lim="800000"/>
            <a:headEnd/>
            <a:tailEnd/>
          </a:ln>
        </p:spPr>
        <p:txBody>
          <a:bodyPr wrap="square" lIns="0" tIns="91440" rIns="0" bIns="91440" anchor="ctr" anchorCtr="0">
            <a:spAutoFit/>
          </a:bodyPr>
          <a:lstStyle/>
          <a:p>
            <a:r>
              <a:rPr lang="en-US" sz="1100" b="1" dirty="0" smtClean="0">
                <a:latin typeface="Arial Narrow" pitchFamily="34" charset="0"/>
              </a:rPr>
              <a:t> Petroleum</a:t>
            </a:r>
            <a:endParaRPr lang="en-US" sz="1100" b="1" dirty="0">
              <a:latin typeface="Arial Narrow" pitchFamily="34" charset="0"/>
            </a:endParaRPr>
          </a:p>
        </p:txBody>
      </p:sp>
      <p:sp>
        <p:nvSpPr>
          <p:cNvPr id="9" name="Rectangle 8"/>
          <p:cNvSpPr/>
          <p:nvPr/>
        </p:nvSpPr>
        <p:spPr>
          <a:xfrm rot="21084571">
            <a:off x="828523" y="4304571"/>
            <a:ext cx="597295" cy="33827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rot="21084571">
            <a:off x="1399825" y="5146521"/>
            <a:ext cx="597295" cy="30726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426635" y="5193053"/>
            <a:ext cx="849302" cy="30726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rot="-300000">
            <a:off x="813909" y="3467958"/>
            <a:ext cx="445834" cy="204937"/>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100" b="1" dirty="0" smtClean="0">
                <a:solidFill>
                  <a:schemeClr val="tx1"/>
                </a:solidFill>
              </a:rPr>
              <a:t>NGPL</a:t>
            </a:r>
          </a:p>
          <a:p>
            <a:pPr algn="ctr"/>
            <a:endParaRPr lang="en-US" sz="1100" dirty="0" smtClean="0">
              <a:solidFill>
                <a:schemeClr val="tx1"/>
              </a:solidFill>
            </a:endParaRPr>
          </a:p>
          <a:p>
            <a:pPr algn="ctr"/>
            <a:endParaRPr lang="en-US" sz="1100" dirty="0" smtClean="0">
              <a:solidFill>
                <a:schemeClr val="tx1"/>
              </a:solidFill>
            </a:endParaRPr>
          </a:p>
          <a:p>
            <a:pPr algn="ctr"/>
            <a:endParaRPr lang="en-US" sz="1100" dirty="0">
              <a:solidFill>
                <a:schemeClr val="tx1"/>
              </a:solidFill>
            </a:endParaRPr>
          </a:p>
        </p:txBody>
      </p:sp>
      <p:pic>
        <p:nvPicPr>
          <p:cNvPr id="4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96056"/>
            <a:ext cx="1366762" cy="1061944"/>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ounded Rectangle 9"/>
          <p:cNvSpPr/>
          <p:nvPr/>
        </p:nvSpPr>
        <p:spPr>
          <a:xfrm>
            <a:off x="1913133" y="2518109"/>
            <a:ext cx="686793" cy="359781"/>
          </a:xfrm>
          <a:prstGeom prst="roundRect">
            <a:avLst/>
          </a:prstGeom>
          <a:solidFill>
            <a:srgbClr val="BAF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Box 28"/>
          <p:cNvSpPr txBox="1">
            <a:spLocks noChangeArrowheads="1"/>
          </p:cNvSpPr>
          <p:nvPr/>
        </p:nvSpPr>
        <p:spPr bwMode="auto">
          <a:xfrm>
            <a:off x="4347940" y="2344056"/>
            <a:ext cx="614694" cy="353943"/>
          </a:xfrm>
          <a:prstGeom prst="rect">
            <a:avLst/>
          </a:prstGeom>
          <a:solidFill>
            <a:srgbClr val="BAFEC7"/>
          </a:solidFill>
          <a:ln w="9525">
            <a:noFill/>
            <a:miter lim="800000"/>
            <a:headEnd/>
            <a:tailEnd/>
          </a:ln>
        </p:spPr>
        <p:txBody>
          <a:bodyPr wrap="square" lIns="0" tIns="91440" rIns="0" bIns="91440" anchor="ctr" anchorCtr="0">
            <a:spAutoFit/>
          </a:bodyPr>
          <a:lstStyle/>
          <a:p>
            <a:pPr algn="ctr"/>
            <a:r>
              <a:rPr lang="en-US" sz="1100" b="1" dirty="0" smtClean="0">
                <a:latin typeface="Arial Narrow" pitchFamily="34" charset="0"/>
              </a:rPr>
              <a:t> Coal</a:t>
            </a:r>
            <a:endParaRPr lang="en-US" sz="1100" b="1" dirty="0">
              <a:latin typeface="Arial Narrow" pitchFamily="34" charset="0"/>
            </a:endParaRPr>
          </a:p>
        </p:txBody>
      </p:sp>
      <p:sp>
        <p:nvSpPr>
          <p:cNvPr id="52" name="Text Box 28"/>
          <p:cNvSpPr txBox="1">
            <a:spLocks noChangeArrowheads="1"/>
          </p:cNvSpPr>
          <p:nvPr/>
        </p:nvSpPr>
        <p:spPr bwMode="auto">
          <a:xfrm>
            <a:off x="4293703" y="2923165"/>
            <a:ext cx="723168" cy="353943"/>
          </a:xfrm>
          <a:prstGeom prst="rect">
            <a:avLst/>
          </a:prstGeom>
          <a:solidFill>
            <a:srgbClr val="BAFEC7"/>
          </a:solidFill>
          <a:ln w="9525">
            <a:noFill/>
            <a:miter lim="800000"/>
            <a:headEnd/>
            <a:tailEnd/>
          </a:ln>
        </p:spPr>
        <p:txBody>
          <a:bodyPr wrap="square" lIns="0" tIns="91440" rIns="0" bIns="91440" anchor="ctr" anchorCtr="0">
            <a:spAutoFit/>
          </a:bodyPr>
          <a:lstStyle/>
          <a:p>
            <a:pPr algn="ctr"/>
            <a:r>
              <a:rPr lang="en-US" sz="1100" b="1" dirty="0" smtClean="0">
                <a:latin typeface="Arial Narrow" pitchFamily="34" charset="0"/>
              </a:rPr>
              <a:t>Natural Gas</a:t>
            </a:r>
            <a:endParaRPr lang="en-US" sz="1100" b="1" dirty="0">
              <a:latin typeface="Arial Narrow" pitchFamily="34" charset="0"/>
            </a:endParaRPr>
          </a:p>
        </p:txBody>
      </p:sp>
      <p:sp>
        <p:nvSpPr>
          <p:cNvPr id="53" name="Text Box 28"/>
          <p:cNvSpPr txBox="1">
            <a:spLocks noChangeArrowheads="1"/>
          </p:cNvSpPr>
          <p:nvPr/>
        </p:nvSpPr>
        <p:spPr bwMode="auto">
          <a:xfrm>
            <a:off x="4347940" y="3696417"/>
            <a:ext cx="614694" cy="353943"/>
          </a:xfrm>
          <a:prstGeom prst="rect">
            <a:avLst/>
          </a:prstGeom>
          <a:solidFill>
            <a:srgbClr val="BAFEC7"/>
          </a:solidFill>
          <a:ln w="9525">
            <a:noFill/>
            <a:miter lim="800000"/>
            <a:headEnd/>
            <a:tailEnd/>
          </a:ln>
        </p:spPr>
        <p:txBody>
          <a:bodyPr wrap="square" lIns="0" tIns="91440" rIns="0" bIns="91440" anchor="ctr" anchorCtr="0">
            <a:spAutoFit/>
          </a:bodyPr>
          <a:lstStyle/>
          <a:p>
            <a:pPr algn="ctr"/>
            <a:r>
              <a:rPr lang="en-US" sz="1100" b="1" dirty="0" smtClean="0">
                <a:latin typeface="Arial Narrow" pitchFamily="34" charset="0"/>
              </a:rPr>
              <a:t>Petroleum</a:t>
            </a:r>
            <a:endParaRPr lang="en-US" sz="1100" b="1" dirty="0">
              <a:latin typeface="Arial Narrow" pitchFamily="34" charset="0"/>
            </a:endParaRPr>
          </a:p>
        </p:txBody>
      </p:sp>
      <p:sp>
        <p:nvSpPr>
          <p:cNvPr id="57" name="Text Box 28"/>
          <p:cNvSpPr txBox="1">
            <a:spLocks noChangeArrowheads="1"/>
          </p:cNvSpPr>
          <p:nvPr/>
        </p:nvSpPr>
        <p:spPr bwMode="auto">
          <a:xfrm>
            <a:off x="4114457" y="4391510"/>
            <a:ext cx="1525272" cy="169277"/>
          </a:xfrm>
          <a:prstGeom prst="rect">
            <a:avLst/>
          </a:prstGeom>
          <a:solidFill>
            <a:srgbClr val="BAFEC7"/>
          </a:solidFill>
          <a:ln w="9525">
            <a:noFill/>
            <a:miter lim="800000"/>
            <a:headEnd/>
            <a:tailEnd/>
          </a:ln>
        </p:spPr>
        <p:txBody>
          <a:bodyPr wrap="square" lIns="0" tIns="0" rIns="0" bIns="0" anchor="ctr" anchorCtr="0">
            <a:spAutoFit/>
          </a:bodyPr>
          <a:lstStyle/>
          <a:p>
            <a:pPr algn="ctr"/>
            <a:r>
              <a:rPr lang="en-US" sz="1100" b="1" dirty="0" smtClean="0">
                <a:latin typeface="Arial Narrow" pitchFamily="34" charset="0"/>
              </a:rPr>
              <a:t>Nuclear Electric Power</a:t>
            </a:r>
            <a:endParaRPr lang="en-US" sz="1100" b="1" dirty="0">
              <a:latin typeface="Arial Narrow" pitchFamily="34" charset="0"/>
            </a:endParaRPr>
          </a:p>
        </p:txBody>
      </p:sp>
      <p:sp>
        <p:nvSpPr>
          <p:cNvPr id="59" name="Text Box 28"/>
          <p:cNvSpPr txBox="1">
            <a:spLocks noChangeArrowheads="1"/>
          </p:cNvSpPr>
          <p:nvPr/>
        </p:nvSpPr>
        <p:spPr bwMode="auto">
          <a:xfrm>
            <a:off x="4131380" y="4610616"/>
            <a:ext cx="1375674" cy="169277"/>
          </a:xfrm>
          <a:prstGeom prst="rect">
            <a:avLst/>
          </a:prstGeom>
          <a:solidFill>
            <a:srgbClr val="BAFEC7"/>
          </a:solidFill>
          <a:ln w="9525">
            <a:noFill/>
            <a:miter lim="800000"/>
            <a:headEnd/>
            <a:tailEnd/>
          </a:ln>
        </p:spPr>
        <p:txBody>
          <a:bodyPr wrap="square" lIns="0" tIns="0" rIns="0" bIns="0" anchor="ctr" anchorCtr="0">
            <a:spAutoFit/>
          </a:bodyPr>
          <a:lstStyle/>
          <a:p>
            <a:pPr algn="ctr"/>
            <a:r>
              <a:rPr lang="en-US" sz="1100" b="1" dirty="0" smtClean="0">
                <a:latin typeface="Arial Narrow" pitchFamily="34" charset="0"/>
              </a:rPr>
              <a:t>Renewable Energy</a:t>
            </a:r>
            <a:endParaRPr lang="en-US" sz="1100" b="1" dirty="0">
              <a:latin typeface="Arial Narrow" pitchFamily="34" charset="0"/>
            </a:endParaRPr>
          </a:p>
        </p:txBody>
      </p:sp>
      <p:sp>
        <p:nvSpPr>
          <p:cNvPr id="60" name="Text Box 28"/>
          <p:cNvSpPr txBox="1">
            <a:spLocks noChangeArrowheads="1"/>
          </p:cNvSpPr>
          <p:nvPr/>
        </p:nvSpPr>
        <p:spPr bwMode="auto">
          <a:xfrm rot="-180000">
            <a:off x="4086884" y="2032935"/>
            <a:ext cx="661604" cy="169277"/>
          </a:xfrm>
          <a:prstGeom prst="rect">
            <a:avLst/>
          </a:prstGeom>
          <a:solidFill>
            <a:srgbClr val="BAFEC7"/>
          </a:solidFill>
          <a:ln w="9525">
            <a:noFill/>
            <a:miter lim="800000"/>
            <a:headEnd/>
            <a:tailEnd/>
          </a:ln>
        </p:spPr>
        <p:txBody>
          <a:bodyPr wrap="square" lIns="0" tIns="0" rIns="0" bIns="0" anchor="ctr" anchorCtr="0">
            <a:spAutoFit/>
          </a:bodyPr>
          <a:lstStyle/>
          <a:p>
            <a:pPr algn="ctr"/>
            <a:r>
              <a:rPr lang="en-US" sz="1100" b="1" dirty="0" smtClean="0">
                <a:latin typeface="Arial Narrow" pitchFamily="34" charset="0"/>
              </a:rPr>
              <a:t> Exports</a:t>
            </a:r>
            <a:endParaRPr lang="en-US" sz="1100" b="1" dirty="0">
              <a:latin typeface="Arial Narrow" pitchFamily="34" charset="0"/>
            </a:endParaRPr>
          </a:p>
        </p:txBody>
      </p:sp>
      <p:sp>
        <p:nvSpPr>
          <p:cNvPr id="11" name="Rectangle 10"/>
          <p:cNvSpPr/>
          <p:nvPr/>
        </p:nvSpPr>
        <p:spPr>
          <a:xfrm>
            <a:off x="5862258" y="1845629"/>
            <a:ext cx="788179" cy="2719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5798681" y="1572715"/>
            <a:ext cx="408580" cy="2719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5531923" y="1389558"/>
            <a:ext cx="408580" cy="2719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1394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5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034"/>
          <a:stretch/>
        </p:blipFill>
        <p:spPr bwMode="auto">
          <a:xfrm>
            <a:off x="11990" y="801858"/>
            <a:ext cx="9144000" cy="6056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Slide Number Placeholder 8"/>
          <p:cNvSpPr txBox="1">
            <a:spLocks/>
          </p:cNvSpPr>
          <p:nvPr/>
        </p:nvSpPr>
        <p:spPr>
          <a:xfrm>
            <a:off x="8413750" y="6569062"/>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14</a:t>
            </a:fld>
            <a:endParaRPr lang="en-US" sz="1200" dirty="0">
              <a:solidFill>
                <a:srgbClr val="106636"/>
              </a:solidFill>
              <a:latin typeface="Arial" pitchFamily="34" charset="0"/>
              <a:cs typeface="Arial" pitchFamily="34" charset="0"/>
            </a:endParaRPr>
          </a:p>
        </p:txBody>
      </p:sp>
      <p:sp>
        <p:nvSpPr>
          <p:cNvPr id="20" name="Footer Placeholder 7"/>
          <p:cNvSpPr>
            <a:spLocks noGrp="1"/>
          </p:cNvSpPr>
          <p:nvPr>
            <p:ph type="ftr" sz="quarter" idx="10"/>
          </p:nvPr>
        </p:nvSpPr>
        <p:spPr>
          <a:xfrm>
            <a:off x="3124200" y="6569062"/>
            <a:ext cx="5334000" cy="365125"/>
          </a:xfrm>
        </p:spPr>
        <p:txBody>
          <a:bodyPr anchor="ctr"/>
          <a:lstStyle/>
          <a:p>
            <a:pPr>
              <a:defRPr/>
            </a:pPr>
            <a:r>
              <a:rPr lang="en-US" dirty="0" smtClean="0"/>
              <a:t>Energy Facts 2013</a:t>
            </a:r>
            <a:endParaRPr lang="en-US" dirty="0"/>
          </a:p>
        </p:txBody>
      </p:sp>
      <p:sp>
        <p:nvSpPr>
          <p:cNvPr id="16" name="Title 2"/>
          <p:cNvSpPr txBox="1">
            <a:spLocks/>
          </p:cNvSpPr>
          <p:nvPr/>
        </p:nvSpPr>
        <p:spPr bwMode="auto">
          <a:xfrm>
            <a:off x="0" y="-154471"/>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algn="ctr" defTabSz="914293" eaLnBrk="0" hangingPunct="0">
              <a:lnSpc>
                <a:spcPct val="90000"/>
              </a:lnSpc>
              <a:defRPr/>
            </a:pPr>
            <a:r>
              <a:rPr lang="en-US" sz="2400" dirty="0" smtClean="0">
                <a:solidFill>
                  <a:srgbClr val="004B32"/>
                </a:solidFill>
                <a:latin typeface="Arial" pitchFamily="34" charset="0"/>
                <a:ea typeface="+mj-ea"/>
                <a:cs typeface="Arial" pitchFamily="34" charset="0"/>
              </a:rPr>
              <a:t>U.S. Energy Production and Use in 2012</a:t>
            </a:r>
            <a:br>
              <a:rPr lang="en-US" sz="2400" dirty="0" smtClean="0">
                <a:solidFill>
                  <a:srgbClr val="004B32"/>
                </a:solidFill>
                <a:latin typeface="Arial" pitchFamily="34" charset="0"/>
                <a:ea typeface="+mj-ea"/>
                <a:cs typeface="Arial" pitchFamily="34" charset="0"/>
              </a:rPr>
            </a:br>
            <a:r>
              <a:rPr lang="en-US" dirty="0" smtClean="0">
                <a:solidFill>
                  <a:srgbClr val="004B32"/>
                </a:solidFill>
                <a:latin typeface="Arial" pitchFamily="34" charset="0"/>
                <a:ea typeface="+mj-ea"/>
                <a:cs typeface="Arial" pitchFamily="34" charset="0"/>
              </a:rPr>
              <a:t>Estimated Energy Use:  ~95.1 Quads</a:t>
            </a:r>
          </a:p>
        </p:txBody>
      </p:sp>
    </p:spTree>
    <p:extLst>
      <p:ext uri="{BB962C8B-B14F-4D97-AF65-F5344CB8AC3E}">
        <p14:creationId xmlns:p14="http://schemas.microsoft.com/office/powerpoint/2010/main" val="246895659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79"/>
          <p:cNvSpPr txBox="1">
            <a:spLocks noChangeArrowheads="1"/>
          </p:cNvSpPr>
          <p:nvPr/>
        </p:nvSpPr>
        <p:spPr bwMode="auto">
          <a:xfrm>
            <a:off x="0" y="58121"/>
            <a:ext cx="9144000" cy="889000"/>
          </a:xfrm>
          <a:prstGeom prst="rect">
            <a:avLst/>
          </a:prstGeom>
          <a:noFill/>
          <a:ln w="9525" algn="ctr">
            <a:noFill/>
            <a:miter lim="800000"/>
            <a:headEnd/>
            <a:tailEnd/>
          </a:ln>
        </p:spPr>
        <p:txBody>
          <a:bodyPr lIns="93503" tIns="46752" rIns="93503" bIns="46752"/>
          <a:lstStyle/>
          <a:p>
            <a:pPr algn="ctr" defTabSz="820738">
              <a:lnSpc>
                <a:spcPct val="90000"/>
              </a:lnSpc>
              <a:defRPr/>
            </a:pPr>
            <a:r>
              <a:rPr lang="en-US" sz="2200" b="1" dirty="0">
                <a:solidFill>
                  <a:srgbClr val="146737"/>
                </a:solidFill>
                <a:latin typeface="Arial Narrow" pitchFamily="34" charset="0"/>
              </a:rPr>
              <a:t> </a:t>
            </a:r>
            <a:r>
              <a:rPr lang="en-US" sz="2400" dirty="0" smtClean="0">
                <a:solidFill>
                  <a:srgbClr val="146737"/>
                </a:solidFill>
                <a:ea typeface="+mj-ea"/>
                <a:cs typeface="Arial" charset="0"/>
              </a:rPr>
              <a:t>U.S. Energy Flow, 1950 (Quads)</a:t>
            </a:r>
            <a:endParaRPr lang="en-US" sz="2400" dirty="0">
              <a:solidFill>
                <a:srgbClr val="146737"/>
              </a:solidFill>
              <a:ea typeface="+mj-ea"/>
              <a:cs typeface="Arial" charset="0"/>
            </a:endParaRPr>
          </a:p>
          <a:p>
            <a:pPr algn="ctr" defTabSz="820738">
              <a:lnSpc>
                <a:spcPct val="90000"/>
              </a:lnSpc>
              <a:defRPr/>
            </a:pPr>
            <a:r>
              <a:rPr lang="en-US" dirty="0" smtClean="0">
                <a:solidFill>
                  <a:srgbClr val="146737"/>
                </a:solidFill>
                <a:latin typeface="Arial Narrow" pitchFamily="34" charset="0"/>
              </a:rPr>
              <a:t>At midcentury, the U.S. used 1/3 of the primary energy used today </a:t>
            </a:r>
            <a:r>
              <a:rPr lang="en-US" u="sng" dirty="0" smtClean="0">
                <a:solidFill>
                  <a:srgbClr val="146737"/>
                </a:solidFill>
                <a:latin typeface="Arial Narrow" pitchFamily="34" charset="0"/>
              </a:rPr>
              <a:t>and with greater overall efficiency</a:t>
            </a:r>
            <a:endParaRPr lang="en-US" u="sng" dirty="0">
              <a:solidFill>
                <a:srgbClr val="146737"/>
              </a:solidFill>
              <a:latin typeface="Arial Narrow" pitchFamily="34" charset="0"/>
            </a:endParaRPr>
          </a:p>
        </p:txBody>
      </p:sp>
      <p:pic>
        <p:nvPicPr>
          <p:cNvPr id="20" name="Picture 3"/>
          <p:cNvPicPr>
            <a:picLocks noChangeAspect="1" noChangeArrowheads="1"/>
          </p:cNvPicPr>
          <p:nvPr/>
        </p:nvPicPr>
        <p:blipFill>
          <a:blip r:embed="rId2" cstate="print"/>
          <a:srcRect l="15823" t="5331" r="16679" b="4547"/>
          <a:stretch>
            <a:fillRect/>
          </a:stretch>
        </p:blipFill>
        <p:spPr bwMode="auto">
          <a:xfrm rot="5400000">
            <a:off x="1953866" y="-1001365"/>
            <a:ext cx="5236267" cy="9144000"/>
          </a:xfrm>
          <a:prstGeom prst="rect">
            <a:avLst/>
          </a:prstGeom>
          <a:noFill/>
          <a:ln w="9525">
            <a:noFill/>
            <a:miter lim="800000"/>
            <a:headEnd/>
            <a:tailEnd/>
          </a:ln>
          <a:effectLst/>
        </p:spPr>
      </p:pic>
      <p:pic>
        <p:nvPicPr>
          <p:cNvPr id="22" name="Picture 4"/>
          <p:cNvPicPr>
            <a:picLocks noChangeAspect="1" noChangeArrowheads="1"/>
          </p:cNvPicPr>
          <p:nvPr/>
        </p:nvPicPr>
        <p:blipFill>
          <a:blip r:embed="rId3" cstate="print"/>
          <a:srcRect/>
          <a:stretch>
            <a:fillRect/>
          </a:stretch>
        </p:blipFill>
        <p:spPr bwMode="auto">
          <a:xfrm>
            <a:off x="0" y="5552515"/>
            <a:ext cx="1047750" cy="1305485"/>
          </a:xfrm>
          <a:prstGeom prst="rect">
            <a:avLst/>
          </a:prstGeom>
          <a:noFill/>
          <a:ln w="9525">
            <a:solidFill>
              <a:schemeClr val="tx1"/>
            </a:solidFill>
            <a:miter lim="800000"/>
            <a:headEnd/>
            <a:tailEnd/>
          </a:ln>
          <a:effectLst/>
        </p:spPr>
      </p:pic>
      <p:sp>
        <p:nvSpPr>
          <p:cNvPr id="9"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15</a:t>
            </a:fld>
            <a:endParaRPr lang="en-US" sz="1200" dirty="0">
              <a:solidFill>
                <a:srgbClr val="106636"/>
              </a:solidFill>
              <a:latin typeface="Arial" pitchFamily="34" charset="0"/>
              <a:cs typeface="Arial" pitchFamily="34" charset="0"/>
            </a:endParaRPr>
          </a:p>
        </p:txBody>
      </p:sp>
      <p:sp>
        <p:nvSpPr>
          <p:cNvPr id="10"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
        <p:nvSpPr>
          <p:cNvPr id="8" name="Rectangle 7"/>
          <p:cNvSpPr/>
          <p:nvPr/>
        </p:nvSpPr>
        <p:spPr>
          <a:xfrm>
            <a:off x="0" y="768096"/>
            <a:ext cx="9144000" cy="6089904"/>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71733" y="1337938"/>
            <a:ext cx="8800531" cy="4555081"/>
          </a:xfrm>
          <a:prstGeom prst="rect">
            <a:avLst/>
          </a:prstGeom>
          <a:solidFill>
            <a:srgbClr val="C82222"/>
          </a:solidFill>
          <a:ln w="28575">
            <a:solidFill>
              <a:schemeClr val="tx1"/>
            </a:solidFill>
          </a:ln>
        </p:spPr>
        <p:style>
          <a:lnRef idx="0">
            <a:schemeClr val="accent1"/>
          </a:lnRef>
          <a:fillRef idx="3">
            <a:schemeClr val="accent1"/>
          </a:fillRef>
          <a:effectRef idx="3">
            <a:schemeClr val="accent1"/>
          </a:effectRef>
          <a:fontRef idx="minor">
            <a:schemeClr val="lt1"/>
          </a:fontRef>
        </p:style>
        <p:txBody>
          <a:bodyPr wrap="square" lIns="91429" tIns="45714" rIns="91429" bIns="45714" rtlCol="0">
            <a:spAutoFit/>
          </a:bodyPr>
          <a:lstStyle/>
          <a:p>
            <a:pPr algn="ctr">
              <a:spcAft>
                <a:spcPts val="1800"/>
              </a:spcAft>
            </a:pPr>
            <a:r>
              <a:rPr lang="en-US" sz="3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Today compared to 1950:</a:t>
            </a:r>
          </a:p>
          <a:p>
            <a:pPr marL="228573" indent="-228573">
              <a:spcAft>
                <a:spcPts val="1800"/>
              </a:spcAft>
              <a:buFont typeface="Wingdings" pitchFamily="2" charset="2"/>
              <a:buChar char="§"/>
            </a:pPr>
            <a:r>
              <a:rPr lang="en-US" sz="2400" dirty="0" smtClean="0">
                <a:solidFill>
                  <a:schemeClr val="bg1"/>
                </a:solidFill>
                <a:latin typeface="Arial" pitchFamily="34" charset="0"/>
                <a:cs typeface="Arial" pitchFamily="34" charset="0"/>
              </a:rPr>
              <a:t>U.S. population ~2x that in 1950</a:t>
            </a:r>
          </a:p>
          <a:p>
            <a:pPr marL="228573" indent="-228573">
              <a:spcAft>
                <a:spcPts val="1800"/>
              </a:spcAft>
              <a:buFont typeface="Wingdings" pitchFamily="2" charset="2"/>
              <a:buChar char="§"/>
            </a:pPr>
            <a:r>
              <a:rPr lang="en-US" sz="2400" dirty="0" smtClean="0">
                <a:solidFill>
                  <a:schemeClr val="bg1"/>
                </a:solidFill>
                <a:latin typeface="Arial" pitchFamily="34" charset="0"/>
                <a:cs typeface="Arial" pitchFamily="34" charset="0"/>
              </a:rPr>
              <a:t>Total primary energy ~3x that in 1950</a:t>
            </a:r>
          </a:p>
          <a:p>
            <a:pPr marL="228573" indent="-228573">
              <a:spcAft>
                <a:spcPts val="1800"/>
              </a:spcAft>
              <a:buFont typeface="Wingdings" pitchFamily="2" charset="2"/>
              <a:buChar char="§"/>
            </a:pPr>
            <a:r>
              <a:rPr lang="en-US" sz="2400" dirty="0" smtClean="0">
                <a:solidFill>
                  <a:schemeClr val="bg1"/>
                </a:solidFill>
                <a:latin typeface="Arial" pitchFamily="34" charset="0"/>
                <a:cs typeface="Arial" pitchFamily="34" charset="0"/>
              </a:rPr>
              <a:t>Primary energy (petroleum) for transportation ~4x that in 1950</a:t>
            </a:r>
          </a:p>
          <a:p>
            <a:pPr marL="228573" indent="-228573">
              <a:spcAft>
                <a:spcPts val="1800"/>
              </a:spcAft>
              <a:buFont typeface="Wingdings" pitchFamily="2" charset="2"/>
              <a:buChar char="§"/>
            </a:pPr>
            <a:r>
              <a:rPr lang="en-US" sz="2400" dirty="0" smtClean="0">
                <a:solidFill>
                  <a:schemeClr val="bg1"/>
                </a:solidFill>
                <a:latin typeface="Arial" pitchFamily="34" charset="0"/>
                <a:cs typeface="Arial" pitchFamily="34" charset="0"/>
              </a:rPr>
              <a:t>Primary energy for electricity generation ~10x that in 1950</a:t>
            </a:r>
          </a:p>
          <a:p>
            <a:pPr marL="228573" indent="-228573">
              <a:spcAft>
                <a:spcPts val="1800"/>
              </a:spcAft>
              <a:buFont typeface="Wingdings" pitchFamily="2" charset="2"/>
              <a:buChar char="§"/>
            </a:pPr>
            <a:r>
              <a:rPr lang="en-US" sz="2400" dirty="0" smtClean="0">
                <a:solidFill>
                  <a:schemeClr val="bg1"/>
                </a:solidFill>
                <a:latin typeface="Arial" pitchFamily="34" charset="0"/>
                <a:cs typeface="Arial" pitchFamily="34" charset="0"/>
              </a:rPr>
              <a:t>Little or no imported petroleum in 1950</a:t>
            </a:r>
          </a:p>
          <a:p>
            <a:pPr marL="228573" indent="-228573">
              <a:spcAft>
                <a:spcPts val="1800"/>
              </a:spcAft>
              <a:buFont typeface="Wingdings" pitchFamily="2" charset="2"/>
              <a:buChar char="§"/>
            </a:pPr>
            <a:r>
              <a:rPr lang="en-US" sz="2400" dirty="0" smtClean="0">
                <a:solidFill>
                  <a:schemeClr val="bg1"/>
                </a:solidFill>
                <a:latin typeface="Arial" pitchFamily="34" charset="0"/>
                <a:cs typeface="Arial" pitchFamily="34" charset="0"/>
              </a:rPr>
              <a:t>“Used” and “Wasted” energy were about equal in </a:t>
            </a:r>
            <a:r>
              <a:rPr lang="en-US" sz="2400" dirty="0">
                <a:solidFill>
                  <a:schemeClr val="bg1"/>
                </a:solidFill>
                <a:latin typeface="Arial" pitchFamily="34" charset="0"/>
                <a:cs typeface="Arial" pitchFamily="34" charset="0"/>
              </a:rPr>
              <a:t>1950</a:t>
            </a:r>
            <a:br>
              <a:rPr lang="en-US" sz="2400" dirty="0">
                <a:solidFill>
                  <a:schemeClr val="bg1"/>
                </a:solidFill>
                <a:latin typeface="Arial" pitchFamily="34" charset="0"/>
                <a:cs typeface="Arial" pitchFamily="34" charset="0"/>
              </a:rPr>
            </a:br>
            <a:r>
              <a:rPr lang="en-US" sz="2400" dirty="0" smtClean="0">
                <a:solidFill>
                  <a:schemeClr val="bg1"/>
                </a:solidFill>
                <a:latin typeface="Arial" pitchFamily="34" charset="0"/>
                <a:cs typeface="Arial" pitchFamily="34" charset="0"/>
              </a:rPr>
              <a:t>(Today:  “Wasted</a:t>
            </a:r>
            <a:r>
              <a:rPr lang="en-US" sz="2400" dirty="0">
                <a:solidFill>
                  <a:schemeClr val="bg1"/>
                </a:solidFill>
                <a:latin typeface="Arial" pitchFamily="34" charset="0"/>
                <a:cs typeface="Arial" pitchFamily="34" charset="0"/>
              </a:rPr>
              <a:t>” energy = 1.5x </a:t>
            </a:r>
            <a:r>
              <a:rPr lang="en-US" sz="2400" dirty="0" smtClean="0">
                <a:solidFill>
                  <a:schemeClr val="bg1"/>
                </a:solidFill>
                <a:latin typeface="Arial" pitchFamily="34" charset="0"/>
                <a:cs typeface="Arial" pitchFamily="34" charset="0"/>
              </a:rPr>
              <a:t>“Used” energy)</a:t>
            </a:r>
            <a:endParaRPr lang="en-US" sz="24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6488248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21" y="1053846"/>
            <a:ext cx="9380056" cy="4742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 Box 21"/>
          <p:cNvSpPr txBox="1">
            <a:spLocks noChangeArrowheads="1"/>
          </p:cNvSpPr>
          <p:nvPr/>
        </p:nvSpPr>
        <p:spPr bwMode="auto">
          <a:xfrm>
            <a:off x="160338" y="170321"/>
            <a:ext cx="8815387" cy="889000"/>
          </a:xfrm>
          <a:prstGeom prst="rect">
            <a:avLst/>
          </a:prstGeom>
          <a:noFill/>
          <a:ln w="9525" algn="ctr">
            <a:noFill/>
            <a:miter lim="800000"/>
            <a:headEnd/>
            <a:tailEnd/>
          </a:ln>
          <a:effectLst/>
        </p:spPr>
        <p:txBody>
          <a:bodyPr lIns="93492" tIns="46746" rIns="93492" bIns="46746"/>
          <a:lstStyle/>
          <a:p>
            <a:pPr algn="ctr" defTabSz="820642">
              <a:lnSpc>
                <a:spcPct val="90000"/>
              </a:lnSpc>
              <a:defRPr/>
            </a:pPr>
            <a:r>
              <a:rPr lang="en-US" sz="2200" b="1" dirty="0">
                <a:solidFill>
                  <a:srgbClr val="004B32"/>
                </a:solidFill>
                <a:effectLst>
                  <a:outerShdw blurRad="38100" dist="38100" dir="2700000" algn="tl">
                    <a:srgbClr val="C0C0C0"/>
                  </a:outerShdw>
                </a:effectLst>
                <a:latin typeface="Arial" pitchFamily="34" charset="0"/>
                <a:cs typeface="Arial" pitchFamily="34" charset="0"/>
              </a:rPr>
              <a:t> </a:t>
            </a:r>
            <a:r>
              <a:rPr lang="en-US" sz="2400" dirty="0" smtClean="0">
                <a:solidFill>
                  <a:srgbClr val="004B32"/>
                </a:solidFill>
                <a:latin typeface="Arial" pitchFamily="34" charset="0"/>
                <a:ea typeface="+mj-ea"/>
                <a:cs typeface="Arial" pitchFamily="34" charset="0"/>
              </a:rPr>
              <a:t>Electricity Sources and End Uses</a:t>
            </a:r>
            <a:endParaRPr lang="en-US" sz="2400" dirty="0">
              <a:solidFill>
                <a:srgbClr val="004B32"/>
              </a:solidFill>
              <a:latin typeface="Arial" pitchFamily="34" charset="0"/>
              <a:ea typeface="+mj-ea"/>
              <a:cs typeface="Arial" pitchFamily="34" charset="0"/>
            </a:endParaRPr>
          </a:p>
        </p:txBody>
      </p:sp>
      <p:grpSp>
        <p:nvGrpSpPr>
          <p:cNvPr id="10" name="Group 22"/>
          <p:cNvGrpSpPr>
            <a:grpSpLocks/>
          </p:cNvGrpSpPr>
          <p:nvPr/>
        </p:nvGrpSpPr>
        <p:grpSpPr bwMode="auto">
          <a:xfrm>
            <a:off x="3897054" y="1695676"/>
            <a:ext cx="1739721" cy="1810512"/>
            <a:chOff x="1512" y="1508"/>
            <a:chExt cx="1205" cy="1327"/>
          </a:xfrm>
        </p:grpSpPr>
        <p:sp>
          <p:nvSpPr>
            <p:cNvPr id="11" name="Line 23"/>
            <p:cNvSpPr>
              <a:spLocks noChangeShapeType="1"/>
            </p:cNvSpPr>
            <p:nvPr/>
          </p:nvSpPr>
          <p:spPr bwMode="auto">
            <a:xfrm>
              <a:off x="2118" y="1508"/>
              <a:ext cx="0" cy="1327"/>
            </a:xfrm>
            <a:prstGeom prst="line">
              <a:avLst/>
            </a:prstGeom>
            <a:noFill/>
            <a:ln w="28575">
              <a:solidFill>
                <a:schemeClr val="bg1"/>
              </a:solidFill>
              <a:round/>
              <a:headEnd type="stealth" w="lg" len="lg"/>
              <a:tailEnd type="stealth" w="lg" len="lg"/>
            </a:ln>
          </p:spPr>
          <p:txBody>
            <a:bodyPr/>
            <a:lstStyle/>
            <a:p>
              <a:endParaRPr lang="en-US" b="1">
                <a:solidFill>
                  <a:schemeClr val="bg1"/>
                </a:solidFill>
              </a:endParaRPr>
            </a:p>
          </p:txBody>
        </p:sp>
        <p:sp>
          <p:nvSpPr>
            <p:cNvPr id="12" name="Text Box 24"/>
            <p:cNvSpPr txBox="1">
              <a:spLocks noChangeArrowheads="1"/>
            </p:cNvSpPr>
            <p:nvPr/>
          </p:nvSpPr>
          <p:spPr bwMode="auto">
            <a:xfrm>
              <a:off x="1512" y="1894"/>
              <a:ext cx="1205" cy="578"/>
            </a:xfrm>
            <a:prstGeom prst="rect">
              <a:avLst/>
            </a:prstGeom>
            <a:solidFill>
              <a:srgbClr val="239D7D"/>
            </a:solidFill>
            <a:ln w="9525">
              <a:noFill/>
              <a:miter lim="800000"/>
              <a:headEnd/>
              <a:tailEnd/>
            </a:ln>
          </p:spPr>
          <p:txBody>
            <a:bodyPr wrap="square" lIns="164117" tIns="41029" rIns="164117" bIns="41029">
              <a:spAutoFit/>
            </a:bodyPr>
            <a:lstStyle/>
            <a:p>
              <a:pPr algn="ctr">
                <a:lnSpc>
                  <a:spcPct val="85000"/>
                </a:lnSpc>
              </a:pPr>
              <a:r>
                <a:rPr lang="en-US" b="1" dirty="0" smtClean="0">
                  <a:solidFill>
                    <a:schemeClr val="bg1"/>
                  </a:solidFill>
                  <a:latin typeface="Arial" panose="020B0604020202020204" pitchFamily="34" charset="0"/>
                  <a:cs typeface="Arial" panose="020B0604020202020204" pitchFamily="34" charset="0"/>
                </a:rPr>
                <a:t>Conversion Losses</a:t>
              </a:r>
              <a:endParaRPr lang="en-US" b="1" dirty="0">
                <a:solidFill>
                  <a:schemeClr val="bg1"/>
                </a:solidFill>
                <a:latin typeface="Arial" panose="020B0604020202020204" pitchFamily="34" charset="0"/>
                <a:cs typeface="Arial" panose="020B0604020202020204" pitchFamily="34" charset="0"/>
              </a:endParaRPr>
            </a:p>
            <a:p>
              <a:pPr algn="ctr">
                <a:lnSpc>
                  <a:spcPct val="85000"/>
                </a:lnSpc>
              </a:pPr>
              <a:r>
                <a:rPr lang="en-US" b="1" dirty="0" smtClean="0">
                  <a:solidFill>
                    <a:schemeClr val="bg1"/>
                  </a:solidFill>
                  <a:latin typeface="Arial" panose="020B0604020202020204" pitchFamily="34" charset="0"/>
                  <a:cs typeface="Arial" panose="020B0604020202020204" pitchFamily="34" charset="0"/>
                </a:rPr>
                <a:t>25 Quads</a:t>
              </a:r>
              <a:endParaRPr lang="en-US" b="1" dirty="0">
                <a:solidFill>
                  <a:schemeClr val="bg1"/>
                </a:solidFill>
                <a:latin typeface="Arial" panose="020B0604020202020204" pitchFamily="34" charset="0"/>
                <a:cs typeface="Arial" panose="020B0604020202020204" pitchFamily="34" charset="0"/>
              </a:endParaRPr>
            </a:p>
          </p:txBody>
        </p:sp>
      </p:grpSp>
      <p:grpSp>
        <p:nvGrpSpPr>
          <p:cNvPr id="13" name="Group 25"/>
          <p:cNvGrpSpPr>
            <a:grpSpLocks/>
          </p:cNvGrpSpPr>
          <p:nvPr/>
        </p:nvGrpSpPr>
        <p:grpSpPr bwMode="auto">
          <a:xfrm>
            <a:off x="3794033" y="3565971"/>
            <a:ext cx="1948652" cy="1133856"/>
            <a:chOff x="1441" y="2835"/>
            <a:chExt cx="1349" cy="500"/>
          </a:xfrm>
        </p:grpSpPr>
        <p:sp>
          <p:nvSpPr>
            <p:cNvPr id="14" name="Line 26"/>
            <p:cNvSpPr>
              <a:spLocks noChangeShapeType="1"/>
            </p:cNvSpPr>
            <p:nvPr/>
          </p:nvSpPr>
          <p:spPr bwMode="auto">
            <a:xfrm>
              <a:off x="2119" y="2835"/>
              <a:ext cx="0" cy="500"/>
            </a:xfrm>
            <a:prstGeom prst="line">
              <a:avLst/>
            </a:prstGeom>
            <a:noFill/>
            <a:ln w="28575">
              <a:solidFill>
                <a:schemeClr val="bg1"/>
              </a:solidFill>
              <a:round/>
              <a:headEnd type="stealth" w="lg" len="lg"/>
              <a:tailEnd type="stealth" w="lg" len="lg"/>
            </a:ln>
          </p:spPr>
          <p:txBody>
            <a:bodyPr/>
            <a:lstStyle/>
            <a:p>
              <a:endParaRPr lang="en-US" b="1">
                <a:solidFill>
                  <a:schemeClr val="bg1"/>
                </a:solidFill>
              </a:endParaRPr>
            </a:p>
          </p:txBody>
        </p:sp>
        <p:sp>
          <p:nvSpPr>
            <p:cNvPr id="15" name="Text Box 27"/>
            <p:cNvSpPr txBox="1">
              <a:spLocks noChangeArrowheads="1"/>
            </p:cNvSpPr>
            <p:nvPr/>
          </p:nvSpPr>
          <p:spPr bwMode="auto">
            <a:xfrm>
              <a:off x="1441" y="2974"/>
              <a:ext cx="1349" cy="183"/>
            </a:xfrm>
            <a:prstGeom prst="rect">
              <a:avLst/>
            </a:prstGeom>
            <a:solidFill>
              <a:srgbClr val="239D7D"/>
            </a:solidFill>
            <a:ln w="9525">
              <a:noFill/>
              <a:miter lim="800000"/>
              <a:headEnd/>
              <a:tailEnd/>
            </a:ln>
          </p:spPr>
          <p:txBody>
            <a:bodyPr wrap="none" lIns="0" tIns="0" rIns="0" bIns="0">
              <a:spAutoFit/>
            </a:bodyPr>
            <a:lstStyle/>
            <a:p>
              <a:pPr algn="ctr">
                <a:lnSpc>
                  <a:spcPct val="75000"/>
                </a:lnSpc>
              </a:pPr>
              <a:r>
                <a:rPr lang="en-US" b="1" dirty="0" smtClean="0">
                  <a:solidFill>
                    <a:schemeClr val="bg1"/>
                  </a:solidFill>
                  <a:latin typeface="Arial" panose="020B0604020202020204" pitchFamily="34" charset="0"/>
                  <a:cs typeface="Arial" panose="020B0604020202020204" pitchFamily="34" charset="0"/>
                </a:rPr>
                <a:t>Gross Generation</a:t>
              </a:r>
              <a:endParaRPr lang="en-US" b="1" dirty="0">
                <a:solidFill>
                  <a:schemeClr val="bg1"/>
                </a:solidFill>
                <a:latin typeface="Arial" panose="020B0604020202020204" pitchFamily="34" charset="0"/>
                <a:cs typeface="Arial" panose="020B0604020202020204" pitchFamily="34" charset="0"/>
              </a:endParaRPr>
            </a:p>
            <a:p>
              <a:pPr algn="ctr">
                <a:lnSpc>
                  <a:spcPct val="75000"/>
                </a:lnSpc>
              </a:pPr>
              <a:r>
                <a:rPr lang="en-US" b="1" dirty="0" smtClean="0">
                  <a:solidFill>
                    <a:schemeClr val="bg1"/>
                  </a:solidFill>
                  <a:latin typeface="Arial" panose="020B0604020202020204" pitchFamily="34" charset="0"/>
                  <a:cs typeface="Arial" panose="020B0604020202020204" pitchFamily="34" charset="0"/>
                </a:rPr>
                <a:t>15 Quads</a:t>
              </a:r>
              <a:endParaRPr lang="en-US" b="1" dirty="0">
                <a:solidFill>
                  <a:schemeClr val="bg1"/>
                </a:solidFill>
                <a:latin typeface="Arial" panose="020B0604020202020204" pitchFamily="34" charset="0"/>
                <a:cs typeface="Arial" panose="020B0604020202020204" pitchFamily="34" charset="0"/>
              </a:endParaRPr>
            </a:p>
          </p:txBody>
        </p:sp>
      </p:grpSp>
      <p:grpSp>
        <p:nvGrpSpPr>
          <p:cNvPr id="3" name="Group 2"/>
          <p:cNvGrpSpPr/>
          <p:nvPr/>
        </p:nvGrpSpPr>
        <p:grpSpPr>
          <a:xfrm>
            <a:off x="1742492" y="1724037"/>
            <a:ext cx="2154459" cy="2834640"/>
            <a:chOff x="1742492" y="1724037"/>
            <a:chExt cx="2154459" cy="2834640"/>
          </a:xfrm>
        </p:grpSpPr>
        <p:sp>
          <p:nvSpPr>
            <p:cNvPr id="8" name="Line 19"/>
            <p:cNvSpPr>
              <a:spLocks noChangeShapeType="1"/>
            </p:cNvSpPr>
            <p:nvPr/>
          </p:nvSpPr>
          <p:spPr bwMode="auto">
            <a:xfrm>
              <a:off x="2826498" y="1724037"/>
              <a:ext cx="0" cy="2834640"/>
            </a:xfrm>
            <a:prstGeom prst="line">
              <a:avLst/>
            </a:prstGeom>
            <a:noFill/>
            <a:ln w="28575">
              <a:solidFill>
                <a:schemeClr val="bg1"/>
              </a:solidFill>
              <a:round/>
              <a:headEnd type="stealth" w="lg" len="lg"/>
              <a:tailEnd type="stealth" w="lg" len="lg"/>
            </a:ln>
          </p:spPr>
          <p:txBody>
            <a:bodyPr/>
            <a:lstStyle/>
            <a:p>
              <a:endParaRPr lang="en-US" b="1">
                <a:solidFill>
                  <a:schemeClr val="bg1"/>
                </a:solidFill>
              </a:endParaRPr>
            </a:p>
          </p:txBody>
        </p:sp>
        <p:sp>
          <p:nvSpPr>
            <p:cNvPr id="9" name="Text Box 20"/>
            <p:cNvSpPr txBox="1">
              <a:spLocks noChangeArrowheads="1"/>
            </p:cNvSpPr>
            <p:nvPr/>
          </p:nvSpPr>
          <p:spPr bwMode="auto">
            <a:xfrm>
              <a:off x="1742492" y="2282863"/>
              <a:ext cx="2154459" cy="1467854"/>
            </a:xfrm>
            <a:prstGeom prst="rect">
              <a:avLst/>
            </a:prstGeom>
            <a:solidFill>
              <a:srgbClr val="239D7D"/>
            </a:solidFill>
            <a:ln w="9525">
              <a:noFill/>
              <a:miter lim="800000"/>
              <a:headEnd/>
              <a:tailEnd/>
            </a:ln>
          </p:spPr>
          <p:txBody>
            <a:bodyPr wrap="square" lIns="82058" tIns="41029" rIns="82058" bIns="41029">
              <a:spAutoFit/>
            </a:bodyPr>
            <a:lstStyle/>
            <a:p>
              <a:pPr algn="ctr"/>
              <a:r>
                <a:rPr lang="en-US" b="1" dirty="0" smtClean="0">
                  <a:solidFill>
                    <a:schemeClr val="bg1"/>
                  </a:solidFill>
                  <a:latin typeface="Arial" panose="020B0604020202020204" pitchFamily="34" charset="0"/>
                  <a:cs typeface="Arial" panose="020B0604020202020204" pitchFamily="34" charset="0"/>
                </a:rPr>
                <a:t>Energy Consumed to</a:t>
              </a:r>
            </a:p>
            <a:p>
              <a:pPr algn="ctr"/>
              <a:r>
                <a:rPr lang="en-US" b="1" dirty="0" smtClean="0">
                  <a:solidFill>
                    <a:schemeClr val="bg1"/>
                  </a:solidFill>
                  <a:latin typeface="Arial" panose="020B0604020202020204" pitchFamily="34" charset="0"/>
                  <a:cs typeface="Arial" panose="020B0604020202020204" pitchFamily="34" charset="0"/>
                </a:rPr>
                <a:t>Generate Electricity</a:t>
              </a:r>
              <a:endParaRPr lang="en-US" b="1" dirty="0">
                <a:solidFill>
                  <a:schemeClr val="bg1"/>
                </a:solidFill>
                <a:latin typeface="Arial" panose="020B0604020202020204" pitchFamily="34" charset="0"/>
                <a:cs typeface="Arial" panose="020B0604020202020204" pitchFamily="34" charset="0"/>
              </a:endParaRPr>
            </a:p>
            <a:p>
              <a:pPr algn="ctr"/>
              <a:r>
                <a:rPr lang="en-US" b="1" dirty="0" smtClean="0">
                  <a:solidFill>
                    <a:schemeClr val="bg1"/>
                  </a:solidFill>
                  <a:latin typeface="Arial" panose="020B0604020202020204" pitchFamily="34" charset="0"/>
                  <a:cs typeface="Arial" panose="020B0604020202020204" pitchFamily="34" charset="0"/>
                </a:rPr>
                <a:t>40 Quads</a:t>
              </a:r>
              <a:endParaRPr lang="en-US" b="1" dirty="0">
                <a:solidFill>
                  <a:schemeClr val="bg1"/>
                </a:solidFill>
                <a:latin typeface="Arial" panose="020B0604020202020204" pitchFamily="34" charset="0"/>
                <a:cs typeface="Arial" panose="020B0604020202020204" pitchFamily="34" charset="0"/>
              </a:endParaRPr>
            </a:p>
          </p:txBody>
        </p:sp>
      </p:grpSp>
      <p:sp>
        <p:nvSpPr>
          <p:cNvPr id="16" name="Text Box 28"/>
          <p:cNvSpPr txBox="1">
            <a:spLocks noChangeArrowheads="1"/>
          </p:cNvSpPr>
          <p:nvPr/>
        </p:nvSpPr>
        <p:spPr bwMode="auto">
          <a:xfrm>
            <a:off x="7718405" y="3968924"/>
            <a:ext cx="894476" cy="246221"/>
          </a:xfrm>
          <a:prstGeom prst="rect">
            <a:avLst/>
          </a:prstGeom>
          <a:solidFill>
            <a:srgbClr val="239D7D"/>
          </a:solidFill>
          <a:ln w="9525">
            <a:noFill/>
            <a:miter lim="800000"/>
            <a:headEnd/>
            <a:tailEnd/>
          </a:ln>
        </p:spPr>
        <p:txBody>
          <a:bodyPr wrap="none" lIns="0" tIns="0" rIns="0" bIns="0" anchor="ctr" anchorCtr="0">
            <a:spAutoFit/>
          </a:bodyPr>
          <a:lstStyle/>
          <a:p>
            <a:pPr algn="ctr"/>
            <a:r>
              <a:rPr lang="en-US" sz="1600" b="1" dirty="0">
                <a:solidFill>
                  <a:schemeClr val="bg1"/>
                </a:solidFill>
                <a:latin typeface="Arial Narrow" pitchFamily="34" charset="0"/>
              </a:rPr>
              <a:t>Residential</a:t>
            </a:r>
          </a:p>
        </p:txBody>
      </p:sp>
      <p:sp>
        <p:nvSpPr>
          <p:cNvPr id="17" name="Text Box 28"/>
          <p:cNvSpPr txBox="1">
            <a:spLocks noChangeArrowheads="1"/>
          </p:cNvSpPr>
          <p:nvPr/>
        </p:nvSpPr>
        <p:spPr bwMode="auto">
          <a:xfrm>
            <a:off x="7703653" y="4326437"/>
            <a:ext cx="960199" cy="246221"/>
          </a:xfrm>
          <a:prstGeom prst="rect">
            <a:avLst/>
          </a:prstGeom>
          <a:solidFill>
            <a:srgbClr val="239D7D"/>
          </a:solidFill>
          <a:ln w="9525">
            <a:noFill/>
            <a:miter lim="800000"/>
            <a:headEnd/>
            <a:tailEnd/>
          </a:ln>
        </p:spPr>
        <p:txBody>
          <a:bodyPr wrap="none" lIns="0" tIns="0" rIns="0" bIns="0" anchor="ctr" anchorCtr="0">
            <a:spAutoFit/>
          </a:bodyPr>
          <a:lstStyle/>
          <a:p>
            <a:pPr algn="ctr"/>
            <a:r>
              <a:rPr lang="en-US" sz="1600" b="1" dirty="0" smtClean="0">
                <a:solidFill>
                  <a:schemeClr val="bg1"/>
                </a:solidFill>
                <a:latin typeface="Arial Narrow" pitchFamily="34" charset="0"/>
              </a:rPr>
              <a:t>Commercial</a:t>
            </a:r>
            <a:endParaRPr lang="en-US" sz="1600" b="1" dirty="0">
              <a:solidFill>
                <a:schemeClr val="bg1"/>
              </a:solidFill>
              <a:latin typeface="Arial Narrow" pitchFamily="34" charset="0"/>
            </a:endParaRPr>
          </a:p>
        </p:txBody>
      </p:sp>
      <p:sp>
        <p:nvSpPr>
          <p:cNvPr id="2" name="Rectangle 1"/>
          <p:cNvSpPr/>
          <p:nvPr/>
        </p:nvSpPr>
        <p:spPr>
          <a:xfrm>
            <a:off x="8183751" y="4708881"/>
            <a:ext cx="447238" cy="161884"/>
          </a:xfrm>
          <a:prstGeom prst="rect">
            <a:avLst/>
          </a:prstGeom>
          <a:solidFill>
            <a:srgbClr val="239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Text Box 28"/>
          <p:cNvSpPr txBox="1">
            <a:spLocks noChangeArrowheads="1"/>
          </p:cNvSpPr>
          <p:nvPr/>
        </p:nvSpPr>
        <p:spPr bwMode="auto">
          <a:xfrm rot="240512">
            <a:off x="7721742" y="4651622"/>
            <a:ext cx="755015" cy="246221"/>
          </a:xfrm>
          <a:prstGeom prst="rect">
            <a:avLst/>
          </a:prstGeom>
          <a:solidFill>
            <a:srgbClr val="239D7D"/>
          </a:solidFill>
          <a:ln w="9525">
            <a:noFill/>
            <a:miter lim="800000"/>
            <a:headEnd/>
            <a:tailEnd/>
          </a:ln>
        </p:spPr>
        <p:txBody>
          <a:bodyPr wrap="none" lIns="0" tIns="0" rIns="0" bIns="0" anchor="ctr" anchorCtr="0">
            <a:spAutoFit/>
          </a:bodyPr>
          <a:lstStyle/>
          <a:p>
            <a:pPr algn="ctr"/>
            <a:r>
              <a:rPr lang="en-US" sz="1600" b="1" dirty="0" smtClean="0">
                <a:solidFill>
                  <a:schemeClr val="bg1"/>
                </a:solidFill>
                <a:latin typeface="Arial Narrow" pitchFamily="34" charset="0"/>
              </a:rPr>
              <a:t>Industrial</a:t>
            </a:r>
            <a:endParaRPr lang="en-US" sz="1600" b="1" dirty="0">
              <a:solidFill>
                <a:schemeClr val="bg1"/>
              </a:solidFill>
              <a:latin typeface="Arial Narrow" pitchFamily="34" charset="0"/>
            </a:endParaRPr>
          </a:p>
        </p:txBody>
      </p:sp>
      <p:sp>
        <p:nvSpPr>
          <p:cNvPr id="20" name="Rectangle 19"/>
          <p:cNvSpPr/>
          <p:nvPr/>
        </p:nvSpPr>
        <p:spPr>
          <a:xfrm>
            <a:off x="5413936" y="4064041"/>
            <a:ext cx="447238" cy="385506"/>
          </a:xfrm>
          <a:prstGeom prst="rect">
            <a:avLst/>
          </a:prstGeom>
          <a:solidFill>
            <a:srgbClr val="239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194147" y="4215145"/>
            <a:ext cx="616876" cy="385506"/>
          </a:xfrm>
          <a:prstGeom prst="rect">
            <a:avLst/>
          </a:prstGeom>
          <a:solidFill>
            <a:srgbClr val="239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16</a:t>
            </a:fld>
            <a:endParaRPr lang="en-US" sz="1200" dirty="0">
              <a:solidFill>
                <a:srgbClr val="106636"/>
              </a:solidFill>
              <a:latin typeface="Arial" pitchFamily="34" charset="0"/>
              <a:cs typeface="Arial" pitchFamily="34" charset="0"/>
            </a:endParaRPr>
          </a:p>
        </p:txBody>
      </p:sp>
      <p:sp>
        <p:nvSpPr>
          <p:cNvPr id="23"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
        <p:nvSpPr>
          <p:cNvPr id="24" name="Rectangle 23"/>
          <p:cNvSpPr/>
          <p:nvPr/>
        </p:nvSpPr>
        <p:spPr>
          <a:xfrm>
            <a:off x="5647231" y="4022392"/>
            <a:ext cx="447238" cy="385506"/>
          </a:xfrm>
          <a:prstGeom prst="rect">
            <a:avLst/>
          </a:prstGeom>
          <a:solidFill>
            <a:srgbClr val="239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96056"/>
            <a:ext cx="1366762" cy="1061944"/>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2923867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l="10521" t="14184" r="13229" b="21693"/>
          <a:stretch>
            <a:fillRect/>
          </a:stretch>
        </p:blipFill>
        <p:spPr bwMode="auto">
          <a:xfrm>
            <a:off x="410003" y="847725"/>
            <a:ext cx="8314897" cy="5357813"/>
          </a:xfrm>
          <a:prstGeom prst="rect">
            <a:avLst/>
          </a:prstGeom>
          <a:noFill/>
          <a:ln w="9525">
            <a:noFill/>
            <a:miter lim="800000"/>
            <a:headEnd/>
            <a:tailEnd/>
          </a:ln>
        </p:spPr>
      </p:pic>
      <p:sp>
        <p:nvSpPr>
          <p:cNvPr id="33" name="Text Box 21"/>
          <p:cNvSpPr txBox="1">
            <a:spLocks noChangeArrowheads="1"/>
          </p:cNvSpPr>
          <p:nvPr/>
        </p:nvSpPr>
        <p:spPr bwMode="auto">
          <a:xfrm>
            <a:off x="160338" y="177778"/>
            <a:ext cx="8815387" cy="889000"/>
          </a:xfrm>
          <a:prstGeom prst="rect">
            <a:avLst/>
          </a:prstGeom>
          <a:noFill/>
          <a:ln w="9525" algn="ctr">
            <a:noFill/>
            <a:miter lim="800000"/>
            <a:headEnd/>
            <a:tailEnd/>
          </a:ln>
          <a:effectLst/>
        </p:spPr>
        <p:txBody>
          <a:bodyPr lIns="93492" tIns="46746" rIns="93492" bIns="46746"/>
          <a:lstStyle/>
          <a:p>
            <a:pPr algn="ctr" defTabSz="820642">
              <a:lnSpc>
                <a:spcPct val="90000"/>
              </a:lnSpc>
              <a:defRPr/>
            </a:pPr>
            <a:r>
              <a:rPr lang="en-US" sz="2200" b="1" dirty="0">
                <a:solidFill>
                  <a:srgbClr val="004B32"/>
                </a:solidFill>
                <a:effectLst>
                  <a:outerShdw blurRad="38100" dist="38100" dir="2700000" algn="tl">
                    <a:srgbClr val="C0C0C0"/>
                  </a:outerShdw>
                </a:effectLst>
                <a:latin typeface="Arial" pitchFamily="34" charset="0"/>
                <a:cs typeface="Arial" pitchFamily="34" charset="0"/>
              </a:rPr>
              <a:t> </a:t>
            </a:r>
            <a:r>
              <a:rPr lang="en-US" sz="2400" dirty="0" smtClean="0">
                <a:solidFill>
                  <a:srgbClr val="004B32"/>
                </a:solidFill>
                <a:latin typeface="Arial" pitchFamily="34" charset="0"/>
                <a:ea typeface="+mj-ea"/>
                <a:cs typeface="Arial" pitchFamily="34" charset="0"/>
              </a:rPr>
              <a:t>Summary of Sources and Consumption Sectors </a:t>
            </a:r>
            <a:r>
              <a:rPr lang="en-US" sz="2400" dirty="0">
                <a:solidFill>
                  <a:srgbClr val="004B32"/>
                </a:solidFill>
                <a:latin typeface="Arial" pitchFamily="34" charset="0"/>
                <a:ea typeface="+mj-ea"/>
                <a:cs typeface="Arial" pitchFamily="34" charset="0"/>
              </a:rPr>
              <a:t>(</a:t>
            </a:r>
            <a:r>
              <a:rPr lang="en-US" sz="2400" dirty="0" smtClean="0">
                <a:solidFill>
                  <a:srgbClr val="004B32"/>
                </a:solidFill>
                <a:latin typeface="Arial" pitchFamily="34" charset="0"/>
                <a:ea typeface="+mj-ea"/>
                <a:cs typeface="Arial" pitchFamily="34" charset="0"/>
              </a:rPr>
              <a:t>Quads</a:t>
            </a:r>
            <a:r>
              <a:rPr lang="en-US" sz="2400" dirty="0">
                <a:solidFill>
                  <a:srgbClr val="004B32"/>
                </a:solidFill>
                <a:latin typeface="Arial" pitchFamily="34" charset="0"/>
                <a:ea typeface="+mj-ea"/>
                <a:cs typeface="Arial" pitchFamily="34" charset="0"/>
              </a:rPr>
              <a:t>)</a:t>
            </a:r>
            <a:endParaRPr lang="en-US" b="1" dirty="0">
              <a:solidFill>
                <a:srgbClr val="004B32"/>
              </a:solidFill>
              <a:effectLst>
                <a:outerShdw blurRad="38100" dist="38100" dir="2700000" algn="tl">
                  <a:srgbClr val="C0C0C0"/>
                </a:outerShdw>
              </a:effectLst>
              <a:latin typeface="Arial" pitchFamily="34" charset="0"/>
              <a:cs typeface="Arial" pitchFamily="34" charset="0"/>
            </a:endParaRPr>
          </a:p>
          <a:p>
            <a:pPr algn="ctr" defTabSz="820642">
              <a:lnSpc>
                <a:spcPct val="90000"/>
              </a:lnSpc>
              <a:defRPr/>
            </a:pPr>
            <a:endParaRPr lang="en-US" sz="2200" b="1" dirty="0">
              <a:solidFill>
                <a:srgbClr val="004B32"/>
              </a:solidFill>
              <a:effectLst>
                <a:outerShdw blurRad="38100" dist="38100" dir="2700000" algn="tl">
                  <a:srgbClr val="C0C0C0"/>
                </a:outerShdw>
              </a:effectLst>
              <a:latin typeface="Arial" pitchFamily="34" charset="0"/>
              <a:cs typeface="Arial" pitchFamily="34" charset="0"/>
            </a:endParaRPr>
          </a:p>
        </p:txBody>
      </p:sp>
      <p:pic>
        <p:nvPicPr>
          <p:cNvPr id="3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06252"/>
            <a:ext cx="1323975" cy="106194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17</a:t>
            </a:fld>
            <a:endParaRPr lang="en-US" sz="1200" dirty="0">
              <a:solidFill>
                <a:srgbClr val="106636"/>
              </a:solidFill>
              <a:latin typeface="Arial" pitchFamily="34" charset="0"/>
              <a:cs typeface="Arial" pitchFamily="34" charset="0"/>
            </a:endParaRPr>
          </a:p>
        </p:txBody>
      </p:sp>
      <p:sp>
        <p:nvSpPr>
          <p:cNvPr id="8"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extLst>
      <p:ext uri="{BB962C8B-B14F-4D97-AF65-F5344CB8AC3E}">
        <p14:creationId xmlns:p14="http://schemas.microsoft.com/office/powerpoint/2010/main" val="202923867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79"/>
          <p:cNvSpPr txBox="1">
            <a:spLocks noChangeArrowheads="1"/>
          </p:cNvSpPr>
          <p:nvPr/>
        </p:nvSpPr>
        <p:spPr bwMode="auto">
          <a:xfrm>
            <a:off x="0" y="21917"/>
            <a:ext cx="9144000" cy="889000"/>
          </a:xfrm>
          <a:prstGeom prst="rect">
            <a:avLst/>
          </a:prstGeom>
          <a:noFill/>
          <a:ln w="9525" algn="ctr">
            <a:noFill/>
            <a:miter lim="800000"/>
            <a:headEnd/>
            <a:tailEnd/>
          </a:ln>
        </p:spPr>
        <p:txBody>
          <a:bodyPr lIns="93503" tIns="46752" rIns="93503" bIns="46752"/>
          <a:lstStyle/>
          <a:p>
            <a:pPr algn="ctr" defTabSz="820738">
              <a:lnSpc>
                <a:spcPct val="90000"/>
              </a:lnSpc>
              <a:defRPr/>
            </a:pPr>
            <a:r>
              <a:rPr lang="en-US" sz="2200" b="1" dirty="0">
                <a:solidFill>
                  <a:srgbClr val="004B32"/>
                </a:solidFill>
                <a:latin typeface="Arial" pitchFamily="34" charset="0"/>
                <a:cs typeface="Arial" pitchFamily="34" charset="0"/>
              </a:rPr>
              <a:t> </a:t>
            </a:r>
            <a:r>
              <a:rPr lang="en-US" sz="2400" dirty="0" smtClean="0">
                <a:solidFill>
                  <a:srgbClr val="004B32"/>
                </a:solidFill>
                <a:latin typeface="Arial" pitchFamily="34" charset="0"/>
                <a:ea typeface="+mj-ea"/>
                <a:cs typeface="Arial" pitchFamily="34" charset="0"/>
              </a:rPr>
              <a:t>Overall Efficiency of an Incandescent Bulb </a:t>
            </a:r>
            <a:r>
              <a:rPr lang="en-US" sz="2400" dirty="0" smtClean="0">
                <a:solidFill>
                  <a:srgbClr val="004B32"/>
                </a:solidFill>
                <a:latin typeface="Arial" pitchFamily="34" charset="0"/>
                <a:ea typeface="+mj-ea"/>
                <a:cs typeface="Arial" pitchFamily="34" charset="0"/>
                <a:sym typeface="Symbol" pitchFamily="18" charset="2"/>
              </a:rPr>
              <a:t> 2%</a:t>
            </a:r>
            <a:endParaRPr lang="en-US" sz="2400" dirty="0">
              <a:solidFill>
                <a:srgbClr val="004B32"/>
              </a:solidFill>
              <a:latin typeface="Arial" pitchFamily="34" charset="0"/>
              <a:ea typeface="+mj-ea"/>
              <a:cs typeface="Arial" pitchFamily="34" charset="0"/>
            </a:endParaRPr>
          </a:p>
          <a:p>
            <a:pPr algn="ctr" defTabSz="820738">
              <a:lnSpc>
                <a:spcPct val="90000"/>
              </a:lnSpc>
              <a:defRPr/>
            </a:pPr>
            <a:r>
              <a:rPr lang="en-US" dirty="0" smtClean="0">
                <a:solidFill>
                  <a:srgbClr val="004B32"/>
                </a:solidFill>
                <a:latin typeface="Arial" pitchFamily="34" charset="0"/>
                <a:cs typeface="Arial" pitchFamily="34" charset="0"/>
              </a:rPr>
              <a:t>Lighting accounts for 22% of all electricity usage in the U.S.</a:t>
            </a:r>
            <a:endParaRPr lang="en-US" sz="2400" dirty="0">
              <a:solidFill>
                <a:srgbClr val="004B32"/>
              </a:solidFill>
              <a:latin typeface="Arial" pitchFamily="34" charset="0"/>
              <a:cs typeface="Arial" pitchFamily="34" charset="0"/>
            </a:endParaRPr>
          </a:p>
        </p:txBody>
      </p:sp>
      <p:pic>
        <p:nvPicPr>
          <p:cNvPr id="5" name="Picture 2" descr="Energy_loss lighter"/>
          <p:cNvPicPr preferRelativeResize="0">
            <a:picLocks noChangeAspect="1" noChangeArrowheads="1"/>
          </p:cNvPicPr>
          <p:nvPr/>
        </p:nvPicPr>
        <p:blipFill>
          <a:blip r:embed="rId2" cstate="print"/>
          <a:srcRect/>
          <a:stretch>
            <a:fillRect/>
          </a:stretch>
        </p:blipFill>
        <p:spPr bwMode="auto">
          <a:xfrm>
            <a:off x="2587626" y="768818"/>
            <a:ext cx="6253306" cy="5235949"/>
          </a:xfrm>
          <a:prstGeom prst="rect">
            <a:avLst/>
          </a:prstGeom>
          <a:noFill/>
        </p:spPr>
      </p:pic>
      <p:sp>
        <p:nvSpPr>
          <p:cNvPr id="6" name="Text Box 3"/>
          <p:cNvSpPr txBox="1">
            <a:spLocks noChangeArrowheads="1"/>
          </p:cNvSpPr>
          <p:nvPr/>
        </p:nvSpPr>
        <p:spPr bwMode="auto">
          <a:xfrm>
            <a:off x="0" y="3408534"/>
            <a:ext cx="4219864" cy="1922403"/>
          </a:xfrm>
          <a:prstGeom prst="rect">
            <a:avLst/>
          </a:prstGeom>
          <a:solidFill>
            <a:schemeClr val="bg1"/>
          </a:solidFill>
          <a:ln w="9525" algn="ctr">
            <a:noFill/>
            <a:miter lim="800000"/>
            <a:headEnd/>
            <a:tailEnd/>
          </a:ln>
          <a:effectLst/>
        </p:spPr>
        <p:txBody>
          <a:bodyPr wrap="square" lIns="82058" tIns="0" rIns="82058" bIns="410291">
            <a:spAutoFit/>
          </a:bodyPr>
          <a:lstStyle/>
          <a:p>
            <a:pPr algn="l" defTabSz="914608">
              <a:lnSpc>
                <a:spcPct val="100000"/>
              </a:lnSpc>
              <a:spcBef>
                <a:spcPct val="0"/>
              </a:spcBef>
            </a:pPr>
            <a:r>
              <a:rPr lang="en-US" sz="1400" b="1" dirty="0"/>
              <a:t>Example of energy lost during conversion and transmission.  Imagine that the coal needed to illuminate an incandescent light bulb contains 100 units of energy when it enters the power plant.  Only two units of energy eventually light the bulb.  The remaining 98 units are lost along the way, primarily as heat.</a:t>
            </a:r>
            <a:endParaRPr lang="en-US" sz="1100" b="1" dirty="0"/>
          </a:p>
        </p:txBody>
      </p:sp>
      <p:pic>
        <p:nvPicPr>
          <p:cNvPr id="7" name="Picture 4" descr="NAS_Energy_cover"/>
          <p:cNvPicPr>
            <a:picLocks noChangeAspect="1" noChangeArrowheads="1"/>
          </p:cNvPicPr>
          <p:nvPr/>
        </p:nvPicPr>
        <p:blipFill>
          <a:blip r:embed="rId3" cstate="print"/>
          <a:srcRect/>
          <a:stretch>
            <a:fillRect/>
          </a:stretch>
        </p:blipFill>
        <p:spPr bwMode="auto">
          <a:xfrm>
            <a:off x="0" y="5741614"/>
            <a:ext cx="1150216" cy="1116386"/>
          </a:xfrm>
          <a:prstGeom prst="rect">
            <a:avLst/>
          </a:prstGeom>
          <a:noFill/>
        </p:spPr>
      </p:pic>
      <p:sp>
        <p:nvSpPr>
          <p:cNvPr id="8" name="Rectangle 14"/>
          <p:cNvSpPr>
            <a:spLocks noChangeArrowheads="1"/>
          </p:cNvSpPr>
          <p:nvPr/>
        </p:nvSpPr>
        <p:spPr bwMode="auto">
          <a:xfrm>
            <a:off x="2651126" y="2876923"/>
            <a:ext cx="878897" cy="296956"/>
          </a:xfrm>
          <a:prstGeom prst="rect">
            <a:avLst/>
          </a:prstGeom>
          <a:solidFill>
            <a:schemeClr val="bg1"/>
          </a:solidFill>
          <a:ln w="19050" algn="ctr">
            <a:noFill/>
            <a:miter lim="800000"/>
            <a:headEnd/>
            <a:tailEnd/>
          </a:ln>
          <a:effectLst/>
        </p:spPr>
        <p:txBody>
          <a:bodyPr wrap="none" lIns="82058" tIns="41029" rIns="82058" bIns="41029" anchor="ctr"/>
          <a:lstStyle/>
          <a:p>
            <a:endParaRPr lang="en-US"/>
          </a:p>
        </p:txBody>
      </p:sp>
      <p:sp>
        <p:nvSpPr>
          <p:cNvPr id="9" name="Text Box 15"/>
          <p:cNvSpPr txBox="1">
            <a:spLocks noChangeArrowheads="1"/>
          </p:cNvSpPr>
          <p:nvPr/>
        </p:nvSpPr>
        <p:spPr bwMode="auto">
          <a:xfrm>
            <a:off x="3415868" y="5643376"/>
            <a:ext cx="1904999" cy="470647"/>
          </a:xfrm>
          <a:prstGeom prst="rect">
            <a:avLst/>
          </a:prstGeom>
          <a:solidFill>
            <a:schemeClr val="bg1"/>
          </a:solidFill>
          <a:ln w="19050" algn="ctr">
            <a:noFill/>
            <a:miter lim="800000"/>
            <a:headEnd/>
            <a:tailEnd/>
          </a:ln>
          <a:effectLst/>
        </p:spPr>
        <p:txBody>
          <a:bodyPr wrap="square" lIns="82058" tIns="41029" rIns="82058" bIns="41029">
            <a:spAutoFit/>
          </a:bodyPr>
          <a:lstStyle/>
          <a:p>
            <a:pPr algn="ctr" defTabSz="914608">
              <a:lnSpc>
                <a:spcPct val="90000"/>
              </a:lnSpc>
              <a:spcBef>
                <a:spcPct val="0"/>
              </a:spcBef>
            </a:pPr>
            <a:r>
              <a:rPr lang="en-US" sz="1400" b="1" dirty="0">
                <a:solidFill>
                  <a:schemeClr val="tx1"/>
                </a:solidFill>
              </a:rPr>
              <a:t>2 units of energy </a:t>
            </a:r>
            <a:r>
              <a:rPr lang="en-US" sz="1400" b="1" dirty="0" smtClean="0">
                <a:solidFill>
                  <a:schemeClr val="tx1"/>
                </a:solidFill>
              </a:rPr>
              <a:t/>
            </a:r>
            <a:br>
              <a:rPr lang="en-US" sz="1400" b="1" dirty="0" smtClean="0">
                <a:solidFill>
                  <a:schemeClr val="tx1"/>
                </a:solidFill>
              </a:rPr>
            </a:br>
            <a:r>
              <a:rPr lang="en-US" sz="1400" b="1" dirty="0" smtClean="0">
                <a:solidFill>
                  <a:schemeClr val="tx1"/>
                </a:solidFill>
              </a:rPr>
              <a:t>in </a:t>
            </a:r>
            <a:r>
              <a:rPr lang="en-US" sz="1400" b="1" dirty="0">
                <a:solidFill>
                  <a:schemeClr val="tx1"/>
                </a:solidFill>
              </a:rPr>
              <a:t>light output</a:t>
            </a:r>
          </a:p>
        </p:txBody>
      </p:sp>
      <p:sp>
        <p:nvSpPr>
          <p:cNvPr id="10" name="Oval 17"/>
          <p:cNvSpPr>
            <a:spLocks noChangeArrowheads="1"/>
          </p:cNvSpPr>
          <p:nvPr/>
        </p:nvSpPr>
        <p:spPr bwMode="auto">
          <a:xfrm>
            <a:off x="3314700" y="5592950"/>
            <a:ext cx="2107334" cy="571500"/>
          </a:xfrm>
          <a:prstGeom prst="ellipse">
            <a:avLst/>
          </a:prstGeom>
          <a:noFill/>
          <a:ln w="28575" algn="ctr">
            <a:solidFill>
              <a:srgbClr val="FF0000"/>
            </a:solidFill>
            <a:round/>
            <a:headEnd/>
            <a:tailEnd/>
          </a:ln>
          <a:effectLst/>
        </p:spPr>
        <p:txBody>
          <a:bodyPr wrap="none" lIns="82058" tIns="41029" rIns="82058" bIns="41029" anchor="ctr"/>
          <a:lstStyle/>
          <a:p>
            <a:endParaRPr lang="en-US"/>
          </a:p>
        </p:txBody>
      </p:sp>
      <p:sp>
        <p:nvSpPr>
          <p:cNvPr id="11" name="AutoShape 18"/>
          <p:cNvSpPr>
            <a:spLocks noChangeArrowheads="1"/>
          </p:cNvSpPr>
          <p:nvPr/>
        </p:nvSpPr>
        <p:spPr bwMode="auto">
          <a:xfrm rot="19244919">
            <a:off x="2255463" y="2467645"/>
            <a:ext cx="519545" cy="294154"/>
          </a:xfrm>
          <a:prstGeom prst="rightArrow">
            <a:avLst>
              <a:gd name="adj1" fmla="val 50000"/>
              <a:gd name="adj2" fmla="val 42857"/>
            </a:avLst>
          </a:prstGeom>
          <a:solidFill>
            <a:srgbClr val="FF0000"/>
          </a:solidFill>
          <a:ln w="19050" algn="ctr">
            <a:solidFill>
              <a:srgbClr val="FF0000"/>
            </a:solidFill>
            <a:miter lim="800000"/>
            <a:headEnd/>
            <a:tailEnd/>
          </a:ln>
          <a:effectLst/>
        </p:spPr>
        <p:txBody>
          <a:bodyPr wrap="none" lIns="82058" tIns="41029" rIns="82058" bIns="41029" anchor="ctr"/>
          <a:lstStyle/>
          <a:p>
            <a:endParaRPr lang="en-US"/>
          </a:p>
        </p:txBody>
      </p:sp>
      <p:sp>
        <p:nvSpPr>
          <p:cNvPr id="12" name="Oval 16"/>
          <p:cNvSpPr>
            <a:spLocks noChangeArrowheads="1"/>
          </p:cNvSpPr>
          <p:nvPr/>
        </p:nvSpPr>
        <p:spPr bwMode="auto">
          <a:xfrm>
            <a:off x="157478" y="2443121"/>
            <a:ext cx="2140239" cy="579904"/>
          </a:xfrm>
          <a:prstGeom prst="ellipse">
            <a:avLst/>
          </a:prstGeom>
          <a:solidFill>
            <a:schemeClr val="bg1"/>
          </a:solidFill>
          <a:ln w="28575" algn="ctr">
            <a:solidFill>
              <a:srgbClr val="FF0000"/>
            </a:solidFill>
            <a:round/>
            <a:headEnd/>
            <a:tailEnd/>
          </a:ln>
          <a:effectLst/>
        </p:spPr>
        <p:txBody>
          <a:bodyPr wrap="none" lIns="82058" tIns="41029" rIns="82058" bIns="41029" anchor="ctr"/>
          <a:lstStyle/>
          <a:p>
            <a:endParaRPr lang="en-US"/>
          </a:p>
        </p:txBody>
      </p:sp>
      <p:sp>
        <p:nvSpPr>
          <p:cNvPr id="13" name="Text Box 13"/>
          <p:cNvSpPr txBox="1">
            <a:spLocks noChangeArrowheads="1"/>
          </p:cNvSpPr>
          <p:nvPr/>
        </p:nvSpPr>
        <p:spPr bwMode="auto">
          <a:xfrm>
            <a:off x="350954" y="2510107"/>
            <a:ext cx="1778001" cy="470647"/>
          </a:xfrm>
          <a:prstGeom prst="rect">
            <a:avLst/>
          </a:prstGeom>
          <a:noFill/>
          <a:ln w="19050" algn="ctr">
            <a:noFill/>
            <a:miter lim="800000"/>
            <a:headEnd/>
            <a:tailEnd/>
          </a:ln>
          <a:effectLst/>
        </p:spPr>
        <p:txBody>
          <a:bodyPr wrap="square" lIns="82058" tIns="41029" rIns="82058" bIns="41029">
            <a:spAutoFit/>
          </a:bodyPr>
          <a:lstStyle/>
          <a:p>
            <a:pPr defTabSz="914608">
              <a:lnSpc>
                <a:spcPct val="90000"/>
              </a:lnSpc>
              <a:spcBef>
                <a:spcPct val="0"/>
              </a:spcBef>
            </a:pPr>
            <a:r>
              <a:rPr lang="en-US" sz="1400" b="1" dirty="0">
                <a:solidFill>
                  <a:schemeClr val="tx1"/>
                </a:solidFill>
              </a:rPr>
              <a:t>Energy content of coal:  100 units</a:t>
            </a:r>
          </a:p>
        </p:txBody>
      </p:sp>
      <p:sp>
        <p:nvSpPr>
          <p:cNvPr id="17" name="Rectangle 16"/>
          <p:cNvSpPr/>
          <p:nvPr/>
        </p:nvSpPr>
        <p:spPr>
          <a:xfrm>
            <a:off x="0" y="3368832"/>
            <a:ext cx="4353059" cy="1815882"/>
          </a:xfrm>
          <a:prstGeom prst="rect">
            <a:avLst/>
          </a:prstGeom>
          <a:solidFill>
            <a:srgbClr val="F5FF93"/>
          </a:solidFill>
          <a:ln w="19050">
            <a:solidFill>
              <a:schemeClr val="tx1"/>
            </a:solidFill>
          </a:ln>
        </p:spPr>
        <p:txBody>
          <a:bodyPr wrap="square">
            <a:spAutoFit/>
          </a:bodyPr>
          <a:lstStyle/>
          <a:p>
            <a:r>
              <a:rPr lang="en-US" sz="1400" dirty="0" smtClean="0">
                <a:latin typeface="Arial" pitchFamily="34" charset="0"/>
                <a:cs typeface="Arial" pitchFamily="34" charset="0"/>
              </a:rPr>
              <a:t>The Energy Independence and Security Act of 2007 requires light bulbs be 30% more energy efficient (similar to current halogen lamps) than current incandescent bulbs by 2012 to 2014.  The efficiency standards start with 100-watt bulbs in January 2012 and end with 40-watt bulbs in January 2014. By 2020, all general-purpose bulbs must produce at least 45 lumens per watt (similar to current CFLs). </a:t>
            </a:r>
            <a:endParaRPr lang="en-US" sz="1400" dirty="0">
              <a:latin typeface="Arial" pitchFamily="34" charset="0"/>
              <a:cs typeface="Arial" pitchFamily="34" charset="0"/>
            </a:endParaRPr>
          </a:p>
        </p:txBody>
      </p:sp>
      <p:sp>
        <p:nvSpPr>
          <p:cNvPr id="16"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18</a:t>
            </a:fld>
            <a:endParaRPr lang="en-US" sz="1200" dirty="0">
              <a:solidFill>
                <a:srgbClr val="106636"/>
              </a:solidFill>
              <a:latin typeface="Arial" pitchFamily="34" charset="0"/>
              <a:cs typeface="Arial" pitchFamily="34" charset="0"/>
            </a:endParaRPr>
          </a:p>
        </p:txBody>
      </p:sp>
      <p:sp>
        <p:nvSpPr>
          <p:cNvPr id="19"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grpSp>
        <p:nvGrpSpPr>
          <p:cNvPr id="3" name="Group 2"/>
          <p:cNvGrpSpPr/>
          <p:nvPr/>
        </p:nvGrpSpPr>
        <p:grpSpPr>
          <a:xfrm>
            <a:off x="521145" y="879594"/>
            <a:ext cx="8305940" cy="5086948"/>
            <a:chOff x="521145" y="879594"/>
            <a:chExt cx="8305940" cy="5086948"/>
          </a:xfrm>
        </p:grpSpPr>
        <p:grpSp>
          <p:nvGrpSpPr>
            <p:cNvPr id="20" name="Group 19"/>
            <p:cNvGrpSpPr/>
            <p:nvPr/>
          </p:nvGrpSpPr>
          <p:grpSpPr>
            <a:xfrm>
              <a:off x="521145" y="879594"/>
              <a:ext cx="8305940" cy="5086948"/>
              <a:chOff x="575107" y="1459248"/>
              <a:chExt cx="8305940" cy="5086948"/>
            </a:xfrm>
          </p:grpSpPr>
          <p:grpSp>
            <p:nvGrpSpPr>
              <p:cNvPr id="23" name="Group 22"/>
              <p:cNvGrpSpPr/>
              <p:nvPr/>
            </p:nvGrpSpPr>
            <p:grpSpPr>
              <a:xfrm>
                <a:off x="575107" y="1459248"/>
                <a:ext cx="8305936" cy="5086946"/>
                <a:chOff x="5714279" y="3882682"/>
                <a:chExt cx="4558434" cy="2791800"/>
              </a:xfrm>
            </p:grpSpPr>
            <p:pic>
              <p:nvPicPr>
                <p:cNvPr id="25" name="Picture 2" descr="Energy_loss lighter"/>
                <p:cNvPicPr preferRelativeResize="0">
                  <a:picLocks noChangeAspect="1" noChangeArrowheads="1"/>
                </p:cNvPicPr>
                <p:nvPr/>
              </p:nvPicPr>
              <p:blipFill rotWithShape="1">
                <a:blip r:embed="rId2" cstate="print"/>
                <a:srcRect l="26173" t="46680" r="930"/>
                <a:stretch/>
              </p:blipFill>
              <p:spPr bwMode="auto">
                <a:xfrm>
                  <a:off x="5714279" y="3882682"/>
                  <a:ext cx="4558434" cy="2791800"/>
                </a:xfrm>
                <a:prstGeom prst="rect">
                  <a:avLst/>
                </a:prstGeom>
                <a:noFill/>
              </p:spPr>
            </p:pic>
            <p:sp>
              <p:nvSpPr>
                <p:cNvPr id="26" name="Rectangle 25"/>
                <p:cNvSpPr/>
                <p:nvPr/>
              </p:nvSpPr>
              <p:spPr>
                <a:xfrm rot="2386977">
                  <a:off x="9136605" y="3885123"/>
                  <a:ext cx="1066800" cy="41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p:cNvSpPr/>
              <p:nvPr/>
            </p:nvSpPr>
            <p:spPr>
              <a:xfrm>
                <a:off x="575109" y="1459248"/>
                <a:ext cx="8305938" cy="50869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6858000" y="3684494"/>
              <a:ext cx="1861331" cy="860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4034117" y="4597870"/>
            <a:ext cx="4545106" cy="830997"/>
          </a:xfrm>
          <a:prstGeom prst="rect">
            <a:avLst/>
          </a:prstGeom>
          <a:solidFill>
            <a:srgbClr val="CCECFF"/>
          </a:solidFill>
          <a:ln w="19050">
            <a:solidFill>
              <a:schemeClr val="tx2"/>
            </a:solidFill>
          </a:ln>
        </p:spPr>
        <p:txBody>
          <a:bodyPr wrap="square" rtlCol="0">
            <a:spAutoFit/>
          </a:bodyPr>
          <a:lstStyle/>
          <a:p>
            <a:pPr algn="ctr"/>
            <a:r>
              <a:rPr lang="en-US" sz="2400" b="1" dirty="0" smtClean="0">
                <a:solidFill>
                  <a:schemeClr val="accent4">
                    <a:lumMod val="50000"/>
                  </a:schemeClr>
                </a:solidFill>
                <a:latin typeface="Arial Narrow" pitchFamily="34" charset="0"/>
              </a:rPr>
              <a:t>Question:  Do you know how many light bulbs are in your house?</a:t>
            </a:r>
            <a:endParaRPr lang="en-US" sz="2400" b="1" dirty="0">
              <a:solidFill>
                <a:schemeClr val="accent4">
                  <a:lumMod val="50000"/>
                </a:schemeClr>
              </a:solidFill>
              <a:latin typeface="Arial Narrow"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7731" name="Text Box 3"/>
          <p:cNvSpPr txBox="1">
            <a:spLocks noChangeArrowheads="1"/>
          </p:cNvSpPr>
          <p:nvPr/>
        </p:nvSpPr>
        <p:spPr bwMode="auto">
          <a:xfrm>
            <a:off x="492125" y="2271993"/>
            <a:ext cx="8151091"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smtClean="0">
                <a:solidFill>
                  <a:srgbClr val="FF0000"/>
                </a:solidFill>
                <a:effectLst>
                  <a:outerShdw blurRad="38100" dist="38100" dir="2700000" algn="tl">
                    <a:srgbClr val="C0C0C0"/>
                  </a:outerShdw>
                </a:effectLst>
                <a:latin typeface="Arial" pitchFamily="34" charset="0"/>
              </a:rPr>
              <a:t>World energy consumption</a:t>
            </a:r>
            <a:endParaRPr lang="en-US" sz="3600" b="1" dirty="0">
              <a:solidFill>
                <a:srgbClr val="FF0000"/>
              </a:solidFill>
              <a:effectLst>
                <a:outerShdw blurRad="38100" dist="38100" dir="2700000" algn="tl">
                  <a:srgbClr val="C0C0C0"/>
                </a:outerShdw>
              </a:effectLst>
              <a:latin typeface="Arial" pitchFamily="34" charset="0"/>
            </a:endParaRPr>
          </a:p>
        </p:txBody>
      </p:sp>
      <p:sp>
        <p:nvSpPr>
          <p:cNvPr id="16" name="Slide Number Placeholder 15"/>
          <p:cNvSpPr>
            <a:spLocks noGrp="1"/>
          </p:cNvSpPr>
          <p:nvPr>
            <p:ph type="sldNum" sz="quarter" idx="11"/>
          </p:nvPr>
        </p:nvSpPr>
        <p:spPr/>
        <p:txBody>
          <a:bodyPr/>
          <a:lstStyle/>
          <a:p>
            <a:pPr>
              <a:defRPr/>
            </a:pPr>
            <a:fld id="{6EEA275D-5A49-48A8-817D-44C3EA0A3A2F}" type="slidenum">
              <a:rPr lang="en-US" smtClean="0"/>
              <a:pPr>
                <a:defRPr/>
              </a:pPr>
              <a:t>19</a:t>
            </a:fld>
            <a:endParaRPr lang="en-US" dirty="0"/>
          </a:p>
        </p:txBody>
      </p:sp>
    </p:spTree>
    <p:extLst>
      <p:ext uri="{BB962C8B-B14F-4D97-AF65-F5344CB8AC3E}">
        <p14:creationId xmlns:p14="http://schemas.microsoft.com/office/powerpoint/2010/main" val="48948498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136"/>
          <p:cNvSpPr/>
          <p:nvPr/>
        </p:nvSpPr>
        <p:spPr>
          <a:xfrm>
            <a:off x="0" y="5702301"/>
            <a:ext cx="914400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3" name="Title 2"/>
          <p:cNvSpPr>
            <a:spLocks noGrp="1"/>
          </p:cNvSpPr>
          <p:nvPr>
            <p:ph type="title"/>
          </p:nvPr>
        </p:nvSpPr>
        <p:spPr>
          <a:xfrm>
            <a:off x="0" y="110219"/>
            <a:ext cx="9144000" cy="598714"/>
          </a:xfrm>
        </p:spPr>
        <p:txBody>
          <a:bodyPr/>
          <a:lstStyle/>
          <a:p>
            <a:pPr>
              <a:lnSpc>
                <a:spcPct val="80000"/>
              </a:lnSpc>
            </a:pPr>
            <a:r>
              <a:rPr lang="en-US" dirty="0" smtClean="0">
                <a:latin typeface="Arial" charset="0"/>
                <a:cs typeface="Arial" charset="0"/>
              </a:rPr>
              <a:t>400 Years of Energy Use in the U.S.</a:t>
            </a:r>
            <a:br>
              <a:rPr lang="en-US" dirty="0" smtClean="0">
                <a:latin typeface="Arial" charset="0"/>
                <a:cs typeface="Arial" charset="0"/>
              </a:rPr>
            </a:br>
            <a:r>
              <a:rPr lang="en-US" b="1" i="1" dirty="0" smtClean="0">
                <a:effectLst>
                  <a:outerShdw blurRad="38100" dist="38100" dir="2700000" algn="tl">
                    <a:srgbClr val="C0C0C0"/>
                  </a:outerShdw>
                </a:effectLst>
              </a:rPr>
              <a:t> </a:t>
            </a:r>
            <a:r>
              <a:rPr lang="en-US" sz="1800" i="1" dirty="0" smtClean="0">
                <a:solidFill>
                  <a:schemeClr val="tx1"/>
                </a:solidFill>
              </a:rPr>
              <a:t>19</a:t>
            </a:r>
            <a:r>
              <a:rPr lang="en-US" sz="1800" i="1" baseline="30000" dirty="0" smtClean="0">
                <a:solidFill>
                  <a:schemeClr val="tx1"/>
                </a:solidFill>
              </a:rPr>
              <a:t>th</a:t>
            </a:r>
            <a:r>
              <a:rPr lang="en-US" sz="1800" i="1" dirty="0" smtClean="0">
                <a:solidFill>
                  <a:schemeClr val="tx1"/>
                </a:solidFill>
              </a:rPr>
              <a:t> C discoveries and 20</a:t>
            </a:r>
            <a:r>
              <a:rPr lang="en-US" sz="1800" i="1" baseline="30000" dirty="0" smtClean="0">
                <a:solidFill>
                  <a:schemeClr val="tx1"/>
                </a:solidFill>
              </a:rPr>
              <a:t>th</a:t>
            </a:r>
            <a:r>
              <a:rPr lang="en-US" sz="1800" i="1" dirty="0" smtClean="0">
                <a:solidFill>
                  <a:schemeClr val="tx1"/>
                </a:solidFill>
              </a:rPr>
              <a:t> C technologies are very much part of today’s infrastructure</a:t>
            </a:r>
            <a:endParaRPr lang="en-US" sz="1800" i="1" dirty="0">
              <a:solidFill>
                <a:schemeClr val="tx1"/>
              </a:solidFill>
            </a:endParaRPr>
          </a:p>
        </p:txBody>
      </p:sp>
      <p:sp>
        <p:nvSpPr>
          <p:cNvPr id="38" name="Rectangle 2"/>
          <p:cNvSpPr>
            <a:spLocks noChangeArrowheads="1"/>
          </p:cNvSpPr>
          <p:nvPr/>
        </p:nvSpPr>
        <p:spPr bwMode="auto">
          <a:xfrm>
            <a:off x="7822047" y="1156169"/>
            <a:ext cx="565727" cy="260537"/>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39" name="Rectangle 3"/>
          <p:cNvSpPr>
            <a:spLocks noChangeArrowheads="1"/>
          </p:cNvSpPr>
          <p:nvPr/>
        </p:nvSpPr>
        <p:spPr bwMode="auto">
          <a:xfrm>
            <a:off x="8126559" y="2474260"/>
            <a:ext cx="620568" cy="260537"/>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40" name="Rectangle 4"/>
          <p:cNvSpPr>
            <a:spLocks noChangeArrowheads="1"/>
          </p:cNvSpPr>
          <p:nvPr/>
        </p:nvSpPr>
        <p:spPr bwMode="auto">
          <a:xfrm>
            <a:off x="6419273" y="3426760"/>
            <a:ext cx="346364" cy="260537"/>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41" name="Rectangle 5"/>
          <p:cNvSpPr>
            <a:spLocks noChangeArrowheads="1"/>
          </p:cNvSpPr>
          <p:nvPr/>
        </p:nvSpPr>
        <p:spPr bwMode="auto">
          <a:xfrm>
            <a:off x="6788727" y="2185707"/>
            <a:ext cx="907762" cy="655544"/>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42" name="Rectangle 6"/>
          <p:cNvSpPr>
            <a:spLocks noChangeArrowheads="1"/>
          </p:cNvSpPr>
          <p:nvPr/>
        </p:nvSpPr>
        <p:spPr bwMode="auto">
          <a:xfrm>
            <a:off x="8472922" y="3325907"/>
            <a:ext cx="385329" cy="900673"/>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43" name="Rectangle 7"/>
          <p:cNvSpPr>
            <a:spLocks noChangeArrowheads="1"/>
          </p:cNvSpPr>
          <p:nvPr/>
        </p:nvSpPr>
        <p:spPr bwMode="auto">
          <a:xfrm>
            <a:off x="4994853" y="4590771"/>
            <a:ext cx="347806" cy="259136"/>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grpSp>
        <p:nvGrpSpPr>
          <p:cNvPr id="2" name="Group 8"/>
          <p:cNvGrpSpPr>
            <a:grpSpLocks/>
          </p:cNvGrpSpPr>
          <p:nvPr/>
        </p:nvGrpSpPr>
        <p:grpSpPr bwMode="auto">
          <a:xfrm>
            <a:off x="-4330" y="770965"/>
            <a:ext cx="9148330" cy="4888566"/>
            <a:chOff x="-3" y="489"/>
            <a:chExt cx="6339" cy="3489"/>
          </a:xfrm>
        </p:grpSpPr>
        <p:grpSp>
          <p:nvGrpSpPr>
            <p:cNvPr id="4" name="Group 9"/>
            <p:cNvGrpSpPr>
              <a:grpSpLocks/>
            </p:cNvGrpSpPr>
            <p:nvPr/>
          </p:nvGrpSpPr>
          <p:grpSpPr bwMode="auto">
            <a:xfrm>
              <a:off x="-3" y="489"/>
              <a:ext cx="6243" cy="3489"/>
              <a:chOff x="-3" y="489"/>
              <a:chExt cx="6243" cy="3489"/>
            </a:xfrm>
          </p:grpSpPr>
          <p:pic>
            <p:nvPicPr>
              <p:cNvPr id="52" name="Picture 10"/>
              <p:cNvPicPr>
                <a:picLocks noChangeAspect="1" noChangeArrowheads="1"/>
              </p:cNvPicPr>
              <p:nvPr/>
            </p:nvPicPr>
            <p:blipFill>
              <a:blip r:embed="rId2" cstate="print"/>
              <a:srcRect l="856" t="22350" r="186" b="1826"/>
              <a:stretch>
                <a:fillRect/>
              </a:stretch>
            </p:blipFill>
            <p:spPr bwMode="auto">
              <a:xfrm>
                <a:off x="143" y="511"/>
                <a:ext cx="6043" cy="3457"/>
              </a:xfrm>
              <a:prstGeom prst="rect">
                <a:avLst/>
              </a:prstGeom>
              <a:noFill/>
              <a:ln w="9525">
                <a:noFill/>
                <a:miter lim="800000"/>
                <a:headEnd/>
                <a:tailEnd/>
              </a:ln>
              <a:effectLst/>
            </p:spPr>
          </p:pic>
          <p:sp>
            <p:nvSpPr>
              <p:cNvPr id="53" name="Rectangle 11"/>
              <p:cNvSpPr>
                <a:spLocks noChangeArrowheads="1"/>
              </p:cNvSpPr>
              <p:nvPr/>
            </p:nvSpPr>
            <p:spPr bwMode="auto">
              <a:xfrm>
                <a:off x="5420" y="771"/>
                <a:ext cx="392"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4" name="Rectangle 12"/>
              <p:cNvSpPr>
                <a:spLocks noChangeArrowheads="1"/>
              </p:cNvSpPr>
              <p:nvPr/>
            </p:nvSpPr>
            <p:spPr bwMode="auto">
              <a:xfrm>
                <a:off x="5631" y="1713"/>
                <a:ext cx="43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5" name="Rectangle 13"/>
              <p:cNvSpPr>
                <a:spLocks noChangeArrowheads="1"/>
              </p:cNvSpPr>
              <p:nvPr/>
            </p:nvSpPr>
            <p:spPr bwMode="auto">
              <a:xfrm>
                <a:off x="4448" y="2393"/>
                <a:ext cx="24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6" name="Rectangle 14"/>
              <p:cNvSpPr>
                <a:spLocks noChangeArrowheads="1"/>
              </p:cNvSpPr>
              <p:nvPr/>
            </p:nvSpPr>
            <p:spPr bwMode="auto">
              <a:xfrm>
                <a:off x="4704" y="1506"/>
                <a:ext cx="629" cy="46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7" name="Rectangle 15"/>
              <p:cNvSpPr>
                <a:spLocks noChangeArrowheads="1"/>
              </p:cNvSpPr>
              <p:nvPr/>
            </p:nvSpPr>
            <p:spPr bwMode="auto">
              <a:xfrm>
                <a:off x="5871" y="2320"/>
                <a:ext cx="267" cy="642"/>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8" name="Rectangle 16"/>
              <p:cNvSpPr>
                <a:spLocks noChangeArrowheads="1"/>
              </p:cNvSpPr>
              <p:nvPr/>
            </p:nvSpPr>
            <p:spPr bwMode="auto">
              <a:xfrm>
                <a:off x="3461" y="3223"/>
                <a:ext cx="24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2" name="Text Box 20"/>
              <p:cNvSpPr txBox="1">
                <a:spLocks noChangeArrowheads="1"/>
              </p:cNvSpPr>
              <p:nvPr/>
            </p:nvSpPr>
            <p:spPr bwMode="auto">
              <a:xfrm>
                <a:off x="5003" y="702"/>
                <a:ext cx="642" cy="198"/>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rgbClr val="CE0045"/>
                    </a:solidFill>
                    <a:latin typeface="Arial Narrow" pitchFamily="34" charset="0"/>
                  </a:rPr>
                  <a:t>Petroleum</a:t>
                </a:r>
              </a:p>
            </p:txBody>
          </p:sp>
          <p:sp>
            <p:nvSpPr>
              <p:cNvPr id="65" name="Line 23"/>
              <p:cNvSpPr>
                <a:spLocks noChangeShapeType="1"/>
              </p:cNvSpPr>
              <p:nvPr/>
            </p:nvSpPr>
            <p:spPr bwMode="auto">
              <a:xfrm flipV="1">
                <a:off x="474" y="751"/>
                <a:ext cx="0" cy="2829"/>
              </a:xfrm>
              <a:prstGeom prst="line">
                <a:avLst/>
              </a:prstGeom>
              <a:noFill/>
              <a:ln w="19050">
                <a:solidFill>
                  <a:schemeClr val="tx1"/>
                </a:solidFill>
                <a:round/>
                <a:headEnd/>
                <a:tailEnd/>
              </a:ln>
              <a:effectLst/>
            </p:spPr>
            <p:txBody>
              <a:bodyPr/>
              <a:lstStyle/>
              <a:p>
                <a:endParaRPr lang="en-US"/>
              </a:p>
            </p:txBody>
          </p:sp>
          <p:sp>
            <p:nvSpPr>
              <p:cNvPr id="66" name="Rectangle 24"/>
              <p:cNvSpPr>
                <a:spLocks noChangeArrowheads="1"/>
              </p:cNvSpPr>
              <p:nvPr/>
            </p:nvSpPr>
            <p:spPr bwMode="auto">
              <a:xfrm>
                <a:off x="154" y="3690"/>
                <a:ext cx="6086" cy="28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7" name="Text Box 25"/>
              <p:cNvSpPr txBox="1">
                <a:spLocks noChangeArrowheads="1"/>
              </p:cNvSpPr>
              <p:nvPr/>
            </p:nvSpPr>
            <p:spPr bwMode="auto">
              <a:xfrm>
                <a:off x="494"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1650</a:t>
                </a:r>
              </a:p>
            </p:txBody>
          </p:sp>
          <p:sp>
            <p:nvSpPr>
              <p:cNvPr id="68" name="Text Box 26"/>
              <p:cNvSpPr txBox="1">
                <a:spLocks noChangeArrowheads="1"/>
              </p:cNvSpPr>
              <p:nvPr/>
            </p:nvSpPr>
            <p:spPr bwMode="auto">
              <a:xfrm>
                <a:off x="1239"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1700</a:t>
                </a:r>
              </a:p>
            </p:txBody>
          </p:sp>
          <p:sp>
            <p:nvSpPr>
              <p:cNvPr id="69" name="Text Box 27"/>
              <p:cNvSpPr txBox="1">
                <a:spLocks noChangeArrowheads="1"/>
              </p:cNvSpPr>
              <p:nvPr/>
            </p:nvSpPr>
            <p:spPr bwMode="auto">
              <a:xfrm>
                <a:off x="1985"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1750</a:t>
                </a:r>
              </a:p>
            </p:txBody>
          </p:sp>
          <p:sp>
            <p:nvSpPr>
              <p:cNvPr id="70" name="Text Box 28"/>
              <p:cNvSpPr txBox="1">
                <a:spLocks noChangeArrowheads="1"/>
              </p:cNvSpPr>
              <p:nvPr/>
            </p:nvSpPr>
            <p:spPr bwMode="auto">
              <a:xfrm>
                <a:off x="2731"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1800</a:t>
                </a:r>
              </a:p>
            </p:txBody>
          </p:sp>
          <p:sp>
            <p:nvSpPr>
              <p:cNvPr id="71" name="Text Box 29"/>
              <p:cNvSpPr txBox="1">
                <a:spLocks noChangeArrowheads="1"/>
              </p:cNvSpPr>
              <p:nvPr/>
            </p:nvSpPr>
            <p:spPr bwMode="auto">
              <a:xfrm>
                <a:off x="3476"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1850</a:t>
                </a:r>
              </a:p>
            </p:txBody>
          </p:sp>
          <p:sp>
            <p:nvSpPr>
              <p:cNvPr id="72" name="Text Box 30"/>
              <p:cNvSpPr txBox="1">
                <a:spLocks noChangeArrowheads="1"/>
              </p:cNvSpPr>
              <p:nvPr/>
            </p:nvSpPr>
            <p:spPr bwMode="auto">
              <a:xfrm>
                <a:off x="4222"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1900</a:t>
                </a:r>
              </a:p>
            </p:txBody>
          </p:sp>
          <p:sp>
            <p:nvSpPr>
              <p:cNvPr id="73" name="Text Box 31"/>
              <p:cNvSpPr txBox="1">
                <a:spLocks noChangeArrowheads="1"/>
              </p:cNvSpPr>
              <p:nvPr/>
            </p:nvSpPr>
            <p:spPr bwMode="auto">
              <a:xfrm>
                <a:off x="4968"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1950</a:t>
                </a:r>
              </a:p>
            </p:txBody>
          </p:sp>
          <p:sp>
            <p:nvSpPr>
              <p:cNvPr id="74" name="Text Box 32"/>
              <p:cNvSpPr txBox="1">
                <a:spLocks noChangeArrowheads="1"/>
              </p:cNvSpPr>
              <p:nvPr/>
            </p:nvSpPr>
            <p:spPr bwMode="auto">
              <a:xfrm>
                <a:off x="5714"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2000</a:t>
                </a:r>
              </a:p>
            </p:txBody>
          </p:sp>
          <p:sp>
            <p:nvSpPr>
              <p:cNvPr id="75" name="Rectangle 33"/>
              <p:cNvSpPr>
                <a:spLocks noChangeArrowheads="1"/>
              </p:cNvSpPr>
              <p:nvPr/>
            </p:nvSpPr>
            <p:spPr bwMode="auto">
              <a:xfrm>
                <a:off x="54" y="489"/>
                <a:ext cx="366" cy="323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76" name="Rectangle 34"/>
              <p:cNvSpPr>
                <a:spLocks noChangeArrowheads="1"/>
              </p:cNvSpPr>
              <p:nvPr/>
            </p:nvSpPr>
            <p:spPr bwMode="auto">
              <a:xfrm>
                <a:off x="202" y="2772"/>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10</a:t>
                </a:r>
              </a:p>
            </p:txBody>
          </p:sp>
          <p:sp>
            <p:nvSpPr>
              <p:cNvPr id="77" name="Rectangle 35"/>
              <p:cNvSpPr>
                <a:spLocks noChangeArrowheads="1"/>
              </p:cNvSpPr>
              <p:nvPr/>
            </p:nvSpPr>
            <p:spPr bwMode="auto">
              <a:xfrm>
                <a:off x="202" y="2087"/>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20</a:t>
                </a:r>
              </a:p>
            </p:txBody>
          </p:sp>
          <p:sp>
            <p:nvSpPr>
              <p:cNvPr id="78" name="Rectangle 36"/>
              <p:cNvSpPr>
                <a:spLocks noChangeArrowheads="1"/>
              </p:cNvSpPr>
              <p:nvPr/>
            </p:nvSpPr>
            <p:spPr bwMode="auto">
              <a:xfrm>
                <a:off x="202" y="1402"/>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30</a:t>
                </a:r>
              </a:p>
            </p:txBody>
          </p:sp>
          <p:sp>
            <p:nvSpPr>
              <p:cNvPr id="79" name="Rectangle 37"/>
              <p:cNvSpPr>
                <a:spLocks noChangeArrowheads="1"/>
              </p:cNvSpPr>
              <p:nvPr/>
            </p:nvSpPr>
            <p:spPr bwMode="auto">
              <a:xfrm>
                <a:off x="202" y="717"/>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40</a:t>
                </a:r>
              </a:p>
            </p:txBody>
          </p:sp>
          <p:sp>
            <p:nvSpPr>
              <p:cNvPr id="80" name="Rectangle 38"/>
              <p:cNvSpPr>
                <a:spLocks noChangeArrowheads="1"/>
              </p:cNvSpPr>
              <p:nvPr/>
            </p:nvSpPr>
            <p:spPr bwMode="auto">
              <a:xfrm>
                <a:off x="275" y="3458"/>
                <a:ext cx="217"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0</a:t>
                </a:r>
              </a:p>
            </p:txBody>
          </p:sp>
          <p:sp>
            <p:nvSpPr>
              <p:cNvPr id="81" name="Rectangle 39"/>
              <p:cNvSpPr>
                <a:spLocks noChangeArrowheads="1"/>
              </p:cNvSpPr>
              <p:nvPr/>
            </p:nvSpPr>
            <p:spPr bwMode="auto">
              <a:xfrm rot="16200000">
                <a:off x="-536" y="1886"/>
                <a:ext cx="1322" cy="256"/>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Quadrillion Btu</a:t>
                </a:r>
              </a:p>
            </p:txBody>
          </p:sp>
          <p:sp>
            <p:nvSpPr>
              <p:cNvPr id="82" name="Text Box 40"/>
              <p:cNvSpPr txBox="1">
                <a:spLocks noChangeArrowheads="1"/>
              </p:cNvSpPr>
              <p:nvPr/>
            </p:nvSpPr>
            <p:spPr bwMode="auto">
              <a:xfrm>
                <a:off x="559" y="725"/>
                <a:ext cx="2882" cy="264"/>
              </a:xfrm>
              <a:prstGeom prst="rect">
                <a:avLst/>
              </a:prstGeom>
              <a:noFill/>
              <a:ln w="9525">
                <a:noFill/>
                <a:miter lim="800000"/>
                <a:headEnd/>
                <a:tailEnd/>
              </a:ln>
              <a:effectLst/>
            </p:spPr>
            <p:txBody>
              <a:bodyPr wrap="square" lIns="91429" tIns="45715" rIns="91429" bIns="45715">
                <a:spAutoFit/>
              </a:bodyPr>
              <a:lstStyle/>
              <a:p>
                <a:pPr defTabSz="914501"/>
                <a:r>
                  <a:rPr lang="en-US" b="1" dirty="0">
                    <a:solidFill>
                      <a:schemeClr val="tx1"/>
                    </a:solidFill>
                    <a:latin typeface="Arial Narrow" pitchFamily="34" charset="0"/>
                  </a:rPr>
                  <a:t>U.S. Energy Consumption by Source</a:t>
                </a:r>
              </a:p>
            </p:txBody>
          </p:sp>
        </p:grpSp>
        <p:sp>
          <p:nvSpPr>
            <p:cNvPr id="46" name="Text Box 41"/>
            <p:cNvSpPr txBox="1">
              <a:spLocks noChangeArrowheads="1"/>
            </p:cNvSpPr>
            <p:nvPr/>
          </p:nvSpPr>
          <p:spPr bwMode="auto">
            <a:xfrm>
              <a:off x="3551" y="3072"/>
              <a:ext cx="361" cy="198"/>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rgbClr val="691D0B"/>
                  </a:solidFill>
                  <a:latin typeface="Arial Narrow" pitchFamily="34" charset="0"/>
                </a:rPr>
                <a:t>Wood</a:t>
              </a:r>
            </a:p>
          </p:txBody>
        </p:sp>
        <p:sp>
          <p:nvSpPr>
            <p:cNvPr id="47" name="Text Box 42"/>
            <p:cNvSpPr txBox="1">
              <a:spLocks noChangeArrowheads="1"/>
            </p:cNvSpPr>
            <p:nvPr/>
          </p:nvSpPr>
          <p:spPr bwMode="auto">
            <a:xfrm>
              <a:off x="4491" y="1653"/>
              <a:ext cx="840" cy="395"/>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rgbClr val="008000"/>
                  </a:solidFill>
                  <a:latin typeface="Arial Narrow" pitchFamily="34" charset="0"/>
                </a:rPr>
                <a:t>Hydroelectric</a:t>
              </a:r>
            </a:p>
            <a:p>
              <a:pPr defTabSz="914501"/>
              <a:r>
                <a:rPr lang="en-US" b="1" dirty="0">
                  <a:solidFill>
                    <a:srgbClr val="008000"/>
                  </a:solidFill>
                  <a:latin typeface="Arial Narrow" pitchFamily="34" charset="0"/>
                </a:rPr>
                <a:t>Power</a:t>
              </a:r>
            </a:p>
          </p:txBody>
        </p:sp>
        <p:sp>
          <p:nvSpPr>
            <p:cNvPr id="48" name="Text Box 43"/>
            <p:cNvSpPr txBox="1">
              <a:spLocks noChangeArrowheads="1"/>
            </p:cNvSpPr>
            <p:nvPr/>
          </p:nvSpPr>
          <p:spPr bwMode="auto">
            <a:xfrm>
              <a:off x="4341" y="2377"/>
              <a:ext cx="284" cy="198"/>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chemeClr val="tx1"/>
                  </a:solidFill>
                  <a:latin typeface="Arial Narrow" pitchFamily="34" charset="0"/>
                </a:rPr>
                <a:t>Coal</a:t>
              </a:r>
            </a:p>
          </p:txBody>
        </p:sp>
        <p:sp>
          <p:nvSpPr>
            <p:cNvPr id="50" name="Text Box 45"/>
            <p:cNvSpPr txBox="1">
              <a:spLocks noChangeArrowheads="1"/>
            </p:cNvSpPr>
            <p:nvPr/>
          </p:nvSpPr>
          <p:spPr bwMode="auto">
            <a:xfrm>
              <a:off x="5598" y="1652"/>
              <a:ext cx="738" cy="198"/>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rgbClr val="0033CC"/>
                  </a:solidFill>
                  <a:latin typeface="Arial Narrow" pitchFamily="34" charset="0"/>
                </a:rPr>
                <a:t>Natural Gas</a:t>
              </a:r>
            </a:p>
          </p:txBody>
        </p:sp>
        <p:sp>
          <p:nvSpPr>
            <p:cNvPr id="51" name="Text Box 46"/>
            <p:cNvSpPr txBox="1">
              <a:spLocks noChangeArrowheads="1"/>
            </p:cNvSpPr>
            <p:nvPr/>
          </p:nvSpPr>
          <p:spPr bwMode="auto">
            <a:xfrm>
              <a:off x="5766" y="2442"/>
              <a:ext cx="570" cy="494"/>
            </a:xfrm>
            <a:prstGeom prst="rect">
              <a:avLst/>
            </a:prstGeom>
            <a:solidFill>
              <a:schemeClr val="bg1"/>
            </a:solidFill>
            <a:ln w="9525">
              <a:noFill/>
              <a:miter lim="800000"/>
              <a:headEnd/>
              <a:tailEnd/>
            </a:ln>
            <a:effectLst/>
          </p:spPr>
          <p:txBody>
            <a:bodyPr lIns="0" tIns="0" rIns="0" bIns="0">
              <a:spAutoFit/>
            </a:bodyPr>
            <a:lstStyle/>
            <a:p>
              <a:pPr defTabSz="914501">
                <a:lnSpc>
                  <a:spcPts val="1800"/>
                </a:lnSpc>
              </a:pPr>
              <a:r>
                <a:rPr lang="en-US" b="1" dirty="0">
                  <a:solidFill>
                    <a:srgbClr val="800080"/>
                  </a:solidFill>
                  <a:latin typeface="Arial Narrow" pitchFamily="34" charset="0"/>
                </a:rPr>
                <a:t>Nuclear Electric Power</a:t>
              </a:r>
            </a:p>
          </p:txBody>
        </p:sp>
      </p:grpSp>
      <p:sp>
        <p:nvSpPr>
          <p:cNvPr id="83" name="Rectangle 47"/>
          <p:cNvSpPr>
            <a:spLocks noChangeArrowheads="1"/>
          </p:cNvSpPr>
          <p:nvPr/>
        </p:nvSpPr>
        <p:spPr bwMode="auto">
          <a:xfrm>
            <a:off x="101024" y="952501"/>
            <a:ext cx="528205" cy="4347043"/>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grpSp>
        <p:nvGrpSpPr>
          <p:cNvPr id="5" name="Group 48"/>
          <p:cNvGrpSpPr>
            <a:grpSpLocks/>
          </p:cNvGrpSpPr>
          <p:nvPr/>
        </p:nvGrpSpPr>
        <p:grpSpPr bwMode="auto">
          <a:xfrm>
            <a:off x="-4330" y="1080528"/>
            <a:ext cx="737466" cy="4209210"/>
            <a:chOff x="-3" y="717"/>
            <a:chExt cx="511" cy="3005"/>
          </a:xfrm>
        </p:grpSpPr>
        <p:sp>
          <p:nvSpPr>
            <p:cNvPr id="85" name="Line 49"/>
            <p:cNvSpPr>
              <a:spLocks noChangeShapeType="1"/>
            </p:cNvSpPr>
            <p:nvPr/>
          </p:nvSpPr>
          <p:spPr bwMode="auto">
            <a:xfrm flipV="1">
              <a:off x="474" y="751"/>
              <a:ext cx="0" cy="2829"/>
            </a:xfrm>
            <a:prstGeom prst="line">
              <a:avLst/>
            </a:prstGeom>
            <a:noFill/>
            <a:ln w="19050">
              <a:solidFill>
                <a:schemeClr val="tx1"/>
              </a:solidFill>
              <a:round/>
              <a:headEnd/>
              <a:tailEnd/>
            </a:ln>
            <a:effectLst/>
          </p:spPr>
          <p:txBody>
            <a:bodyPr/>
            <a:lstStyle/>
            <a:p>
              <a:endParaRPr lang="en-US"/>
            </a:p>
          </p:txBody>
        </p:sp>
        <p:sp>
          <p:nvSpPr>
            <p:cNvPr id="87" name="Rectangle 51"/>
            <p:cNvSpPr>
              <a:spLocks noChangeArrowheads="1"/>
            </p:cNvSpPr>
            <p:nvPr/>
          </p:nvSpPr>
          <p:spPr bwMode="auto">
            <a:xfrm>
              <a:off x="202" y="2772"/>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10</a:t>
              </a:r>
            </a:p>
          </p:txBody>
        </p:sp>
        <p:sp>
          <p:nvSpPr>
            <p:cNvPr id="88" name="Rectangle 52"/>
            <p:cNvSpPr>
              <a:spLocks noChangeArrowheads="1"/>
            </p:cNvSpPr>
            <p:nvPr/>
          </p:nvSpPr>
          <p:spPr bwMode="auto">
            <a:xfrm>
              <a:off x="202" y="2087"/>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20</a:t>
              </a:r>
            </a:p>
          </p:txBody>
        </p:sp>
        <p:sp>
          <p:nvSpPr>
            <p:cNvPr id="89" name="Rectangle 53"/>
            <p:cNvSpPr>
              <a:spLocks noChangeArrowheads="1"/>
            </p:cNvSpPr>
            <p:nvPr/>
          </p:nvSpPr>
          <p:spPr bwMode="auto">
            <a:xfrm>
              <a:off x="202" y="1402"/>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30</a:t>
              </a:r>
            </a:p>
          </p:txBody>
        </p:sp>
        <p:sp>
          <p:nvSpPr>
            <p:cNvPr id="90" name="Rectangle 54"/>
            <p:cNvSpPr>
              <a:spLocks noChangeArrowheads="1"/>
            </p:cNvSpPr>
            <p:nvPr/>
          </p:nvSpPr>
          <p:spPr bwMode="auto">
            <a:xfrm>
              <a:off x="202" y="717"/>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40</a:t>
              </a:r>
            </a:p>
          </p:txBody>
        </p:sp>
        <p:sp>
          <p:nvSpPr>
            <p:cNvPr id="91" name="Rectangle 55"/>
            <p:cNvSpPr>
              <a:spLocks noChangeArrowheads="1"/>
            </p:cNvSpPr>
            <p:nvPr/>
          </p:nvSpPr>
          <p:spPr bwMode="auto">
            <a:xfrm>
              <a:off x="275" y="3458"/>
              <a:ext cx="217"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0</a:t>
              </a:r>
            </a:p>
          </p:txBody>
        </p:sp>
        <p:sp>
          <p:nvSpPr>
            <p:cNvPr id="92" name="Rectangle 56"/>
            <p:cNvSpPr>
              <a:spLocks noChangeArrowheads="1"/>
            </p:cNvSpPr>
            <p:nvPr/>
          </p:nvSpPr>
          <p:spPr bwMode="auto">
            <a:xfrm rot="16200000">
              <a:off x="-536" y="1886"/>
              <a:ext cx="1322" cy="256"/>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Quadrillion Btu</a:t>
              </a:r>
            </a:p>
          </p:txBody>
        </p:sp>
      </p:grpSp>
      <p:grpSp>
        <p:nvGrpSpPr>
          <p:cNvPr id="6" name="Group 70"/>
          <p:cNvGrpSpPr>
            <a:grpSpLocks/>
          </p:cNvGrpSpPr>
          <p:nvPr/>
        </p:nvGrpSpPr>
        <p:grpSpPr bwMode="auto">
          <a:xfrm>
            <a:off x="5916474" y="5176277"/>
            <a:ext cx="1287319" cy="1735511"/>
            <a:chOff x="4082" y="3641"/>
            <a:chExt cx="892" cy="1239"/>
          </a:xfrm>
        </p:grpSpPr>
        <p:sp>
          <p:nvSpPr>
            <p:cNvPr id="95" name="Line 71"/>
            <p:cNvSpPr>
              <a:spLocks noChangeShapeType="1"/>
            </p:cNvSpPr>
            <p:nvPr/>
          </p:nvSpPr>
          <p:spPr bwMode="auto">
            <a:xfrm flipV="1">
              <a:off x="4813" y="3641"/>
              <a:ext cx="122" cy="410"/>
            </a:xfrm>
            <a:prstGeom prst="line">
              <a:avLst/>
            </a:prstGeom>
            <a:noFill/>
            <a:ln w="19050">
              <a:solidFill>
                <a:schemeClr val="tx1"/>
              </a:solidFill>
              <a:prstDash val="sysDot"/>
              <a:round/>
              <a:headEnd/>
              <a:tailEnd type="stealth" w="med" len="lg"/>
            </a:ln>
            <a:effectLst/>
          </p:spPr>
          <p:txBody>
            <a:bodyPr/>
            <a:lstStyle/>
            <a:p>
              <a:endParaRPr lang="en-US"/>
            </a:p>
          </p:txBody>
        </p:sp>
        <p:pic>
          <p:nvPicPr>
            <p:cNvPr id="96" name="Picture 72" descr="powerlines1152"/>
            <p:cNvPicPr>
              <a:picLocks noChangeAspect="1" noChangeArrowheads="1"/>
            </p:cNvPicPr>
            <p:nvPr/>
          </p:nvPicPr>
          <p:blipFill>
            <a:blip r:embed="rId3" cstate="print"/>
            <a:srcRect/>
            <a:stretch>
              <a:fillRect/>
            </a:stretch>
          </p:blipFill>
          <p:spPr bwMode="auto">
            <a:xfrm>
              <a:off x="4146" y="3907"/>
              <a:ext cx="726" cy="973"/>
            </a:xfrm>
            <a:prstGeom prst="rect">
              <a:avLst/>
            </a:prstGeom>
            <a:noFill/>
            <a:ln w="12700">
              <a:solidFill>
                <a:schemeClr val="tx1"/>
              </a:solidFill>
              <a:miter lim="800000"/>
              <a:headEnd/>
              <a:tailEnd/>
            </a:ln>
          </p:spPr>
        </p:pic>
        <p:sp>
          <p:nvSpPr>
            <p:cNvPr id="97" name="Text Box 73"/>
            <p:cNvSpPr txBox="1">
              <a:spLocks noChangeArrowheads="1"/>
            </p:cNvSpPr>
            <p:nvPr/>
          </p:nvSpPr>
          <p:spPr bwMode="auto">
            <a:xfrm>
              <a:off x="4082" y="3888"/>
              <a:ext cx="892" cy="242"/>
            </a:xfrm>
            <a:prstGeom prst="rect">
              <a:avLst/>
            </a:prstGeom>
            <a:noFill/>
            <a:ln w="9525">
              <a:noFill/>
              <a:miter lim="800000"/>
              <a:headEnd/>
              <a:tailEnd/>
            </a:ln>
            <a:effectLst/>
          </p:spPr>
          <p:txBody>
            <a:bodyPr wrap="square" lIns="91429" tIns="45715" rIns="91429" bIns="45715">
              <a:spAutoFit/>
            </a:bodyPr>
            <a:lstStyle/>
            <a:p>
              <a:pPr defTabSz="914501"/>
              <a:r>
                <a:rPr lang="en-US" sz="800" dirty="0">
                  <a:solidFill>
                    <a:schemeClr val="bg1"/>
                  </a:solidFill>
                </a:rPr>
                <a:t>Rural Electrification Act, </a:t>
              </a:r>
            </a:p>
            <a:p>
              <a:pPr defTabSz="914501"/>
              <a:r>
                <a:rPr lang="en-US" sz="800" dirty="0">
                  <a:solidFill>
                    <a:schemeClr val="bg1"/>
                  </a:solidFill>
                </a:rPr>
                <a:t>1935</a:t>
              </a:r>
            </a:p>
          </p:txBody>
        </p:sp>
      </p:grpSp>
      <p:grpSp>
        <p:nvGrpSpPr>
          <p:cNvPr id="7" name="Group 89"/>
          <p:cNvGrpSpPr>
            <a:grpSpLocks/>
          </p:cNvGrpSpPr>
          <p:nvPr/>
        </p:nvGrpSpPr>
        <p:grpSpPr bwMode="auto">
          <a:xfrm>
            <a:off x="3586308" y="5176277"/>
            <a:ext cx="2216728" cy="1750919"/>
            <a:chOff x="2485" y="3641"/>
            <a:chExt cx="1536" cy="1250"/>
          </a:xfrm>
        </p:grpSpPr>
        <p:sp>
          <p:nvSpPr>
            <p:cNvPr id="107" name="Line 90"/>
            <p:cNvSpPr>
              <a:spLocks noChangeShapeType="1"/>
            </p:cNvSpPr>
            <p:nvPr/>
          </p:nvSpPr>
          <p:spPr bwMode="auto">
            <a:xfrm flipV="1">
              <a:off x="3349" y="3641"/>
              <a:ext cx="122" cy="410"/>
            </a:xfrm>
            <a:prstGeom prst="line">
              <a:avLst/>
            </a:prstGeom>
            <a:noFill/>
            <a:ln w="19050">
              <a:solidFill>
                <a:schemeClr val="tx1"/>
              </a:solidFill>
              <a:prstDash val="sysDot"/>
              <a:round/>
              <a:headEnd/>
              <a:tailEnd type="stealth" w="med" len="lg"/>
            </a:ln>
            <a:effectLst/>
          </p:spPr>
          <p:txBody>
            <a:bodyPr/>
            <a:lstStyle/>
            <a:p>
              <a:endParaRPr lang="en-US"/>
            </a:p>
          </p:txBody>
        </p:sp>
        <p:sp>
          <p:nvSpPr>
            <p:cNvPr id="108" name="Text Box 91"/>
            <p:cNvSpPr txBox="1">
              <a:spLocks noChangeArrowheads="1"/>
            </p:cNvSpPr>
            <p:nvPr/>
          </p:nvSpPr>
          <p:spPr bwMode="auto">
            <a:xfrm>
              <a:off x="2485" y="4726"/>
              <a:ext cx="1536" cy="165"/>
            </a:xfrm>
            <a:prstGeom prst="rect">
              <a:avLst/>
            </a:prstGeom>
            <a:noFill/>
            <a:ln w="9525">
              <a:noFill/>
              <a:miter lim="800000"/>
              <a:headEnd/>
              <a:tailEnd/>
            </a:ln>
            <a:effectLst/>
          </p:spPr>
          <p:txBody>
            <a:bodyPr wrap="none" lIns="91429" tIns="45715" rIns="91429" bIns="45715">
              <a:spAutoFit/>
            </a:bodyPr>
            <a:lstStyle/>
            <a:p>
              <a:pPr defTabSz="914501"/>
              <a:r>
                <a:rPr lang="en-US" sz="900" dirty="0"/>
                <a:t>Intercontinental Rail System, mid 1800s</a:t>
              </a:r>
            </a:p>
          </p:txBody>
        </p:sp>
        <p:pic>
          <p:nvPicPr>
            <p:cNvPr id="109" name="Picture 92" descr="lr_69631-steam-action"/>
            <p:cNvPicPr>
              <a:picLocks noChangeAspect="1" noChangeArrowheads="1"/>
            </p:cNvPicPr>
            <p:nvPr/>
          </p:nvPicPr>
          <p:blipFill>
            <a:blip r:embed="rId4" cstate="print"/>
            <a:srcRect/>
            <a:stretch>
              <a:fillRect/>
            </a:stretch>
          </p:blipFill>
          <p:spPr bwMode="auto">
            <a:xfrm>
              <a:off x="2729" y="3906"/>
              <a:ext cx="1076" cy="830"/>
            </a:xfrm>
            <a:prstGeom prst="rect">
              <a:avLst/>
            </a:prstGeom>
            <a:noFill/>
            <a:ln w="12700">
              <a:solidFill>
                <a:schemeClr val="tx1"/>
              </a:solidFill>
              <a:miter lim="800000"/>
              <a:headEnd/>
              <a:tailEnd/>
            </a:ln>
          </p:spPr>
        </p:pic>
      </p:grpSp>
      <p:pic>
        <p:nvPicPr>
          <p:cNvPr id="118" name="Picture 101" descr="lr_cola-scenic"/>
          <p:cNvPicPr>
            <a:picLocks noChangeAspect="1" noChangeArrowheads="1"/>
          </p:cNvPicPr>
          <p:nvPr/>
        </p:nvPicPr>
        <p:blipFill>
          <a:blip r:embed="rId5" cstate="print"/>
          <a:srcRect/>
          <a:stretch>
            <a:fillRect/>
          </a:stretch>
        </p:blipFill>
        <p:spPr bwMode="auto">
          <a:xfrm>
            <a:off x="3525694" y="5546072"/>
            <a:ext cx="2366818" cy="1166812"/>
          </a:xfrm>
          <a:prstGeom prst="rect">
            <a:avLst/>
          </a:prstGeom>
          <a:noFill/>
          <a:ln w="12700">
            <a:solidFill>
              <a:schemeClr val="tx1"/>
            </a:solidFill>
            <a:miter lim="800000"/>
            <a:headEnd/>
            <a:tailEnd/>
          </a:ln>
        </p:spPr>
      </p:pic>
      <p:grpSp>
        <p:nvGrpSpPr>
          <p:cNvPr id="8" name="Group 123"/>
          <p:cNvGrpSpPr>
            <a:grpSpLocks/>
          </p:cNvGrpSpPr>
          <p:nvPr/>
        </p:nvGrpSpPr>
        <p:grpSpPr bwMode="auto">
          <a:xfrm>
            <a:off x="1565853" y="1617010"/>
            <a:ext cx="4352636" cy="3459817"/>
            <a:chOff x="1085" y="1100"/>
            <a:chExt cx="3016" cy="2470"/>
          </a:xfrm>
        </p:grpSpPr>
        <p:sp>
          <p:nvSpPr>
            <p:cNvPr id="122" name="Line 63"/>
            <p:cNvSpPr>
              <a:spLocks noChangeShapeType="1"/>
            </p:cNvSpPr>
            <p:nvPr/>
          </p:nvSpPr>
          <p:spPr bwMode="auto">
            <a:xfrm>
              <a:off x="3126" y="2445"/>
              <a:ext cx="926" cy="0"/>
            </a:xfrm>
            <a:prstGeom prst="line">
              <a:avLst/>
            </a:prstGeom>
            <a:noFill/>
            <a:ln w="19050">
              <a:solidFill>
                <a:schemeClr val="tx1"/>
              </a:solidFill>
              <a:prstDash val="sysDot"/>
              <a:round/>
              <a:headEnd/>
              <a:tailEnd/>
            </a:ln>
            <a:effectLst/>
          </p:spPr>
          <p:txBody>
            <a:bodyPr/>
            <a:lstStyle/>
            <a:p>
              <a:endParaRPr lang="en-US"/>
            </a:p>
          </p:txBody>
        </p:sp>
        <p:grpSp>
          <p:nvGrpSpPr>
            <p:cNvPr id="9" name="Group 121"/>
            <p:cNvGrpSpPr>
              <a:grpSpLocks/>
            </p:cNvGrpSpPr>
            <p:nvPr/>
          </p:nvGrpSpPr>
          <p:grpSpPr bwMode="auto">
            <a:xfrm>
              <a:off x="1085" y="1100"/>
              <a:ext cx="3016" cy="2470"/>
              <a:chOff x="1085" y="1100"/>
              <a:chExt cx="3016" cy="2470"/>
            </a:xfrm>
          </p:grpSpPr>
          <p:grpSp>
            <p:nvGrpSpPr>
              <p:cNvPr id="10" name="Group 120"/>
              <p:cNvGrpSpPr>
                <a:grpSpLocks/>
              </p:cNvGrpSpPr>
              <p:nvPr/>
            </p:nvGrpSpPr>
            <p:grpSpPr bwMode="auto">
              <a:xfrm>
                <a:off x="2225" y="1100"/>
                <a:ext cx="1876" cy="2397"/>
                <a:chOff x="2225" y="1100"/>
                <a:chExt cx="1876" cy="2397"/>
              </a:xfrm>
            </p:grpSpPr>
            <p:sp>
              <p:nvSpPr>
                <p:cNvPr id="131" name="Line 62"/>
                <p:cNvSpPr>
                  <a:spLocks noChangeShapeType="1"/>
                </p:cNvSpPr>
                <p:nvPr/>
              </p:nvSpPr>
              <p:spPr bwMode="auto">
                <a:xfrm>
                  <a:off x="4049" y="2445"/>
                  <a:ext cx="0" cy="1052"/>
                </a:xfrm>
                <a:prstGeom prst="line">
                  <a:avLst/>
                </a:prstGeom>
                <a:noFill/>
                <a:ln w="19050">
                  <a:solidFill>
                    <a:schemeClr val="tx1"/>
                  </a:solidFill>
                  <a:prstDash val="sysDot"/>
                  <a:round/>
                  <a:headEnd/>
                  <a:tailEnd type="stealth" w="med" len="lg"/>
                </a:ln>
                <a:effectLst/>
              </p:spPr>
              <p:txBody>
                <a:bodyPr/>
                <a:lstStyle/>
                <a:p>
                  <a:endParaRPr lang="en-US"/>
                </a:p>
              </p:txBody>
            </p:sp>
            <p:pic>
              <p:nvPicPr>
                <p:cNvPr id="132" name="Picture 65" descr="bulb_e"/>
                <p:cNvPicPr>
                  <a:picLocks noChangeAspect="1" noChangeArrowheads="1"/>
                </p:cNvPicPr>
                <p:nvPr/>
              </p:nvPicPr>
              <p:blipFill>
                <a:blip r:embed="rId6" cstate="print"/>
                <a:srcRect/>
                <a:stretch>
                  <a:fillRect/>
                </a:stretch>
              </p:blipFill>
              <p:spPr bwMode="auto">
                <a:xfrm>
                  <a:off x="2275" y="1100"/>
                  <a:ext cx="854" cy="1424"/>
                </a:xfrm>
                <a:prstGeom prst="rect">
                  <a:avLst/>
                </a:prstGeom>
                <a:noFill/>
                <a:ln w="12700">
                  <a:solidFill>
                    <a:schemeClr val="tx1"/>
                  </a:solidFill>
                  <a:miter lim="800000"/>
                  <a:headEnd/>
                  <a:tailEnd/>
                </a:ln>
              </p:spPr>
            </p:pic>
            <p:sp>
              <p:nvSpPr>
                <p:cNvPr id="133" name="Text Box 66"/>
                <p:cNvSpPr txBox="1">
                  <a:spLocks noChangeArrowheads="1"/>
                </p:cNvSpPr>
                <p:nvPr/>
              </p:nvSpPr>
              <p:spPr bwMode="auto">
                <a:xfrm>
                  <a:off x="2225" y="2503"/>
                  <a:ext cx="1062" cy="319"/>
                </a:xfrm>
                <a:prstGeom prst="rect">
                  <a:avLst/>
                </a:prstGeom>
                <a:noFill/>
                <a:ln w="9525">
                  <a:noFill/>
                  <a:miter lim="800000"/>
                  <a:headEnd/>
                  <a:tailEnd/>
                </a:ln>
                <a:effectLst/>
              </p:spPr>
              <p:txBody>
                <a:bodyPr lIns="91429" tIns="45715" rIns="91429" bIns="45715">
                  <a:spAutoFit/>
                </a:bodyPr>
                <a:lstStyle/>
                <a:p>
                  <a:pPr algn="ctr" defTabSz="914501"/>
                  <a:r>
                    <a:rPr lang="en-US" sz="1100" b="1" dirty="0"/>
                    <a:t>Incandescent lamp, </a:t>
                  </a:r>
                </a:p>
                <a:p>
                  <a:pPr algn="ctr" defTabSz="914501"/>
                  <a:r>
                    <a:rPr lang="en-US" sz="1100" b="1" dirty="0"/>
                    <a:t>1870s</a:t>
                  </a:r>
                </a:p>
              </p:txBody>
            </p:sp>
            <p:sp>
              <p:nvSpPr>
                <p:cNvPr id="134" name="Text Box 69"/>
                <p:cNvSpPr txBox="1">
                  <a:spLocks noChangeArrowheads="1"/>
                </p:cNvSpPr>
                <p:nvPr/>
              </p:nvSpPr>
              <p:spPr bwMode="auto">
                <a:xfrm>
                  <a:off x="3135" y="2495"/>
                  <a:ext cx="966" cy="428"/>
                </a:xfrm>
                <a:prstGeom prst="rect">
                  <a:avLst/>
                </a:prstGeom>
                <a:noFill/>
                <a:ln w="9525">
                  <a:noFill/>
                  <a:miter lim="800000"/>
                  <a:headEnd/>
                  <a:tailEnd/>
                </a:ln>
                <a:effectLst/>
              </p:spPr>
              <p:txBody>
                <a:bodyPr lIns="91429" tIns="45715" rIns="91429" bIns="45715">
                  <a:spAutoFit/>
                </a:bodyPr>
                <a:lstStyle/>
                <a:p>
                  <a:pPr algn="ctr" defTabSz="914501"/>
                  <a:r>
                    <a:rPr lang="en-US" sz="1100" b="1" dirty="0"/>
                    <a:t>Four-stroke combustion engine, 1870s</a:t>
                  </a:r>
                </a:p>
              </p:txBody>
            </p:sp>
          </p:grpSp>
          <p:grpSp>
            <p:nvGrpSpPr>
              <p:cNvPr id="11" name="Group 119"/>
              <p:cNvGrpSpPr>
                <a:grpSpLocks/>
              </p:cNvGrpSpPr>
              <p:nvPr/>
            </p:nvGrpSpPr>
            <p:grpSpPr bwMode="auto">
              <a:xfrm>
                <a:off x="1085" y="1847"/>
                <a:ext cx="1584" cy="1723"/>
                <a:chOff x="1085" y="1847"/>
                <a:chExt cx="1584" cy="1723"/>
              </a:xfrm>
            </p:grpSpPr>
            <p:sp>
              <p:nvSpPr>
                <p:cNvPr id="126" name="Line 79"/>
                <p:cNvSpPr>
                  <a:spLocks noChangeShapeType="1"/>
                </p:cNvSpPr>
                <p:nvPr/>
              </p:nvSpPr>
              <p:spPr bwMode="auto">
                <a:xfrm>
                  <a:off x="2068" y="2890"/>
                  <a:ext cx="601" cy="0"/>
                </a:xfrm>
                <a:prstGeom prst="line">
                  <a:avLst/>
                </a:prstGeom>
                <a:noFill/>
                <a:ln w="19050">
                  <a:solidFill>
                    <a:schemeClr val="tx1"/>
                  </a:solidFill>
                  <a:prstDash val="sysDot"/>
                  <a:round/>
                  <a:headEnd/>
                  <a:tailEnd/>
                </a:ln>
                <a:effectLst/>
              </p:spPr>
              <p:txBody>
                <a:bodyPr/>
                <a:lstStyle/>
                <a:p>
                  <a:endParaRPr lang="en-US"/>
                </a:p>
              </p:txBody>
            </p:sp>
            <p:sp>
              <p:nvSpPr>
                <p:cNvPr id="127" name="Line 80"/>
                <p:cNvSpPr>
                  <a:spLocks noChangeShapeType="1"/>
                </p:cNvSpPr>
                <p:nvPr/>
              </p:nvSpPr>
              <p:spPr bwMode="auto">
                <a:xfrm>
                  <a:off x="2669" y="2890"/>
                  <a:ext cx="0" cy="608"/>
                </a:xfrm>
                <a:prstGeom prst="line">
                  <a:avLst/>
                </a:prstGeom>
                <a:noFill/>
                <a:ln w="19050">
                  <a:solidFill>
                    <a:schemeClr val="tx1"/>
                  </a:solidFill>
                  <a:prstDash val="sysDot"/>
                  <a:round/>
                  <a:headEnd/>
                  <a:tailEnd type="stealth" w="med" len="lg"/>
                </a:ln>
                <a:effectLst/>
              </p:spPr>
              <p:txBody>
                <a:bodyPr/>
                <a:lstStyle/>
                <a:p>
                  <a:endParaRPr lang="en-US"/>
                </a:p>
              </p:txBody>
            </p:sp>
            <p:grpSp>
              <p:nvGrpSpPr>
                <p:cNvPr id="12" name="Group 118"/>
                <p:cNvGrpSpPr>
                  <a:grpSpLocks/>
                </p:cNvGrpSpPr>
                <p:nvPr/>
              </p:nvGrpSpPr>
              <p:grpSpPr bwMode="auto">
                <a:xfrm>
                  <a:off x="1085" y="1847"/>
                  <a:ext cx="1114" cy="1723"/>
                  <a:chOff x="1085" y="1847"/>
                  <a:chExt cx="1114" cy="1723"/>
                </a:xfrm>
              </p:grpSpPr>
              <p:sp>
                <p:nvSpPr>
                  <p:cNvPr id="129" name="Text Box 82"/>
                  <p:cNvSpPr txBox="1">
                    <a:spLocks noChangeArrowheads="1"/>
                  </p:cNvSpPr>
                  <p:nvPr/>
                </p:nvSpPr>
                <p:spPr bwMode="auto">
                  <a:xfrm>
                    <a:off x="1251" y="3262"/>
                    <a:ext cx="793" cy="308"/>
                  </a:xfrm>
                  <a:prstGeom prst="rect">
                    <a:avLst/>
                  </a:prstGeom>
                  <a:noFill/>
                  <a:ln w="9525">
                    <a:noFill/>
                    <a:miter lim="800000"/>
                    <a:headEnd/>
                    <a:tailEnd/>
                  </a:ln>
                  <a:effectLst/>
                </p:spPr>
                <p:txBody>
                  <a:bodyPr lIns="91429" tIns="45715" rIns="91429" bIns="45715">
                    <a:spAutoFit/>
                  </a:bodyPr>
                  <a:lstStyle/>
                  <a:p>
                    <a:pPr algn="ctr" defTabSz="914501"/>
                    <a:r>
                      <a:rPr lang="en-US" sz="1100" b="1" dirty="0"/>
                      <a:t>Watt Steam Engine, 1782</a:t>
                    </a:r>
                  </a:p>
                </p:txBody>
              </p:sp>
              <p:pic>
                <p:nvPicPr>
                  <p:cNvPr id="130" name="Picture 83" descr="Watt Steam Engine"/>
                  <p:cNvPicPr>
                    <a:picLocks noChangeAspect="1" noChangeArrowheads="1"/>
                  </p:cNvPicPr>
                  <p:nvPr/>
                </p:nvPicPr>
                <p:blipFill>
                  <a:blip r:embed="rId7" cstate="print"/>
                  <a:srcRect/>
                  <a:stretch>
                    <a:fillRect/>
                  </a:stretch>
                </p:blipFill>
                <p:spPr bwMode="auto">
                  <a:xfrm>
                    <a:off x="1085" y="1847"/>
                    <a:ext cx="1114" cy="1433"/>
                  </a:xfrm>
                  <a:prstGeom prst="rect">
                    <a:avLst/>
                  </a:prstGeom>
                  <a:noFill/>
                  <a:ln w="12700">
                    <a:solidFill>
                      <a:schemeClr val="tx1"/>
                    </a:solidFill>
                    <a:miter lim="800000"/>
                    <a:headEnd/>
                    <a:tailEnd/>
                  </a:ln>
                </p:spPr>
              </p:pic>
            </p:grpSp>
          </p:grpSp>
        </p:grpSp>
      </p:grpSp>
      <p:pic>
        <p:nvPicPr>
          <p:cNvPr id="135" name="Picture 68" descr="An illustration of several key components in a typical four-stroke engine"/>
          <p:cNvPicPr>
            <a:picLocks noChangeAspect="1" noChangeArrowheads="1"/>
          </p:cNvPicPr>
          <p:nvPr/>
        </p:nvPicPr>
        <p:blipFill>
          <a:blip r:embed="rId8" cstate="print"/>
          <a:srcRect/>
          <a:stretch>
            <a:fillRect/>
          </a:stretch>
        </p:blipFill>
        <p:spPr bwMode="auto">
          <a:xfrm>
            <a:off x="4563341" y="1615608"/>
            <a:ext cx="1511012" cy="1993246"/>
          </a:xfrm>
          <a:prstGeom prst="rect">
            <a:avLst/>
          </a:prstGeom>
          <a:noFill/>
          <a:ln w="12700">
            <a:solidFill>
              <a:schemeClr val="tx1"/>
            </a:solidFill>
            <a:miter lim="800000"/>
            <a:headEnd/>
            <a:tailEnd/>
          </a:ln>
        </p:spPr>
      </p:pic>
      <p:grpSp>
        <p:nvGrpSpPr>
          <p:cNvPr id="13" name="Group 74"/>
          <p:cNvGrpSpPr>
            <a:grpSpLocks/>
          </p:cNvGrpSpPr>
          <p:nvPr/>
        </p:nvGrpSpPr>
        <p:grpSpPr bwMode="auto">
          <a:xfrm>
            <a:off x="7023389" y="5176275"/>
            <a:ext cx="2044989" cy="1749518"/>
            <a:chOff x="4849" y="3641"/>
            <a:chExt cx="1417" cy="1249"/>
          </a:xfrm>
        </p:grpSpPr>
        <p:sp>
          <p:nvSpPr>
            <p:cNvPr id="99" name="Line 75"/>
            <p:cNvSpPr>
              <a:spLocks noChangeShapeType="1"/>
            </p:cNvSpPr>
            <p:nvPr/>
          </p:nvSpPr>
          <p:spPr bwMode="auto">
            <a:xfrm flipH="1" flipV="1">
              <a:off x="5263" y="3641"/>
              <a:ext cx="102" cy="493"/>
            </a:xfrm>
            <a:prstGeom prst="line">
              <a:avLst/>
            </a:prstGeom>
            <a:noFill/>
            <a:ln w="19050">
              <a:solidFill>
                <a:schemeClr val="tx1"/>
              </a:solidFill>
              <a:prstDash val="sysDot"/>
              <a:round/>
              <a:headEnd/>
              <a:tailEnd type="stealth" w="med" len="lg"/>
            </a:ln>
            <a:effectLst/>
          </p:spPr>
          <p:txBody>
            <a:bodyPr/>
            <a:lstStyle/>
            <a:p>
              <a:endParaRPr lang="en-US"/>
            </a:p>
          </p:txBody>
        </p:sp>
        <p:sp>
          <p:nvSpPr>
            <p:cNvPr id="100" name="Text Box 76"/>
            <p:cNvSpPr txBox="1">
              <a:spLocks noChangeArrowheads="1"/>
            </p:cNvSpPr>
            <p:nvPr/>
          </p:nvSpPr>
          <p:spPr bwMode="auto">
            <a:xfrm>
              <a:off x="4849" y="4725"/>
              <a:ext cx="1417" cy="165"/>
            </a:xfrm>
            <a:prstGeom prst="rect">
              <a:avLst/>
            </a:prstGeom>
            <a:noFill/>
            <a:ln w="9525">
              <a:noFill/>
              <a:miter lim="800000"/>
              <a:headEnd/>
              <a:tailEnd/>
            </a:ln>
            <a:effectLst/>
          </p:spPr>
          <p:txBody>
            <a:bodyPr wrap="square" lIns="91429" tIns="45715" rIns="91429" bIns="45715">
              <a:spAutoFit/>
            </a:bodyPr>
            <a:lstStyle/>
            <a:p>
              <a:pPr defTabSz="914501"/>
              <a:r>
                <a:rPr lang="en-US" sz="900" dirty="0"/>
                <a:t>Eisenhower Highway System, 1956</a:t>
              </a:r>
            </a:p>
          </p:txBody>
        </p:sp>
        <p:pic>
          <p:nvPicPr>
            <p:cNvPr id="101" name="Picture 77" descr="36sign-s"/>
            <p:cNvPicPr>
              <a:picLocks noChangeAspect="1" noChangeArrowheads="1"/>
            </p:cNvPicPr>
            <p:nvPr/>
          </p:nvPicPr>
          <p:blipFill>
            <a:blip r:embed="rId9" cstate="print"/>
            <a:srcRect/>
            <a:stretch>
              <a:fillRect/>
            </a:stretch>
          </p:blipFill>
          <p:spPr bwMode="auto">
            <a:xfrm>
              <a:off x="4931" y="3906"/>
              <a:ext cx="1197" cy="827"/>
            </a:xfrm>
            <a:prstGeom prst="rect">
              <a:avLst/>
            </a:prstGeom>
            <a:noFill/>
            <a:ln w="12700">
              <a:solidFill>
                <a:schemeClr val="tx1"/>
              </a:solidFill>
              <a:miter lim="800000"/>
              <a:headEnd/>
              <a:tailEnd/>
            </a:ln>
          </p:spPr>
        </p:pic>
      </p:grpSp>
      <p:sp>
        <p:nvSpPr>
          <p:cNvPr id="84" name="Oval 83"/>
          <p:cNvSpPr/>
          <p:nvPr/>
        </p:nvSpPr>
        <p:spPr>
          <a:xfrm>
            <a:off x="8445500" y="1104901"/>
            <a:ext cx="368300" cy="2197100"/>
          </a:xfrm>
          <a:prstGeom prst="ellipse">
            <a:avLst/>
          </a:prstGeom>
          <a:solidFill>
            <a:srgbClr val="FFFF66">
              <a:alpha val="49804"/>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94" name="Rectangle 93"/>
          <p:cNvSpPr/>
          <p:nvPr/>
        </p:nvSpPr>
        <p:spPr>
          <a:xfrm>
            <a:off x="4573588" y="760968"/>
            <a:ext cx="2386013" cy="923330"/>
          </a:xfrm>
          <a:prstGeom prst="rect">
            <a:avLst/>
          </a:prstGeom>
          <a:solidFill>
            <a:srgbClr val="FFFF66">
              <a:alpha val="50196"/>
            </a:srgbClr>
          </a:solidFill>
          <a:ln w="38100">
            <a:solidFill>
              <a:srgbClr val="FF0000"/>
            </a:solidFill>
          </a:ln>
        </p:spPr>
        <p:txBody>
          <a:bodyPr wrap="square" lIns="91440" tIns="91440" rIns="91440" bIns="91440">
            <a:spAutoFit/>
          </a:bodyPr>
          <a:lstStyle/>
          <a:p>
            <a:pPr algn="ctr"/>
            <a:r>
              <a:rPr lang="en-US" sz="2400" b="1" dirty="0" smtClean="0">
                <a:solidFill>
                  <a:srgbClr val="FF0000"/>
                </a:solidFill>
                <a:latin typeface="Arial Narrow" pitchFamily="34" charset="0"/>
              </a:rPr>
              <a:t>Still &gt;80% reliant on fossil fuels</a:t>
            </a:r>
            <a:endParaRPr lang="en-US" sz="2400" dirty="0">
              <a:solidFill>
                <a:srgbClr val="FF0000"/>
              </a:solidFill>
            </a:endParaRPr>
          </a:p>
        </p:txBody>
      </p:sp>
      <p:cxnSp>
        <p:nvCxnSpPr>
          <p:cNvPr id="93" name="Straight Arrow Connector 92"/>
          <p:cNvCxnSpPr>
            <a:stCxn id="94" idx="3"/>
            <a:endCxn id="84" idx="2"/>
          </p:cNvCxnSpPr>
          <p:nvPr/>
        </p:nvCxnSpPr>
        <p:spPr>
          <a:xfrm>
            <a:off x="6959601" y="1222633"/>
            <a:ext cx="1485899" cy="9808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94"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92" y="794696"/>
            <a:ext cx="7265691" cy="5351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0" y="99788"/>
            <a:ext cx="9144000" cy="598714"/>
          </a:xfrm>
        </p:spPr>
        <p:txBody>
          <a:bodyPr/>
          <a:lstStyle/>
          <a:p>
            <a:pPr>
              <a:lnSpc>
                <a:spcPct val="80000"/>
              </a:lnSpc>
            </a:pPr>
            <a:r>
              <a:rPr lang="en-US" dirty="0" smtClean="0">
                <a:solidFill>
                  <a:srgbClr val="146737"/>
                </a:solidFill>
              </a:rPr>
              <a:t>World Energy Consumption 1990-2040 (Quads)</a:t>
            </a:r>
            <a:endParaRPr lang="en-US" sz="1600" dirty="0">
              <a:solidFill>
                <a:srgbClr val="146737"/>
              </a:solidFill>
            </a:endParaRPr>
          </a:p>
        </p:txBody>
      </p:sp>
      <p:sp>
        <p:nvSpPr>
          <p:cNvPr id="39" name="Footer Placeholder 38"/>
          <p:cNvSpPr>
            <a:spLocks noGrp="1"/>
          </p:cNvSpPr>
          <p:nvPr>
            <p:ph type="ftr" sz="quarter" idx="10"/>
          </p:nvPr>
        </p:nvSpPr>
        <p:spPr/>
        <p:txBody>
          <a:bodyPr/>
          <a:lstStyle/>
          <a:p>
            <a:pPr>
              <a:defRPr/>
            </a:pPr>
            <a:r>
              <a:rPr lang="en-US" dirty="0" smtClean="0"/>
              <a:t>Energy Facts 2012</a:t>
            </a:r>
            <a:endParaRPr lang="en-US" dirty="0"/>
          </a:p>
        </p:txBody>
      </p:sp>
      <p:cxnSp>
        <p:nvCxnSpPr>
          <p:cNvPr id="6" name="Straight Connector 5"/>
          <p:cNvCxnSpPr/>
          <p:nvPr/>
        </p:nvCxnSpPr>
        <p:spPr>
          <a:xfrm flipV="1">
            <a:off x="2013547" y="814388"/>
            <a:ext cx="0" cy="4672012"/>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20</a:t>
            </a:fld>
            <a:endParaRPr lang="en-US" sz="1200" dirty="0">
              <a:solidFill>
                <a:srgbClr val="106636"/>
              </a:solidFill>
              <a:latin typeface="Arial" pitchFamily="34" charset="0"/>
              <a:cs typeface="Arial" pitchFamily="34" charset="0"/>
            </a:endParaRPr>
          </a:p>
        </p:txBody>
      </p:sp>
      <p:sp>
        <p:nvSpPr>
          <p:cNvPr id="11" name="Footer Placeholder 7"/>
          <p:cNvSpPr txBox="1">
            <a:spLocks/>
          </p:cNvSpPr>
          <p:nvPr/>
        </p:nvSpPr>
        <p:spPr>
          <a:xfrm>
            <a:off x="3124200" y="6329906"/>
            <a:ext cx="53340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a:solidFill>
                  <a:srgbClr val="106636"/>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mtClean="0"/>
              <a:t>Energy Facts 2013</a:t>
            </a:r>
            <a:endParaRPr lang="en-US" dirty="0"/>
          </a:p>
        </p:txBody>
      </p:sp>
      <p:sp>
        <p:nvSpPr>
          <p:cNvPr id="45" name="Rectangle 3"/>
          <p:cNvSpPr>
            <a:spLocks noChangeArrowheads="1"/>
          </p:cNvSpPr>
          <p:nvPr/>
        </p:nvSpPr>
        <p:spPr bwMode="auto">
          <a:xfrm>
            <a:off x="1711614" y="5983941"/>
            <a:ext cx="6697315" cy="858216"/>
          </a:xfrm>
          <a:prstGeom prst="rect">
            <a:avLst/>
          </a:prstGeom>
          <a:solidFill>
            <a:srgbClr val="CCECFF"/>
          </a:solidFill>
          <a:ln w="19050">
            <a:solidFill>
              <a:srgbClr val="000000"/>
            </a:solidFill>
            <a:miter lim="800000"/>
            <a:headEnd/>
            <a:tailEnd/>
          </a:ln>
          <a:effectLst/>
        </p:spPr>
        <p:txBody>
          <a:bodyPr wrap="none" lIns="82058" tIns="82058" rIns="82058" bIns="82058" anchor="ctr">
            <a:spAutoFit/>
          </a:bodyPr>
          <a:lstStyle/>
          <a:p>
            <a:pPr marL="3491750" indent="-3491750" algn="l">
              <a:lnSpc>
                <a:spcPct val="100000"/>
              </a:lnSpc>
              <a:spcBef>
                <a:spcPct val="0"/>
              </a:spcBef>
            </a:pPr>
            <a:r>
              <a:rPr lang="en-US" sz="900" u="sng" dirty="0">
                <a:solidFill>
                  <a:schemeClr val="tx1"/>
                </a:solidFill>
                <a:latin typeface="Comic Sans MS" pitchFamily="66" charset="0"/>
              </a:rPr>
              <a:t>Some equivalent ways of referring to the energy used by the U.S. in 1 year (approx. 100 Quads)</a:t>
            </a:r>
          </a:p>
          <a:p>
            <a:pPr marL="3491750" indent="-3491750" algn="l">
              <a:lnSpc>
                <a:spcPct val="100000"/>
              </a:lnSpc>
              <a:spcBef>
                <a:spcPct val="0"/>
              </a:spcBef>
            </a:pPr>
            <a:endParaRPr lang="en-US" sz="900" u="sng" dirty="0">
              <a:solidFill>
                <a:schemeClr val="tx1"/>
              </a:solidFill>
              <a:latin typeface="Comic Sans MS" pitchFamily="66" charset="0"/>
            </a:endParaRPr>
          </a:p>
          <a:p>
            <a:pPr marL="3491750" indent="-3491750" algn="l">
              <a:lnSpc>
                <a:spcPct val="100000"/>
              </a:lnSpc>
              <a:spcBef>
                <a:spcPct val="0"/>
              </a:spcBef>
            </a:pPr>
            <a:r>
              <a:rPr lang="en-US" sz="900" dirty="0">
                <a:solidFill>
                  <a:schemeClr val="tx1"/>
                </a:solidFill>
                <a:latin typeface="Comic Sans MS" pitchFamily="66" charset="0"/>
              </a:rPr>
              <a:t>100.0 quadrillion British Thermal Units (Quads)	U.S. &amp; British unit of energy</a:t>
            </a:r>
          </a:p>
          <a:p>
            <a:pPr marL="3491750" indent="-3491750" algn="l">
              <a:lnSpc>
                <a:spcPct val="100000"/>
              </a:lnSpc>
              <a:spcBef>
                <a:spcPct val="0"/>
              </a:spcBef>
            </a:pPr>
            <a:r>
              <a:rPr lang="en-US" sz="900" dirty="0">
                <a:solidFill>
                  <a:schemeClr val="tx1"/>
                </a:solidFill>
                <a:latin typeface="Comic Sans MS" pitchFamily="66" charset="0"/>
              </a:rPr>
              <a:t>105.5 </a:t>
            </a:r>
            <a:r>
              <a:rPr lang="en-US" sz="900" dirty="0" err="1">
                <a:solidFill>
                  <a:schemeClr val="tx1"/>
                </a:solidFill>
                <a:latin typeface="Comic Sans MS" pitchFamily="66" charset="0"/>
              </a:rPr>
              <a:t>exa</a:t>
            </a:r>
            <a:r>
              <a:rPr lang="en-US" sz="900" dirty="0">
                <a:solidFill>
                  <a:schemeClr val="tx1"/>
                </a:solidFill>
                <a:latin typeface="Comic Sans MS" pitchFamily="66" charset="0"/>
              </a:rPr>
              <a:t> Joules (EJ)	Metric unit of energy</a:t>
            </a:r>
          </a:p>
          <a:p>
            <a:pPr marL="3491750" indent="-3491750" algn="l">
              <a:lnSpc>
                <a:spcPct val="100000"/>
              </a:lnSpc>
              <a:spcBef>
                <a:spcPct val="0"/>
              </a:spcBef>
            </a:pPr>
            <a:r>
              <a:rPr lang="en-US" sz="900" dirty="0">
                <a:solidFill>
                  <a:schemeClr val="tx1"/>
                </a:solidFill>
                <a:latin typeface="Comic Sans MS" pitchFamily="66" charset="0"/>
              </a:rPr>
              <a:t>3.346 terawatt-years (TW-yr)	Metric unit of power (energy/sec)x(#seconds in a year)</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06606"/>
            <a:ext cx="1196898" cy="15417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4587329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489" y="-190295"/>
            <a:ext cx="8229023"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342900" marR="0" lvl="0" indent="-342900" algn="ctr" defTabSz="820583" latinLnBrk="0">
              <a:lnSpc>
                <a:spcPct val="90000"/>
              </a:lnSpc>
              <a:buClrTx/>
              <a:buSzTx/>
              <a:tabLst/>
              <a:defRPr/>
            </a:pPr>
            <a:r>
              <a:rPr lang="en-US" sz="2400" dirty="0" smtClean="0">
                <a:solidFill>
                  <a:srgbClr val="106636"/>
                </a:solidFill>
                <a:ea typeface="+mj-ea"/>
                <a:cs typeface="Arial" charset="0"/>
              </a:rPr>
              <a:t>Growth in Global Energy Consumption Occurs </a:t>
            </a:r>
            <a:br>
              <a:rPr lang="en-US" sz="2400" dirty="0" smtClean="0">
                <a:solidFill>
                  <a:srgbClr val="106636"/>
                </a:solidFill>
                <a:ea typeface="+mj-ea"/>
                <a:cs typeface="Arial" charset="0"/>
              </a:rPr>
            </a:br>
            <a:r>
              <a:rPr lang="en-US" sz="2400" dirty="0" smtClean="0">
                <a:solidFill>
                  <a:srgbClr val="106636"/>
                </a:solidFill>
                <a:ea typeface="+mj-ea"/>
                <a:cs typeface="Arial" charset="0"/>
              </a:rPr>
              <a:t>Almost Exclusively in non-OECD Countries</a:t>
            </a:r>
            <a:endParaRPr lang="en-US" sz="2400" dirty="0">
              <a:solidFill>
                <a:srgbClr val="106636"/>
              </a:solidFill>
              <a:ea typeface="+mj-ea"/>
              <a:cs typeface="Arial" charset="0"/>
            </a:endParaRPr>
          </a:p>
        </p:txBody>
      </p:sp>
      <p:sp>
        <p:nvSpPr>
          <p:cNvPr id="2" name="TextBox 1"/>
          <p:cNvSpPr txBox="1"/>
          <p:nvPr/>
        </p:nvSpPr>
        <p:spPr>
          <a:xfrm>
            <a:off x="242047" y="1189312"/>
            <a:ext cx="4168587" cy="286232"/>
          </a:xfrm>
          <a:prstGeom prst="rect">
            <a:avLst/>
          </a:prstGeom>
          <a:solidFill>
            <a:schemeClr val="bg1"/>
          </a:solidFill>
        </p:spPr>
        <p:txBody>
          <a:bodyPr wrap="square" rtlCol="0" anchor="ctr">
            <a:spAutoFit/>
          </a:bodyPr>
          <a:lstStyle/>
          <a:p>
            <a:pPr>
              <a:lnSpc>
                <a:spcPct val="90000"/>
              </a:lnSpc>
            </a:pPr>
            <a:r>
              <a:rPr lang="en-US" sz="1400" dirty="0" smtClean="0"/>
              <a:t>World energy consumption, 1990-2040 (Quads)</a:t>
            </a:r>
            <a:endParaRPr lang="en-US" sz="1400" dirty="0"/>
          </a:p>
        </p:txBody>
      </p:sp>
      <p:sp>
        <p:nvSpPr>
          <p:cNvPr id="9" name="TextBox 8"/>
          <p:cNvSpPr txBox="1"/>
          <p:nvPr/>
        </p:nvSpPr>
        <p:spPr>
          <a:xfrm>
            <a:off x="4853980" y="1070818"/>
            <a:ext cx="4168587" cy="523220"/>
          </a:xfrm>
          <a:prstGeom prst="rect">
            <a:avLst/>
          </a:prstGeom>
          <a:solidFill>
            <a:schemeClr val="bg1"/>
          </a:solidFill>
        </p:spPr>
        <p:txBody>
          <a:bodyPr wrap="square" rtlCol="0" anchor="ctr">
            <a:spAutoFit/>
          </a:bodyPr>
          <a:lstStyle/>
          <a:p>
            <a:r>
              <a:rPr lang="en-US" sz="1400" dirty="0" smtClean="0"/>
              <a:t>Non-OECD energy consumption by country grouping, 1990-2040 (Quads)</a:t>
            </a:r>
            <a:endParaRPr lang="en-US" sz="1400" dirty="0"/>
          </a:p>
        </p:txBody>
      </p:sp>
      <p:sp>
        <p:nvSpPr>
          <p:cNvPr id="12"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21</a:t>
            </a:fld>
            <a:endParaRPr lang="en-US" sz="1200" dirty="0">
              <a:solidFill>
                <a:srgbClr val="106636"/>
              </a:solidFill>
              <a:latin typeface="Arial" pitchFamily="34" charset="0"/>
              <a:cs typeface="Arial" pitchFamily="34" charset="0"/>
            </a:endParaRPr>
          </a:p>
        </p:txBody>
      </p:sp>
      <p:sp>
        <p:nvSpPr>
          <p:cNvPr id="14"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
        <p:nvSpPr>
          <p:cNvPr id="13" name="Rectangle 3"/>
          <p:cNvSpPr>
            <a:spLocks noChangeArrowheads="1"/>
          </p:cNvSpPr>
          <p:nvPr/>
        </p:nvSpPr>
        <p:spPr bwMode="auto">
          <a:xfrm>
            <a:off x="1294757" y="5983941"/>
            <a:ext cx="6697315" cy="858216"/>
          </a:xfrm>
          <a:prstGeom prst="rect">
            <a:avLst/>
          </a:prstGeom>
          <a:solidFill>
            <a:srgbClr val="CCECFF"/>
          </a:solidFill>
          <a:ln w="19050">
            <a:solidFill>
              <a:srgbClr val="000000"/>
            </a:solidFill>
            <a:miter lim="800000"/>
            <a:headEnd/>
            <a:tailEnd/>
          </a:ln>
          <a:effectLst/>
        </p:spPr>
        <p:txBody>
          <a:bodyPr wrap="none" lIns="82058" tIns="82058" rIns="82058" bIns="82058" anchor="ctr">
            <a:spAutoFit/>
          </a:bodyPr>
          <a:lstStyle/>
          <a:p>
            <a:pPr marL="3491750" indent="-3491750" algn="l">
              <a:lnSpc>
                <a:spcPct val="100000"/>
              </a:lnSpc>
              <a:spcBef>
                <a:spcPct val="0"/>
              </a:spcBef>
            </a:pPr>
            <a:r>
              <a:rPr lang="en-US" sz="900" u="sng" dirty="0">
                <a:solidFill>
                  <a:schemeClr val="tx1"/>
                </a:solidFill>
                <a:latin typeface="Comic Sans MS" pitchFamily="66" charset="0"/>
              </a:rPr>
              <a:t>Some equivalent ways of referring to the energy used by the U.S. in 1 year (approx. 100 Quads)</a:t>
            </a:r>
          </a:p>
          <a:p>
            <a:pPr marL="3491750" indent="-3491750" algn="l">
              <a:lnSpc>
                <a:spcPct val="100000"/>
              </a:lnSpc>
              <a:spcBef>
                <a:spcPct val="0"/>
              </a:spcBef>
            </a:pPr>
            <a:endParaRPr lang="en-US" sz="900" u="sng" dirty="0">
              <a:solidFill>
                <a:schemeClr val="tx1"/>
              </a:solidFill>
              <a:latin typeface="Comic Sans MS" pitchFamily="66" charset="0"/>
            </a:endParaRPr>
          </a:p>
          <a:p>
            <a:pPr marL="3491750" indent="-3491750" algn="l">
              <a:lnSpc>
                <a:spcPct val="100000"/>
              </a:lnSpc>
              <a:spcBef>
                <a:spcPct val="0"/>
              </a:spcBef>
            </a:pPr>
            <a:r>
              <a:rPr lang="en-US" sz="900" dirty="0">
                <a:solidFill>
                  <a:schemeClr val="tx1"/>
                </a:solidFill>
                <a:latin typeface="Comic Sans MS" pitchFamily="66" charset="0"/>
              </a:rPr>
              <a:t>100.0 quadrillion British Thermal Units (Quads)	U.S. &amp; British unit of energy</a:t>
            </a:r>
          </a:p>
          <a:p>
            <a:pPr marL="3491750" indent="-3491750" algn="l">
              <a:lnSpc>
                <a:spcPct val="100000"/>
              </a:lnSpc>
              <a:spcBef>
                <a:spcPct val="0"/>
              </a:spcBef>
            </a:pPr>
            <a:r>
              <a:rPr lang="en-US" sz="900" dirty="0">
                <a:solidFill>
                  <a:schemeClr val="tx1"/>
                </a:solidFill>
                <a:latin typeface="Comic Sans MS" pitchFamily="66" charset="0"/>
              </a:rPr>
              <a:t>105.5 </a:t>
            </a:r>
            <a:r>
              <a:rPr lang="en-US" sz="900" dirty="0" err="1">
                <a:solidFill>
                  <a:schemeClr val="tx1"/>
                </a:solidFill>
                <a:latin typeface="Comic Sans MS" pitchFamily="66" charset="0"/>
              </a:rPr>
              <a:t>exa</a:t>
            </a:r>
            <a:r>
              <a:rPr lang="en-US" sz="900" dirty="0">
                <a:solidFill>
                  <a:schemeClr val="tx1"/>
                </a:solidFill>
                <a:latin typeface="Comic Sans MS" pitchFamily="66" charset="0"/>
              </a:rPr>
              <a:t> Joules (EJ)	Metric unit of energy</a:t>
            </a:r>
          </a:p>
          <a:p>
            <a:pPr marL="3491750" indent="-3491750" algn="l">
              <a:lnSpc>
                <a:spcPct val="100000"/>
              </a:lnSpc>
              <a:spcBef>
                <a:spcPct val="0"/>
              </a:spcBef>
            </a:pPr>
            <a:r>
              <a:rPr lang="en-US" sz="900" dirty="0">
                <a:solidFill>
                  <a:schemeClr val="tx1"/>
                </a:solidFill>
                <a:latin typeface="Comic Sans MS" pitchFamily="66" charset="0"/>
              </a:rPr>
              <a:t>3.346 terawatt-years (TW-yr)	Metric unit of power (energy/sec)x(#seconds in a year)</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921"/>
          <a:stretch/>
        </p:blipFill>
        <p:spPr bwMode="auto">
          <a:xfrm>
            <a:off x="0" y="1645905"/>
            <a:ext cx="9144000" cy="3699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306606"/>
            <a:ext cx="1196898" cy="15417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5" name="Straight Arrow Connector 4"/>
          <p:cNvCxnSpPr/>
          <p:nvPr/>
        </p:nvCxnSpPr>
        <p:spPr>
          <a:xfrm>
            <a:off x="4261757" y="2245179"/>
            <a:ext cx="3257550" cy="155121"/>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26107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489" y="-201633"/>
            <a:ext cx="8229023"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342900" marR="0" lvl="0" indent="-342900" algn="ctr" defTabSz="820583" latinLnBrk="0">
              <a:lnSpc>
                <a:spcPct val="100000"/>
              </a:lnSpc>
              <a:buClrTx/>
              <a:buSzTx/>
              <a:tabLst/>
              <a:defRPr/>
            </a:pPr>
            <a:r>
              <a:rPr lang="en-US" sz="2400" dirty="0" smtClean="0">
                <a:solidFill>
                  <a:srgbClr val="106636"/>
                </a:solidFill>
                <a:ea typeface="+mj-ea"/>
                <a:cs typeface="Arial" charset="0"/>
              </a:rPr>
              <a:t>World Regions and OECD Member Countries</a:t>
            </a:r>
            <a:endParaRPr lang="en-US" sz="2400" dirty="0">
              <a:solidFill>
                <a:srgbClr val="106636"/>
              </a:solidFill>
              <a:ea typeface="+mj-ea"/>
              <a:cs typeface="Arial" charset="0"/>
            </a:endParaRPr>
          </a:p>
        </p:txBody>
      </p:sp>
      <p:pic>
        <p:nvPicPr>
          <p:cNvPr id="132098" name="Picture 2" descr="Organisation for Economic Co-operation and Development">
            <a:hlinkClick r:id="rId3"/>
          </p:cNvPr>
          <p:cNvPicPr>
            <a:picLocks noChangeAspect="1" noChangeArrowheads="1"/>
          </p:cNvPicPr>
          <p:nvPr/>
        </p:nvPicPr>
        <p:blipFill>
          <a:blip r:embed="rId4" cstate="print"/>
          <a:srcRect/>
          <a:stretch>
            <a:fillRect/>
          </a:stretch>
        </p:blipFill>
        <p:spPr bwMode="auto">
          <a:xfrm>
            <a:off x="84264" y="6302099"/>
            <a:ext cx="1306271" cy="481259"/>
          </a:xfrm>
          <a:prstGeom prst="rect">
            <a:avLst/>
          </a:prstGeom>
          <a:noFill/>
        </p:spPr>
      </p:pic>
      <p:sp>
        <p:nvSpPr>
          <p:cNvPr id="6" name="Rectangle 5"/>
          <p:cNvSpPr/>
          <p:nvPr/>
        </p:nvSpPr>
        <p:spPr>
          <a:xfrm>
            <a:off x="1531969" y="6273460"/>
            <a:ext cx="5621867" cy="584775"/>
          </a:xfrm>
          <a:prstGeom prst="rect">
            <a:avLst/>
          </a:prstGeom>
        </p:spPr>
        <p:txBody>
          <a:bodyPr wrap="square">
            <a:spAutoFit/>
          </a:bodyPr>
          <a:lstStyle/>
          <a:p>
            <a:r>
              <a:rPr lang="en-US" sz="800" dirty="0" smtClean="0"/>
              <a:t>The OECD is a forum of countries committed to democracy and the market economy, providing a setting to compare policy experiences, seek answers to common problems, identify good practices, and co-ordinate domestic and international policies. Twenty countries signed the Convention on the OECD on 14 December 1960; twelve additional countries have joined since.</a:t>
            </a:r>
            <a:endParaRPr lang="en-US" sz="800" dirty="0"/>
          </a:p>
        </p:txBody>
      </p:sp>
      <p:sp>
        <p:nvSpPr>
          <p:cNvPr id="9" name="Rectangle 8"/>
          <p:cNvSpPr/>
          <p:nvPr/>
        </p:nvSpPr>
        <p:spPr>
          <a:xfrm>
            <a:off x="509452" y="2037027"/>
            <a:ext cx="3592285" cy="369332"/>
          </a:xfrm>
          <a:prstGeom prst="rect">
            <a:avLst/>
          </a:prstGeom>
        </p:spPr>
        <p:txBody>
          <a:bodyPr wrap="square">
            <a:spAutoFit/>
          </a:bodyPr>
          <a:lstStyle/>
          <a:p>
            <a:endParaRPr lang="en-US" dirty="0" smtClean="0"/>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519" y="860020"/>
            <a:ext cx="8770775" cy="5319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22</a:t>
            </a:fld>
            <a:endParaRPr lang="en-US" sz="1200" dirty="0">
              <a:solidFill>
                <a:srgbClr val="106636"/>
              </a:solidFill>
              <a:latin typeface="Arial" pitchFamily="34" charset="0"/>
              <a:cs typeface="Arial" pitchFamily="34" charset="0"/>
            </a:endParaRPr>
          </a:p>
        </p:txBody>
      </p:sp>
      <p:sp>
        <p:nvSpPr>
          <p:cNvPr id="14"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extLst>
      <p:ext uri="{BB962C8B-B14F-4D97-AF65-F5344CB8AC3E}">
        <p14:creationId xmlns:p14="http://schemas.microsoft.com/office/powerpoint/2010/main" val="158919584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489" y="-215281"/>
            <a:ext cx="8229023"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342900" marR="0" lvl="0" indent="-342900" algn="ctr" defTabSz="820583" latinLnBrk="0">
              <a:lnSpc>
                <a:spcPct val="100000"/>
              </a:lnSpc>
              <a:buClrTx/>
              <a:buSzTx/>
              <a:tabLst/>
              <a:defRPr/>
            </a:pPr>
            <a:r>
              <a:rPr lang="en-US" sz="2400" dirty="0" smtClean="0">
                <a:solidFill>
                  <a:srgbClr val="106636"/>
                </a:solidFill>
                <a:ea typeface="+mj-ea"/>
                <a:cs typeface="Arial" charset="0"/>
              </a:rPr>
              <a:t>OECD Member Countries</a:t>
            </a:r>
            <a:endParaRPr lang="en-US" sz="2400" dirty="0">
              <a:solidFill>
                <a:srgbClr val="106636"/>
              </a:solidFill>
              <a:ea typeface="+mj-ea"/>
              <a:cs typeface="Arial" charset="0"/>
            </a:endParaRPr>
          </a:p>
        </p:txBody>
      </p:sp>
      <p:pic>
        <p:nvPicPr>
          <p:cNvPr id="132098" name="Picture 2" descr="Organisation for Economic Co-operation and Development">
            <a:hlinkClick r:id="rId3"/>
          </p:cNvPr>
          <p:cNvPicPr>
            <a:picLocks noChangeAspect="1" noChangeArrowheads="1"/>
          </p:cNvPicPr>
          <p:nvPr/>
        </p:nvPicPr>
        <p:blipFill>
          <a:blip r:embed="rId4" cstate="print"/>
          <a:srcRect/>
          <a:stretch>
            <a:fillRect/>
          </a:stretch>
        </p:blipFill>
        <p:spPr bwMode="auto">
          <a:xfrm>
            <a:off x="873236" y="1065572"/>
            <a:ext cx="2355268" cy="867732"/>
          </a:xfrm>
          <a:prstGeom prst="rect">
            <a:avLst/>
          </a:prstGeom>
          <a:noFill/>
        </p:spPr>
      </p:pic>
      <p:sp>
        <p:nvSpPr>
          <p:cNvPr id="6" name="Rectangle 5"/>
          <p:cNvSpPr/>
          <p:nvPr/>
        </p:nvSpPr>
        <p:spPr>
          <a:xfrm>
            <a:off x="4996544" y="834572"/>
            <a:ext cx="2736668" cy="5262979"/>
          </a:xfrm>
          <a:prstGeom prst="rect">
            <a:avLst/>
          </a:prstGeom>
        </p:spPr>
        <p:txBody>
          <a:bodyPr wrap="square">
            <a:spAutoFit/>
          </a:bodyPr>
          <a:lstStyle/>
          <a:p>
            <a:r>
              <a:rPr lang="en-US" sz="1050" dirty="0" smtClean="0">
                <a:hlinkClick r:id="rId5" action="ppaction://hlinkfile"/>
              </a:rPr>
              <a:t>AUSTRALIA</a:t>
            </a:r>
            <a:r>
              <a:rPr lang="en-US" sz="1050" dirty="0" smtClean="0"/>
              <a:t>: 7 June 1971</a:t>
            </a:r>
            <a:br>
              <a:rPr lang="en-US" sz="1050" dirty="0" smtClean="0"/>
            </a:br>
            <a:r>
              <a:rPr lang="en-US" sz="1050" dirty="0" smtClean="0">
                <a:hlinkClick r:id="rId6" action="ppaction://hlinkfile"/>
              </a:rPr>
              <a:t>AUSTRIA</a:t>
            </a:r>
            <a:r>
              <a:rPr lang="en-US" sz="1050" dirty="0" smtClean="0"/>
              <a:t>: 29 September 1961</a:t>
            </a:r>
            <a:br>
              <a:rPr lang="en-US" sz="1050" dirty="0" smtClean="0"/>
            </a:br>
            <a:r>
              <a:rPr lang="en-US" sz="1050" dirty="0" smtClean="0">
                <a:hlinkClick r:id="rId7" action="ppaction://hlinkfile"/>
              </a:rPr>
              <a:t>BELGIUM</a:t>
            </a:r>
            <a:r>
              <a:rPr lang="en-US" sz="1050" dirty="0" smtClean="0"/>
              <a:t>: 13 September 1961</a:t>
            </a:r>
            <a:br>
              <a:rPr lang="en-US" sz="1050" dirty="0" smtClean="0"/>
            </a:br>
            <a:r>
              <a:rPr lang="en-US" sz="1050" dirty="0" smtClean="0">
                <a:hlinkClick r:id="rId8" action="ppaction://hlinkfile"/>
              </a:rPr>
              <a:t>CANADA</a:t>
            </a:r>
            <a:r>
              <a:rPr lang="en-US" sz="1050" dirty="0" smtClean="0"/>
              <a:t>: 10 April 1961</a:t>
            </a:r>
            <a:br>
              <a:rPr lang="en-US" sz="1050" dirty="0" smtClean="0"/>
            </a:br>
            <a:r>
              <a:rPr lang="en-US" sz="1050" dirty="0" smtClean="0">
                <a:hlinkClick r:id="rId9" action="ppaction://hlinkfile"/>
              </a:rPr>
              <a:t>CHILE</a:t>
            </a:r>
            <a:r>
              <a:rPr lang="en-US" sz="1050" dirty="0" smtClean="0"/>
              <a:t>: 7 May 2010</a:t>
            </a:r>
            <a:br>
              <a:rPr lang="en-US" sz="1050" dirty="0" smtClean="0"/>
            </a:br>
            <a:r>
              <a:rPr lang="en-US" sz="1050" dirty="0" smtClean="0">
                <a:hlinkClick r:id="rId10" action="ppaction://hlinkfile"/>
              </a:rPr>
              <a:t>CZECH REPUBLIC</a:t>
            </a:r>
            <a:r>
              <a:rPr lang="en-US" sz="1050" dirty="0" smtClean="0"/>
              <a:t>: 21 December 1995</a:t>
            </a:r>
            <a:br>
              <a:rPr lang="en-US" sz="1050" dirty="0" smtClean="0"/>
            </a:br>
            <a:r>
              <a:rPr lang="en-US" sz="1050" dirty="0" smtClean="0">
                <a:hlinkClick r:id="rId11" action="ppaction://hlinkfile"/>
              </a:rPr>
              <a:t>DENMARK</a:t>
            </a:r>
            <a:r>
              <a:rPr lang="en-US" sz="1050" dirty="0" smtClean="0"/>
              <a:t>: 30 May 1961</a:t>
            </a:r>
            <a:br>
              <a:rPr lang="en-US" sz="1050" dirty="0" smtClean="0"/>
            </a:br>
            <a:r>
              <a:rPr lang="en-US" sz="1050" dirty="0" smtClean="0">
                <a:hlinkClick r:id="rId12" action="ppaction://hlinkfile"/>
              </a:rPr>
              <a:t>FINLAND</a:t>
            </a:r>
            <a:r>
              <a:rPr lang="en-US" sz="1050" dirty="0" smtClean="0"/>
              <a:t>: 28 January 1969</a:t>
            </a:r>
            <a:br>
              <a:rPr lang="en-US" sz="1050" dirty="0" smtClean="0"/>
            </a:br>
            <a:r>
              <a:rPr lang="en-US" sz="1050" dirty="0" smtClean="0">
                <a:hlinkClick r:id="rId13" action="ppaction://hlinkfile"/>
              </a:rPr>
              <a:t>FRANCE</a:t>
            </a:r>
            <a:r>
              <a:rPr lang="en-US" sz="1050" dirty="0" smtClean="0"/>
              <a:t>: 7 August 1961</a:t>
            </a:r>
            <a:br>
              <a:rPr lang="en-US" sz="1050" dirty="0" smtClean="0"/>
            </a:br>
            <a:r>
              <a:rPr lang="en-US" sz="1050" dirty="0" smtClean="0">
                <a:hlinkClick r:id="rId14" action="ppaction://hlinkfile"/>
              </a:rPr>
              <a:t>GERMANY</a:t>
            </a:r>
            <a:r>
              <a:rPr lang="en-US" sz="1050" dirty="0" smtClean="0"/>
              <a:t>: 27 September 1961</a:t>
            </a:r>
            <a:br>
              <a:rPr lang="en-US" sz="1050" dirty="0" smtClean="0"/>
            </a:br>
            <a:r>
              <a:rPr lang="en-US" sz="1050" dirty="0" smtClean="0">
                <a:hlinkClick r:id="rId15" action="ppaction://hlinkfile"/>
              </a:rPr>
              <a:t>GREECE</a:t>
            </a:r>
            <a:r>
              <a:rPr lang="en-US" sz="1050" dirty="0" smtClean="0"/>
              <a:t>: 27 September 1961</a:t>
            </a:r>
            <a:br>
              <a:rPr lang="en-US" sz="1050" dirty="0" smtClean="0"/>
            </a:br>
            <a:r>
              <a:rPr lang="en-US" sz="1050" dirty="0" smtClean="0">
                <a:hlinkClick r:id="rId16" action="ppaction://hlinkfile"/>
              </a:rPr>
              <a:t>HUNGARY</a:t>
            </a:r>
            <a:r>
              <a:rPr lang="en-US" sz="1050" dirty="0" smtClean="0"/>
              <a:t>: 7 May 1996</a:t>
            </a:r>
            <a:br>
              <a:rPr lang="en-US" sz="1050" dirty="0" smtClean="0"/>
            </a:br>
            <a:r>
              <a:rPr lang="en-US" sz="1050" dirty="0" smtClean="0">
                <a:hlinkClick r:id="rId17" action="ppaction://hlinkfile"/>
              </a:rPr>
              <a:t>ICELAND</a:t>
            </a:r>
            <a:r>
              <a:rPr lang="en-US" sz="1050" dirty="0" smtClean="0"/>
              <a:t>: 5 June 1961</a:t>
            </a:r>
            <a:br>
              <a:rPr lang="en-US" sz="1050" dirty="0" smtClean="0"/>
            </a:br>
            <a:r>
              <a:rPr lang="en-US" sz="1050" dirty="0" smtClean="0">
                <a:hlinkClick r:id="rId18" action="ppaction://hlinkfile"/>
              </a:rPr>
              <a:t>IRELAND</a:t>
            </a:r>
            <a:r>
              <a:rPr lang="en-US" sz="1050" dirty="0" smtClean="0"/>
              <a:t>: 17 August 1961</a:t>
            </a:r>
            <a:br>
              <a:rPr lang="en-US" sz="1050" dirty="0" smtClean="0"/>
            </a:br>
            <a:r>
              <a:rPr lang="en-US" sz="1050" dirty="0" smtClean="0">
                <a:hlinkClick r:id="rId19" action="ppaction://hlinkfile"/>
              </a:rPr>
              <a:t>ITALY</a:t>
            </a:r>
            <a:r>
              <a:rPr lang="en-US" sz="1050" dirty="0" smtClean="0"/>
              <a:t>: 29 March 1962</a:t>
            </a:r>
            <a:br>
              <a:rPr lang="en-US" sz="1050" dirty="0" smtClean="0"/>
            </a:br>
            <a:r>
              <a:rPr lang="en-US" sz="1050" dirty="0" smtClean="0">
                <a:hlinkClick r:id="rId20" action="ppaction://hlinkfile"/>
              </a:rPr>
              <a:t>JAPAN</a:t>
            </a:r>
            <a:r>
              <a:rPr lang="en-US" sz="1050" dirty="0" smtClean="0"/>
              <a:t>: 28 April 1964</a:t>
            </a:r>
            <a:br>
              <a:rPr lang="en-US" sz="1050" dirty="0" smtClean="0"/>
            </a:br>
            <a:r>
              <a:rPr lang="en-US" sz="1050" dirty="0" smtClean="0">
                <a:hlinkClick r:id="rId21" action="ppaction://hlinkfile"/>
              </a:rPr>
              <a:t>KOREA</a:t>
            </a:r>
            <a:r>
              <a:rPr lang="en-US" sz="1050" dirty="0" smtClean="0"/>
              <a:t>: 12 December 1996</a:t>
            </a:r>
            <a:br>
              <a:rPr lang="en-US" sz="1050" dirty="0" smtClean="0"/>
            </a:br>
            <a:r>
              <a:rPr lang="en-US" sz="1050" dirty="0" smtClean="0">
                <a:hlinkClick r:id="rId22" action="ppaction://hlinkfile"/>
              </a:rPr>
              <a:t>LUXEMBOURG</a:t>
            </a:r>
            <a:r>
              <a:rPr lang="en-US" sz="1050" dirty="0" smtClean="0"/>
              <a:t>: 7 December 1961</a:t>
            </a:r>
            <a:br>
              <a:rPr lang="en-US" sz="1050" dirty="0" smtClean="0"/>
            </a:br>
            <a:r>
              <a:rPr lang="en-US" sz="1050" dirty="0" smtClean="0">
                <a:hlinkClick r:id="rId23" action="ppaction://hlinkfile"/>
              </a:rPr>
              <a:t>MEXICO</a:t>
            </a:r>
            <a:r>
              <a:rPr lang="en-US" sz="1050" dirty="0" smtClean="0"/>
              <a:t>: 18 May 1994</a:t>
            </a:r>
            <a:br>
              <a:rPr lang="en-US" sz="1050" dirty="0" smtClean="0"/>
            </a:br>
            <a:r>
              <a:rPr lang="en-US" sz="1050" dirty="0" smtClean="0">
                <a:hlinkClick r:id="rId24" action="ppaction://hlinkfile"/>
              </a:rPr>
              <a:t>NETHERLANDS</a:t>
            </a:r>
            <a:r>
              <a:rPr lang="en-US" sz="1050" dirty="0" smtClean="0"/>
              <a:t>: 13 November 1961</a:t>
            </a:r>
            <a:br>
              <a:rPr lang="en-US" sz="1050" dirty="0" smtClean="0"/>
            </a:br>
            <a:r>
              <a:rPr lang="en-US" sz="1050" dirty="0" smtClean="0">
                <a:hlinkClick r:id="rId25" action="ppaction://hlinkfile"/>
              </a:rPr>
              <a:t>NEW ZEALAND</a:t>
            </a:r>
            <a:r>
              <a:rPr lang="en-US" sz="1050" dirty="0" smtClean="0"/>
              <a:t>: 29 May 1973</a:t>
            </a:r>
            <a:br>
              <a:rPr lang="en-US" sz="1050" dirty="0" smtClean="0"/>
            </a:br>
            <a:r>
              <a:rPr lang="en-US" sz="1050" dirty="0" smtClean="0">
                <a:hlinkClick r:id="rId26" action="ppaction://hlinkfile"/>
              </a:rPr>
              <a:t>NORWAY</a:t>
            </a:r>
            <a:r>
              <a:rPr lang="en-US" sz="1050" dirty="0" smtClean="0"/>
              <a:t>: 4 July 1961</a:t>
            </a:r>
            <a:br>
              <a:rPr lang="en-US" sz="1050" dirty="0" smtClean="0"/>
            </a:br>
            <a:r>
              <a:rPr lang="en-US" sz="1050" dirty="0" smtClean="0">
                <a:hlinkClick r:id="rId27" action="ppaction://hlinkfile"/>
              </a:rPr>
              <a:t>POLAND</a:t>
            </a:r>
            <a:r>
              <a:rPr lang="en-US" sz="1050" dirty="0" smtClean="0"/>
              <a:t>: 22 November 1996</a:t>
            </a:r>
            <a:br>
              <a:rPr lang="en-US" sz="1050" dirty="0" smtClean="0"/>
            </a:br>
            <a:r>
              <a:rPr lang="en-US" sz="1050" dirty="0" smtClean="0">
                <a:hlinkClick r:id="rId28" action="ppaction://hlinkfile"/>
              </a:rPr>
              <a:t>PORTUGAL</a:t>
            </a:r>
            <a:r>
              <a:rPr lang="en-US" sz="1050" dirty="0" smtClean="0"/>
              <a:t>: 4 August 1961</a:t>
            </a:r>
            <a:br>
              <a:rPr lang="en-US" sz="1050" dirty="0" smtClean="0"/>
            </a:br>
            <a:r>
              <a:rPr lang="en-US" sz="1050" dirty="0" smtClean="0">
                <a:hlinkClick r:id="rId29" action="ppaction://hlinkfile"/>
              </a:rPr>
              <a:t>SLOVAK REPUBLIC</a:t>
            </a:r>
            <a:r>
              <a:rPr lang="en-US" sz="1050" dirty="0" smtClean="0"/>
              <a:t>: 14 December 2000</a:t>
            </a:r>
            <a:br>
              <a:rPr lang="en-US" sz="1050" dirty="0" smtClean="0"/>
            </a:br>
            <a:r>
              <a:rPr lang="en-US" sz="1050" dirty="0" smtClean="0">
                <a:hlinkClick r:id="rId30" action="ppaction://hlinkfile"/>
              </a:rPr>
              <a:t>SLOVENIA</a:t>
            </a:r>
            <a:r>
              <a:rPr lang="en-US" sz="1050" dirty="0" smtClean="0"/>
              <a:t>: 21 July 2010</a:t>
            </a:r>
            <a:br>
              <a:rPr lang="en-US" sz="1050" dirty="0" smtClean="0"/>
            </a:br>
            <a:r>
              <a:rPr lang="en-US" sz="1050" dirty="0" smtClean="0">
                <a:hlinkClick r:id="rId31" action="ppaction://hlinkfile"/>
              </a:rPr>
              <a:t>SPAIN</a:t>
            </a:r>
            <a:r>
              <a:rPr lang="en-US" sz="1050" dirty="0" smtClean="0"/>
              <a:t>: 3 August 1961</a:t>
            </a:r>
            <a:br>
              <a:rPr lang="en-US" sz="1050" dirty="0" smtClean="0"/>
            </a:br>
            <a:r>
              <a:rPr lang="en-US" sz="1050" dirty="0" smtClean="0">
                <a:hlinkClick r:id="rId32" action="ppaction://hlinkfile"/>
              </a:rPr>
              <a:t>SWEDEN</a:t>
            </a:r>
            <a:r>
              <a:rPr lang="en-US" sz="1050" dirty="0" smtClean="0"/>
              <a:t>: 28 September 1961</a:t>
            </a:r>
            <a:br>
              <a:rPr lang="en-US" sz="1050" dirty="0" smtClean="0"/>
            </a:br>
            <a:r>
              <a:rPr lang="en-US" sz="1050" dirty="0" smtClean="0">
                <a:hlinkClick r:id="rId33" action="ppaction://hlinkfile"/>
              </a:rPr>
              <a:t>SWITZERLAND</a:t>
            </a:r>
            <a:r>
              <a:rPr lang="en-US" sz="1050" dirty="0" smtClean="0"/>
              <a:t>: 28 September 1961</a:t>
            </a:r>
            <a:br>
              <a:rPr lang="en-US" sz="1050" dirty="0" smtClean="0"/>
            </a:br>
            <a:r>
              <a:rPr lang="en-US" sz="1050" dirty="0" smtClean="0">
                <a:hlinkClick r:id="rId34" action="ppaction://hlinkfile"/>
              </a:rPr>
              <a:t>TURKEY</a:t>
            </a:r>
            <a:r>
              <a:rPr lang="en-US" sz="1050" dirty="0" smtClean="0"/>
              <a:t>: 2 August 1961</a:t>
            </a:r>
            <a:br>
              <a:rPr lang="en-US" sz="1050" dirty="0" smtClean="0"/>
            </a:br>
            <a:r>
              <a:rPr lang="en-US" sz="1050" dirty="0" smtClean="0">
                <a:hlinkClick r:id="rId35" action="ppaction://hlinkfile"/>
              </a:rPr>
              <a:t>UNITED KINGDOM</a:t>
            </a:r>
            <a:r>
              <a:rPr lang="en-US" sz="1050" dirty="0" smtClean="0"/>
              <a:t>: 2 May 1961</a:t>
            </a:r>
            <a:br>
              <a:rPr lang="en-US" sz="1050" dirty="0" smtClean="0"/>
            </a:br>
            <a:r>
              <a:rPr lang="en-US" sz="1050" dirty="0" smtClean="0">
                <a:hlinkClick r:id="rId36" action="ppaction://hlinkfile"/>
              </a:rPr>
              <a:t>UNITED STATES</a:t>
            </a:r>
            <a:r>
              <a:rPr lang="en-US" sz="1050" dirty="0" smtClean="0"/>
              <a:t>: 12 April 1961</a:t>
            </a:r>
            <a:endParaRPr lang="en-US" sz="1050" dirty="0"/>
          </a:p>
        </p:txBody>
      </p:sp>
      <p:sp>
        <p:nvSpPr>
          <p:cNvPr id="7" name="Rectangle 6"/>
          <p:cNvSpPr/>
          <p:nvPr/>
        </p:nvSpPr>
        <p:spPr>
          <a:xfrm>
            <a:off x="509452" y="2037027"/>
            <a:ext cx="3592285" cy="3693319"/>
          </a:xfrm>
          <a:prstGeom prst="rect">
            <a:avLst/>
          </a:prstGeom>
        </p:spPr>
        <p:txBody>
          <a:bodyPr wrap="square">
            <a:spAutoFit/>
          </a:bodyPr>
          <a:lstStyle/>
          <a:p>
            <a:r>
              <a:rPr lang="en-US" dirty="0" smtClean="0"/>
              <a:t>OECD MEMBER COUNTRIES</a:t>
            </a:r>
          </a:p>
          <a:p>
            <a:r>
              <a:rPr lang="en-US" dirty="0" smtClean="0"/>
              <a:t>Twenty countries originally signed the Convention on the </a:t>
            </a:r>
            <a:r>
              <a:rPr lang="en-US" dirty="0" err="1" smtClean="0"/>
              <a:t>Organisation</a:t>
            </a:r>
            <a:r>
              <a:rPr lang="en-US" dirty="0" smtClean="0"/>
              <a:t> for Economic Co-operation and Development on 14 December 1960. Since then twelve countries have become members of the </a:t>
            </a:r>
            <a:r>
              <a:rPr lang="en-US" dirty="0" err="1" smtClean="0"/>
              <a:t>Organisation</a:t>
            </a:r>
            <a:r>
              <a:rPr lang="en-US" dirty="0" smtClean="0"/>
              <a:t>. The Member countries of the </a:t>
            </a:r>
            <a:r>
              <a:rPr lang="en-US" dirty="0" err="1" smtClean="0"/>
              <a:t>Organisation</a:t>
            </a:r>
            <a:r>
              <a:rPr lang="en-US" dirty="0" smtClean="0"/>
              <a:t> and the dates on which they deposited their instruments of ratification are:</a:t>
            </a:r>
          </a:p>
        </p:txBody>
      </p:sp>
      <p:sp>
        <p:nvSpPr>
          <p:cNvPr id="9"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23</a:t>
            </a:fld>
            <a:endParaRPr lang="en-US" sz="1200" dirty="0">
              <a:solidFill>
                <a:srgbClr val="106636"/>
              </a:solidFill>
              <a:latin typeface="Arial" pitchFamily="34" charset="0"/>
              <a:cs typeface="Arial" pitchFamily="34" charset="0"/>
            </a:endParaRPr>
          </a:p>
        </p:txBody>
      </p:sp>
      <p:sp>
        <p:nvSpPr>
          <p:cNvPr id="10"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extLst>
      <p:ext uri="{BB962C8B-B14F-4D97-AF65-F5344CB8AC3E}">
        <p14:creationId xmlns:p14="http://schemas.microsoft.com/office/powerpoint/2010/main" val="160208036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7" name="Text Box 3"/>
          <p:cNvSpPr txBox="1">
            <a:spLocks noChangeArrowheads="1"/>
          </p:cNvSpPr>
          <p:nvPr/>
        </p:nvSpPr>
        <p:spPr bwMode="auto">
          <a:xfrm>
            <a:off x="264680" y="563152"/>
            <a:ext cx="8643215"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a:solidFill>
                  <a:srgbClr val="FF0000"/>
                </a:solidFill>
                <a:effectLst>
                  <a:outerShdw blurRad="38100" dist="38100" dir="2700000" algn="tl">
                    <a:srgbClr val="C0C0C0"/>
                  </a:outerShdw>
                </a:effectLst>
                <a:latin typeface="Arial" pitchFamily="34" charset="0"/>
              </a:rPr>
              <a:t>Energy needs in the 21st century</a:t>
            </a:r>
          </a:p>
        </p:txBody>
      </p:sp>
      <p:grpSp>
        <p:nvGrpSpPr>
          <p:cNvPr id="7" name="Group 6"/>
          <p:cNvGrpSpPr/>
          <p:nvPr/>
        </p:nvGrpSpPr>
        <p:grpSpPr>
          <a:xfrm>
            <a:off x="6591461" y="2289461"/>
            <a:ext cx="2161715" cy="821523"/>
            <a:chOff x="6816549" y="2407123"/>
            <a:chExt cx="2161715" cy="821523"/>
          </a:xfrm>
        </p:grpSpPr>
        <p:sp>
          <p:nvSpPr>
            <p:cNvPr id="461838" name="AutoShape 14"/>
            <p:cNvSpPr>
              <a:spLocks noChangeArrowheads="1"/>
            </p:cNvSpPr>
            <p:nvPr/>
          </p:nvSpPr>
          <p:spPr bwMode="auto">
            <a:xfrm>
              <a:off x="6816549" y="2700222"/>
              <a:ext cx="1662545" cy="235324"/>
            </a:xfrm>
            <a:prstGeom prst="rightArrow">
              <a:avLst>
                <a:gd name="adj1" fmla="val 50000"/>
                <a:gd name="adj2" fmla="val 171429"/>
              </a:avLst>
            </a:prstGeom>
            <a:solidFill>
              <a:srgbClr val="C0C0C0"/>
            </a:solidFill>
            <a:ln w="19050" algn="ctr">
              <a:solidFill>
                <a:schemeClr val="tx1"/>
              </a:solidFill>
              <a:miter lim="800000"/>
              <a:headEnd/>
              <a:tailEnd/>
            </a:ln>
            <a:effectLst/>
          </p:spPr>
          <p:txBody>
            <a:bodyPr wrap="none" lIns="82058" tIns="41029" rIns="82058" bIns="41029" anchor="ctr"/>
            <a:lstStyle/>
            <a:p>
              <a:endParaRPr lang="en-US"/>
            </a:p>
          </p:txBody>
        </p:sp>
        <p:sp>
          <p:nvSpPr>
            <p:cNvPr id="461840" name="Text Box 16"/>
            <p:cNvSpPr txBox="1">
              <a:spLocks noChangeArrowheads="1"/>
            </p:cNvSpPr>
            <p:nvPr/>
          </p:nvSpPr>
          <p:spPr bwMode="auto">
            <a:xfrm>
              <a:off x="8504769" y="2407123"/>
              <a:ext cx="473495" cy="821523"/>
            </a:xfrm>
            <a:prstGeom prst="rect">
              <a:avLst/>
            </a:prstGeom>
            <a:noFill/>
            <a:ln w="19050" algn="ctr">
              <a:noFill/>
              <a:miter lim="800000"/>
              <a:headEnd/>
              <a:tailEnd/>
            </a:ln>
            <a:effectLst/>
          </p:spPr>
          <p:txBody>
            <a:bodyPr wrap="none" lIns="82058" tIns="41029" rIns="82058" bIns="41029">
              <a:spAutoFit/>
            </a:bodyPr>
            <a:lstStyle/>
            <a:p>
              <a:pPr defTabSz="914608"/>
              <a:r>
                <a:rPr lang="en-US" sz="4800" b="1" dirty="0">
                  <a:solidFill>
                    <a:schemeClr val="tx1"/>
                  </a:solidFill>
                  <a:latin typeface="Times" pitchFamily="18" charset="0"/>
                </a:rPr>
                <a:t>?</a:t>
              </a:r>
            </a:p>
          </p:txBody>
        </p:sp>
      </p:grpSp>
      <p:sp>
        <p:nvSpPr>
          <p:cNvPr id="461860" name="Text Box 36"/>
          <p:cNvSpPr txBox="1">
            <a:spLocks noChangeArrowheads="1"/>
          </p:cNvSpPr>
          <p:nvPr/>
        </p:nvSpPr>
        <p:spPr bwMode="auto">
          <a:xfrm>
            <a:off x="351700" y="2676644"/>
            <a:ext cx="1611627" cy="390636"/>
          </a:xfrm>
          <a:prstGeom prst="rect">
            <a:avLst/>
          </a:prstGeom>
          <a:noFill/>
          <a:ln w="19050" algn="ctr">
            <a:noFill/>
            <a:miter lim="800000"/>
            <a:headEnd/>
            <a:tailEnd/>
          </a:ln>
          <a:effectLst/>
        </p:spPr>
        <p:txBody>
          <a:bodyPr wrap="none" lIns="82058" tIns="41029" rIns="82058" bIns="41029">
            <a:spAutoFit/>
          </a:bodyPr>
          <a:lstStyle/>
          <a:p>
            <a:pPr defTabSz="914608"/>
            <a:r>
              <a:rPr lang="en-US" sz="2000" b="1" i="1" dirty="0" smtClean="0">
                <a:solidFill>
                  <a:schemeClr val="tx1"/>
                </a:solidFill>
                <a:effectLst>
                  <a:outerShdw blurRad="38100" dist="38100" dir="2700000" algn="tl">
                    <a:srgbClr val="C0C0C0"/>
                  </a:outerShdw>
                </a:effectLst>
              </a:rPr>
              <a:t>~100 Quads</a:t>
            </a:r>
            <a:endParaRPr lang="en-US" sz="2000" b="1" i="1" dirty="0">
              <a:solidFill>
                <a:schemeClr val="tx1"/>
              </a:solidFill>
              <a:effectLst>
                <a:outerShdw blurRad="38100" dist="38100" dir="2700000" algn="tl">
                  <a:srgbClr val="C0C0C0"/>
                </a:outerShdw>
              </a:effectLst>
            </a:endParaRPr>
          </a:p>
        </p:txBody>
      </p:sp>
      <p:sp>
        <p:nvSpPr>
          <p:cNvPr id="461861" name="Text Box 37"/>
          <p:cNvSpPr txBox="1">
            <a:spLocks noChangeArrowheads="1"/>
          </p:cNvSpPr>
          <p:nvPr/>
        </p:nvSpPr>
        <p:spPr bwMode="auto">
          <a:xfrm>
            <a:off x="775694" y="2197884"/>
            <a:ext cx="763639" cy="452191"/>
          </a:xfrm>
          <a:prstGeom prst="rect">
            <a:avLst/>
          </a:prstGeom>
          <a:noFill/>
          <a:ln w="19050" algn="ctr">
            <a:noFill/>
            <a:miter lim="800000"/>
            <a:headEnd/>
            <a:tailEnd/>
          </a:ln>
          <a:effectLst/>
        </p:spPr>
        <p:txBody>
          <a:bodyPr wrap="none" lIns="82058" tIns="41029" rIns="82058" bIns="41029">
            <a:spAutoFit/>
          </a:bodyPr>
          <a:lstStyle/>
          <a:p>
            <a:pPr defTabSz="914608"/>
            <a:r>
              <a:rPr lang="en-US" sz="2400" b="1" i="1" dirty="0">
                <a:solidFill>
                  <a:schemeClr val="tx1"/>
                </a:solidFill>
                <a:effectLst>
                  <a:outerShdw blurRad="38100" dist="38100" dir="2700000" algn="tl">
                    <a:srgbClr val="C0C0C0"/>
                  </a:outerShdw>
                </a:effectLst>
              </a:rPr>
              <a:t>U.S.</a:t>
            </a:r>
          </a:p>
        </p:txBody>
      </p:sp>
      <p:sp>
        <p:nvSpPr>
          <p:cNvPr id="23" name="Slide Number Placeholder 22"/>
          <p:cNvSpPr>
            <a:spLocks noGrp="1"/>
          </p:cNvSpPr>
          <p:nvPr>
            <p:ph type="sldNum" sz="quarter" idx="11"/>
          </p:nvPr>
        </p:nvSpPr>
        <p:spPr/>
        <p:txBody>
          <a:bodyPr/>
          <a:lstStyle/>
          <a:p>
            <a:pPr>
              <a:defRPr/>
            </a:pPr>
            <a:fld id="{6EEA275D-5A49-48A8-817D-44C3EA0A3A2F}" type="slidenum">
              <a:rPr lang="en-US" smtClean="0"/>
              <a:pPr>
                <a:defRPr/>
              </a:pPr>
              <a:t>24</a:t>
            </a:fld>
            <a:endParaRPr lang="en-US" dirty="0"/>
          </a:p>
        </p:txBody>
      </p:sp>
      <p:graphicFrame>
        <p:nvGraphicFramePr>
          <p:cNvPr id="27" name="Chart 26"/>
          <p:cNvGraphicFramePr>
            <a:graphicFrameLocks noChangeAspect="1"/>
          </p:cNvGraphicFramePr>
          <p:nvPr>
            <p:extLst>
              <p:ext uri="{D42A27DB-BD31-4B8C-83A1-F6EECF244321}">
                <p14:modId xmlns:p14="http://schemas.microsoft.com/office/powerpoint/2010/main" val="3012988567"/>
              </p:ext>
            </p:extLst>
          </p:nvPr>
        </p:nvGraphicFramePr>
        <p:xfrm>
          <a:off x="1834559" y="1372436"/>
          <a:ext cx="4537419" cy="2655572"/>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p:cNvGrpSpPr/>
          <p:nvPr/>
        </p:nvGrpSpPr>
        <p:grpSpPr>
          <a:xfrm>
            <a:off x="504100" y="4199059"/>
            <a:ext cx="8249074" cy="2651222"/>
            <a:chOff x="504100" y="4199059"/>
            <a:chExt cx="8249074" cy="2651222"/>
          </a:xfrm>
        </p:grpSpPr>
        <p:grpSp>
          <p:nvGrpSpPr>
            <p:cNvPr id="6" name="Group 5"/>
            <p:cNvGrpSpPr/>
            <p:nvPr/>
          </p:nvGrpSpPr>
          <p:grpSpPr>
            <a:xfrm>
              <a:off x="6591459" y="5113909"/>
              <a:ext cx="2161715" cy="821523"/>
              <a:chOff x="6816547" y="5524670"/>
              <a:chExt cx="2161715" cy="821523"/>
            </a:xfrm>
          </p:grpSpPr>
          <p:sp>
            <p:nvSpPr>
              <p:cNvPr id="461858" name="AutoShape 34"/>
              <p:cNvSpPr>
                <a:spLocks noChangeArrowheads="1"/>
              </p:cNvSpPr>
              <p:nvPr/>
            </p:nvSpPr>
            <p:spPr bwMode="auto">
              <a:xfrm>
                <a:off x="6816547" y="5817769"/>
                <a:ext cx="1662545" cy="235324"/>
              </a:xfrm>
              <a:prstGeom prst="rightArrow">
                <a:avLst>
                  <a:gd name="adj1" fmla="val 50000"/>
                  <a:gd name="adj2" fmla="val 171429"/>
                </a:avLst>
              </a:prstGeom>
              <a:solidFill>
                <a:srgbClr val="C0C0C0"/>
              </a:solidFill>
              <a:ln w="19050" algn="ctr">
                <a:solidFill>
                  <a:schemeClr val="tx1"/>
                </a:solidFill>
                <a:miter lim="800000"/>
                <a:headEnd/>
                <a:tailEnd/>
              </a:ln>
              <a:effectLst/>
            </p:spPr>
            <p:txBody>
              <a:bodyPr wrap="none" lIns="82058" tIns="41029" rIns="82058" bIns="41029" anchor="ctr"/>
              <a:lstStyle/>
              <a:p>
                <a:endParaRPr lang="en-US"/>
              </a:p>
            </p:txBody>
          </p:sp>
          <p:sp>
            <p:nvSpPr>
              <p:cNvPr id="461859" name="Text Box 35"/>
              <p:cNvSpPr txBox="1">
                <a:spLocks noChangeArrowheads="1"/>
              </p:cNvSpPr>
              <p:nvPr/>
            </p:nvSpPr>
            <p:spPr bwMode="auto">
              <a:xfrm>
                <a:off x="8504767" y="5524670"/>
                <a:ext cx="473495" cy="821523"/>
              </a:xfrm>
              <a:prstGeom prst="rect">
                <a:avLst/>
              </a:prstGeom>
              <a:noFill/>
              <a:ln w="19050" algn="ctr">
                <a:noFill/>
                <a:miter lim="800000"/>
                <a:headEnd/>
                <a:tailEnd/>
              </a:ln>
              <a:effectLst/>
            </p:spPr>
            <p:txBody>
              <a:bodyPr wrap="none" lIns="82058" tIns="41029" rIns="82058" bIns="41029">
                <a:spAutoFit/>
              </a:bodyPr>
              <a:lstStyle/>
              <a:p>
                <a:pPr defTabSz="914608"/>
                <a:r>
                  <a:rPr lang="en-US" sz="4800" b="1" dirty="0">
                    <a:solidFill>
                      <a:schemeClr val="tx1"/>
                    </a:solidFill>
                    <a:latin typeface="Times" pitchFamily="18" charset="0"/>
                  </a:rPr>
                  <a:t>?</a:t>
                </a:r>
              </a:p>
            </p:txBody>
          </p:sp>
        </p:grpSp>
        <p:sp>
          <p:nvSpPr>
            <p:cNvPr id="461862" name="Text Box 38"/>
            <p:cNvSpPr txBox="1">
              <a:spLocks noChangeArrowheads="1"/>
            </p:cNvSpPr>
            <p:nvPr/>
          </p:nvSpPr>
          <p:spPr bwMode="auto">
            <a:xfrm>
              <a:off x="794628" y="5170641"/>
              <a:ext cx="1030571" cy="452191"/>
            </a:xfrm>
            <a:prstGeom prst="rect">
              <a:avLst/>
            </a:prstGeom>
            <a:noFill/>
            <a:ln w="19050" algn="ctr">
              <a:noFill/>
              <a:miter lim="800000"/>
              <a:headEnd/>
              <a:tailEnd/>
            </a:ln>
            <a:effectLst/>
          </p:spPr>
          <p:txBody>
            <a:bodyPr wrap="none" lIns="82058" tIns="41029" rIns="82058" bIns="41029">
              <a:spAutoFit/>
            </a:bodyPr>
            <a:lstStyle/>
            <a:p>
              <a:pPr defTabSz="914608"/>
              <a:r>
                <a:rPr lang="en-US" sz="2400" b="1" i="1" dirty="0">
                  <a:solidFill>
                    <a:schemeClr val="tx1"/>
                  </a:solidFill>
                  <a:effectLst>
                    <a:outerShdw blurRad="38100" dist="38100" dir="2700000" algn="tl">
                      <a:srgbClr val="C0C0C0"/>
                    </a:outerShdw>
                  </a:effectLst>
                </a:rPr>
                <a:t>World</a:t>
              </a:r>
            </a:p>
          </p:txBody>
        </p:sp>
        <p:sp>
          <p:nvSpPr>
            <p:cNvPr id="26" name="Text Box 36"/>
            <p:cNvSpPr txBox="1">
              <a:spLocks noChangeArrowheads="1"/>
            </p:cNvSpPr>
            <p:nvPr/>
          </p:nvSpPr>
          <p:spPr bwMode="auto">
            <a:xfrm>
              <a:off x="504100" y="5606951"/>
              <a:ext cx="1611627" cy="390636"/>
            </a:xfrm>
            <a:prstGeom prst="rect">
              <a:avLst/>
            </a:prstGeom>
            <a:noFill/>
            <a:ln w="19050" algn="ctr">
              <a:noFill/>
              <a:miter lim="800000"/>
              <a:headEnd/>
              <a:tailEnd/>
            </a:ln>
            <a:effectLst/>
          </p:spPr>
          <p:txBody>
            <a:bodyPr wrap="none" lIns="82058" tIns="41029" rIns="82058" bIns="41029">
              <a:spAutoFit/>
            </a:bodyPr>
            <a:lstStyle/>
            <a:p>
              <a:pPr defTabSz="914608"/>
              <a:r>
                <a:rPr lang="en-US" sz="2000" b="1" i="1" dirty="0" smtClean="0">
                  <a:solidFill>
                    <a:schemeClr val="tx1"/>
                  </a:solidFill>
                  <a:effectLst>
                    <a:outerShdw blurRad="38100" dist="38100" dir="2700000" algn="tl">
                      <a:srgbClr val="C0C0C0"/>
                    </a:outerShdw>
                  </a:effectLst>
                </a:rPr>
                <a:t>~500 Quads</a:t>
              </a:r>
              <a:endParaRPr lang="en-US" sz="2000" b="1" i="1" dirty="0">
                <a:solidFill>
                  <a:schemeClr val="tx1"/>
                </a:solidFill>
                <a:effectLst>
                  <a:outerShdw blurRad="38100" dist="38100" dir="2700000" algn="tl">
                    <a:srgbClr val="C0C0C0"/>
                  </a:outerShdw>
                </a:effectLst>
              </a:endParaRPr>
            </a:p>
          </p:txBody>
        </p:sp>
        <p:graphicFrame>
          <p:nvGraphicFramePr>
            <p:cNvPr id="28" name="Chart 27"/>
            <p:cNvGraphicFramePr>
              <a:graphicFrameLocks noChangeAspect="1"/>
            </p:cNvGraphicFramePr>
            <p:nvPr>
              <p:extLst>
                <p:ext uri="{D42A27DB-BD31-4B8C-83A1-F6EECF244321}">
                  <p14:modId xmlns:p14="http://schemas.microsoft.com/office/powerpoint/2010/main" val="847612123"/>
                </p:ext>
              </p:extLst>
            </p:nvPr>
          </p:nvGraphicFramePr>
          <p:xfrm>
            <a:off x="1834559" y="4199059"/>
            <a:ext cx="4551013" cy="2651222"/>
          </p:xfrm>
          <a:graphic>
            <a:graphicData uri="http://schemas.openxmlformats.org/drawingml/2006/chart">
              <c:chart xmlns:c="http://schemas.openxmlformats.org/drawingml/2006/chart" xmlns:r="http://schemas.openxmlformats.org/officeDocument/2006/relationships" r:id="rId4"/>
            </a:graphicData>
          </a:graphic>
        </p:graphicFrame>
      </p:grpSp>
    </p:spTree>
    <p:extLst>
      <p:ext uri="{BB962C8B-B14F-4D97-AF65-F5344CB8AC3E}">
        <p14:creationId xmlns:p14="http://schemas.microsoft.com/office/powerpoint/2010/main" val="32716803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2"/>
          <p:cNvSpPr>
            <a:spLocks noChangeArrowheads="1"/>
          </p:cNvSpPr>
          <p:nvPr/>
        </p:nvSpPr>
        <p:spPr bwMode="auto">
          <a:xfrm>
            <a:off x="272762" y="59544"/>
            <a:ext cx="8601364" cy="971580"/>
          </a:xfrm>
          <a:prstGeom prst="rect">
            <a:avLst/>
          </a:prstGeom>
          <a:noFill/>
          <a:ln w="9525" algn="ctr">
            <a:noFill/>
            <a:miter lim="800000"/>
            <a:headEnd/>
            <a:tailEnd/>
          </a:ln>
          <a:effectLst/>
        </p:spPr>
        <p:txBody>
          <a:bodyPr lIns="93503" tIns="46752" rIns="93503" bIns="46752">
            <a:spAutoFit/>
          </a:bodyPr>
          <a:lstStyle/>
          <a:p>
            <a:pPr algn="ctr" defTabSz="914608">
              <a:lnSpc>
                <a:spcPct val="95000"/>
              </a:lnSpc>
            </a:pPr>
            <a:r>
              <a:rPr lang="en-US" sz="2400" dirty="0" smtClean="0">
                <a:solidFill>
                  <a:srgbClr val="106636"/>
                </a:solidFill>
                <a:ea typeface="+mj-ea"/>
                <a:cs typeface="Arial" charset="0"/>
              </a:rPr>
              <a:t>U.S. Primary Energy Use by Fuel 1980-2040</a:t>
            </a:r>
            <a:br>
              <a:rPr lang="en-US" sz="2400" dirty="0" smtClean="0">
                <a:solidFill>
                  <a:srgbClr val="106636"/>
                </a:solidFill>
                <a:ea typeface="+mj-ea"/>
                <a:cs typeface="Arial" charset="0"/>
              </a:rPr>
            </a:br>
            <a:r>
              <a:rPr lang="en-US" dirty="0" smtClean="0">
                <a:solidFill>
                  <a:srgbClr val="106636"/>
                </a:solidFill>
                <a:ea typeface="+mj-ea"/>
                <a:cs typeface="Arial" charset="0"/>
              </a:rPr>
              <a:t>Renewables and natural gas lead rise in primary energy consumption</a:t>
            </a:r>
            <a:r>
              <a:rPr lang="en-US" b="1" i="1" dirty="0">
                <a:solidFill>
                  <a:srgbClr val="FF0000"/>
                </a:solidFill>
                <a:effectLst>
                  <a:outerShdw blurRad="38100" dist="38100" dir="2700000" algn="tl">
                    <a:srgbClr val="C0C0C0"/>
                  </a:outerShdw>
                </a:effectLst>
              </a:rPr>
              <a:t/>
            </a:r>
            <a:br>
              <a:rPr lang="en-US" b="1" i="1" dirty="0">
                <a:solidFill>
                  <a:srgbClr val="FF0000"/>
                </a:solidFill>
                <a:effectLst>
                  <a:outerShdw blurRad="38100" dist="38100" dir="2700000" algn="tl">
                    <a:srgbClr val="C0C0C0"/>
                  </a:outerShdw>
                </a:effectLst>
              </a:rPr>
            </a:br>
            <a:endParaRPr lang="en-US" b="1" i="1" dirty="0">
              <a:effectLst>
                <a:outerShdw blurRad="38100" dist="38100" dir="2700000" algn="tl">
                  <a:srgbClr val="C0C0C0"/>
                </a:outerShdw>
              </a:effectLst>
            </a:endParaRPr>
          </a:p>
        </p:txBody>
      </p:sp>
      <p:sp>
        <p:nvSpPr>
          <p:cNvPr id="24"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25</a:t>
            </a:fld>
            <a:endParaRPr lang="en-US" sz="1200" dirty="0">
              <a:solidFill>
                <a:srgbClr val="106636"/>
              </a:solidFill>
              <a:latin typeface="Arial" pitchFamily="34" charset="0"/>
              <a:cs typeface="Arial" pitchFamily="34" charset="0"/>
            </a:endParaRPr>
          </a:p>
        </p:txBody>
      </p:sp>
      <p:sp>
        <p:nvSpPr>
          <p:cNvPr id="25"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grpSp>
        <p:nvGrpSpPr>
          <p:cNvPr id="27" name="Group 26"/>
          <p:cNvGrpSpPr/>
          <p:nvPr/>
        </p:nvGrpSpPr>
        <p:grpSpPr>
          <a:xfrm>
            <a:off x="614149" y="817660"/>
            <a:ext cx="7820659" cy="5108346"/>
            <a:chOff x="709685" y="826404"/>
            <a:chExt cx="8189146" cy="5496593"/>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7230"/>
            <a:stretch/>
          </p:blipFill>
          <p:spPr bwMode="auto">
            <a:xfrm>
              <a:off x="709685" y="826404"/>
              <a:ext cx="8189146" cy="5496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Straight Connector 22"/>
            <p:cNvCxnSpPr/>
            <p:nvPr/>
          </p:nvCxnSpPr>
          <p:spPr>
            <a:xfrm>
              <a:off x="1542209" y="1214651"/>
              <a:ext cx="0" cy="46811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47" y="5487308"/>
            <a:ext cx="1064525" cy="13735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8" name="TextBox 27"/>
          <p:cNvSpPr txBox="1"/>
          <p:nvPr/>
        </p:nvSpPr>
        <p:spPr>
          <a:xfrm rot="16200000">
            <a:off x="76068" y="2705047"/>
            <a:ext cx="939681" cy="400110"/>
          </a:xfrm>
          <a:prstGeom prst="rect">
            <a:avLst/>
          </a:prstGeom>
          <a:noFill/>
        </p:spPr>
        <p:txBody>
          <a:bodyPr wrap="none" rtlCol="0">
            <a:spAutoFit/>
          </a:bodyPr>
          <a:lstStyle/>
          <a:p>
            <a:r>
              <a:rPr lang="en-US" sz="2000" dirty="0" smtClean="0"/>
              <a:t>Quads</a:t>
            </a:r>
            <a:endParaRPr lang="en-US" sz="2000" dirty="0"/>
          </a:p>
        </p:txBody>
      </p:sp>
    </p:spTree>
    <p:extLst>
      <p:ext uri="{BB962C8B-B14F-4D97-AF65-F5344CB8AC3E}">
        <p14:creationId xmlns:p14="http://schemas.microsoft.com/office/powerpoint/2010/main" val="408581217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443752" y="1013424"/>
            <a:ext cx="4128247" cy="359858"/>
          </a:xfrm>
          <a:prstGeom prst="rect">
            <a:avLst/>
          </a:prstGeom>
          <a:noFill/>
          <a:ln w="9525">
            <a:noFill/>
            <a:miter lim="800000"/>
            <a:headEnd/>
            <a:tailEnd/>
          </a:ln>
          <a:effectLst/>
        </p:spPr>
        <p:txBody>
          <a:bodyPr wrap="square" lIns="82058" tIns="41029" rIns="82058" bIns="41029">
            <a:spAutoFit/>
          </a:bodyPr>
          <a:lstStyle/>
          <a:p>
            <a:pPr defTabSz="914608"/>
            <a:r>
              <a:rPr lang="en-US" b="1" dirty="0">
                <a:solidFill>
                  <a:srgbClr val="333399"/>
                </a:solidFill>
              </a:rPr>
              <a:t>World </a:t>
            </a:r>
            <a:r>
              <a:rPr lang="en-US" b="1" dirty="0" smtClean="0">
                <a:solidFill>
                  <a:srgbClr val="333399"/>
                </a:solidFill>
              </a:rPr>
              <a:t>energy consumption </a:t>
            </a:r>
            <a:r>
              <a:rPr lang="en-US" b="1" dirty="0">
                <a:solidFill>
                  <a:srgbClr val="333399"/>
                </a:solidFill>
              </a:rPr>
              <a:t>(Quads)</a:t>
            </a:r>
          </a:p>
        </p:txBody>
      </p:sp>
      <p:sp>
        <p:nvSpPr>
          <p:cNvPr id="4" name="Text Box 5"/>
          <p:cNvSpPr txBox="1">
            <a:spLocks noChangeArrowheads="1"/>
          </p:cNvSpPr>
          <p:nvPr/>
        </p:nvSpPr>
        <p:spPr bwMode="auto">
          <a:xfrm>
            <a:off x="5856433" y="1223992"/>
            <a:ext cx="3123794" cy="636857"/>
          </a:xfrm>
          <a:prstGeom prst="rect">
            <a:avLst/>
          </a:prstGeom>
          <a:solidFill>
            <a:srgbClr val="CCECFF"/>
          </a:solidFill>
          <a:ln w="19050" algn="ctr">
            <a:solidFill>
              <a:schemeClr val="tx1"/>
            </a:solidFill>
            <a:miter lim="800000"/>
            <a:headEnd/>
            <a:tailEnd/>
          </a:ln>
          <a:effectLst/>
        </p:spPr>
        <p:txBody>
          <a:bodyPr wrap="square" lIns="82058" tIns="41029" rIns="82058" bIns="41029">
            <a:spAutoFit/>
          </a:bodyPr>
          <a:lstStyle/>
          <a:p>
            <a:pPr defTabSz="914608"/>
            <a:r>
              <a:rPr lang="en-US" altLang="zh-CN" sz="1200" dirty="0">
                <a:latin typeface="Comic Sans MS" pitchFamily="66" charset="0"/>
                <a:ea typeface="SimSun" pitchFamily="2" charset="-122"/>
              </a:rPr>
              <a:t>Projections to </a:t>
            </a:r>
            <a:r>
              <a:rPr lang="en-US" altLang="zh-CN" sz="1200" dirty="0" smtClean="0">
                <a:latin typeface="Comic Sans MS" pitchFamily="66" charset="0"/>
                <a:ea typeface="SimSun" pitchFamily="2" charset="-122"/>
              </a:rPr>
              <a:t>2035 are </a:t>
            </a:r>
            <a:r>
              <a:rPr lang="en-US" altLang="zh-CN" sz="1200" dirty="0">
                <a:latin typeface="Comic Sans MS" pitchFamily="66" charset="0"/>
                <a:ea typeface="SimSun" pitchFamily="2" charset="-122"/>
              </a:rPr>
              <a:t>from the Energy Information Administration, International Energy Outlook, </a:t>
            </a:r>
            <a:r>
              <a:rPr lang="en-US" altLang="zh-CN" sz="1200" dirty="0" smtClean="0">
                <a:latin typeface="Comic Sans MS" pitchFamily="66" charset="0"/>
                <a:ea typeface="SimSun" pitchFamily="2" charset="-122"/>
              </a:rPr>
              <a:t>2010.</a:t>
            </a:r>
            <a:endParaRPr lang="en-US" altLang="zh-CN" sz="1200" dirty="0">
              <a:latin typeface="Comic Sans MS" pitchFamily="66" charset="0"/>
              <a:ea typeface="SimSun" pitchFamily="2" charset="-122"/>
            </a:endParaRPr>
          </a:p>
        </p:txBody>
      </p:sp>
      <p:grpSp>
        <p:nvGrpSpPr>
          <p:cNvPr id="2" name="Group 8"/>
          <p:cNvGrpSpPr>
            <a:grpSpLocks/>
          </p:cNvGrpSpPr>
          <p:nvPr/>
        </p:nvGrpSpPr>
        <p:grpSpPr bwMode="auto">
          <a:xfrm>
            <a:off x="4632613" y="1033064"/>
            <a:ext cx="4348306" cy="4342284"/>
            <a:chOff x="3210" y="680"/>
            <a:chExt cx="3013" cy="3100"/>
          </a:xfrm>
        </p:grpSpPr>
        <p:sp>
          <p:nvSpPr>
            <p:cNvPr id="8" name="Line 9"/>
            <p:cNvSpPr>
              <a:spLocks noChangeShapeType="1"/>
            </p:cNvSpPr>
            <p:nvPr/>
          </p:nvSpPr>
          <p:spPr bwMode="auto">
            <a:xfrm>
              <a:off x="3421" y="3536"/>
              <a:ext cx="0" cy="39"/>
            </a:xfrm>
            <a:prstGeom prst="line">
              <a:avLst/>
            </a:prstGeom>
            <a:noFill/>
            <a:ln w="12700">
              <a:solidFill>
                <a:schemeClr val="tx1"/>
              </a:solidFill>
              <a:round/>
              <a:headEnd/>
              <a:tailEnd/>
            </a:ln>
            <a:effectLst/>
          </p:spPr>
          <p:txBody>
            <a:bodyPr/>
            <a:lstStyle/>
            <a:p>
              <a:endParaRPr lang="en-US"/>
            </a:p>
          </p:txBody>
        </p:sp>
        <p:sp>
          <p:nvSpPr>
            <p:cNvPr id="9" name="Line 10"/>
            <p:cNvSpPr>
              <a:spLocks noChangeShapeType="1"/>
            </p:cNvSpPr>
            <p:nvPr/>
          </p:nvSpPr>
          <p:spPr bwMode="auto">
            <a:xfrm>
              <a:off x="3625" y="3536"/>
              <a:ext cx="0" cy="39"/>
            </a:xfrm>
            <a:prstGeom prst="line">
              <a:avLst/>
            </a:prstGeom>
            <a:noFill/>
            <a:ln w="12700">
              <a:solidFill>
                <a:schemeClr val="tx1"/>
              </a:solidFill>
              <a:round/>
              <a:headEnd/>
              <a:tailEnd/>
            </a:ln>
            <a:effectLst/>
          </p:spPr>
          <p:txBody>
            <a:bodyPr/>
            <a:lstStyle/>
            <a:p>
              <a:endParaRPr lang="en-US"/>
            </a:p>
          </p:txBody>
        </p:sp>
        <p:grpSp>
          <p:nvGrpSpPr>
            <p:cNvPr id="5" name="Group 11"/>
            <p:cNvGrpSpPr>
              <a:grpSpLocks/>
            </p:cNvGrpSpPr>
            <p:nvPr/>
          </p:nvGrpSpPr>
          <p:grpSpPr bwMode="auto">
            <a:xfrm>
              <a:off x="3210" y="680"/>
              <a:ext cx="3013" cy="3100"/>
              <a:chOff x="3210" y="680"/>
              <a:chExt cx="3013" cy="3100"/>
            </a:xfrm>
          </p:grpSpPr>
          <p:grpSp>
            <p:nvGrpSpPr>
              <p:cNvPr id="6" name="Group 12"/>
              <p:cNvGrpSpPr>
                <a:grpSpLocks/>
              </p:cNvGrpSpPr>
              <p:nvPr/>
            </p:nvGrpSpPr>
            <p:grpSpPr bwMode="auto">
              <a:xfrm>
                <a:off x="3210" y="680"/>
                <a:ext cx="621" cy="3100"/>
                <a:chOff x="3210" y="764"/>
                <a:chExt cx="621" cy="3100"/>
              </a:xfrm>
            </p:grpSpPr>
            <p:sp>
              <p:nvSpPr>
                <p:cNvPr id="13" name="Rectangle 13"/>
                <p:cNvSpPr>
                  <a:spLocks noChangeArrowheads="1"/>
                </p:cNvSpPr>
                <p:nvPr/>
              </p:nvSpPr>
              <p:spPr bwMode="auto">
                <a:xfrm>
                  <a:off x="3344" y="1903"/>
                  <a:ext cx="155" cy="1716"/>
                </a:xfrm>
                <a:prstGeom prst="rect">
                  <a:avLst/>
                </a:prstGeom>
                <a:solidFill>
                  <a:srgbClr val="FF4747"/>
                </a:solidFill>
                <a:ln w="9525">
                  <a:solidFill>
                    <a:schemeClr val="tx1"/>
                  </a:solidFill>
                  <a:miter lim="800000"/>
                  <a:headEnd/>
                  <a:tailEnd/>
                </a:ln>
                <a:effectLst/>
              </p:spPr>
              <p:txBody>
                <a:bodyPr wrap="none" anchor="ctr"/>
                <a:lstStyle/>
                <a:p>
                  <a:pPr defTabSz="914608"/>
                  <a:endParaRPr lang="en-US" b="1" dirty="0">
                    <a:latin typeface="TimesNewRomanPSMT" charset="0"/>
                  </a:endParaRPr>
                </a:p>
              </p:txBody>
            </p:sp>
            <p:sp>
              <p:nvSpPr>
                <p:cNvPr id="14" name="Rectangle 14"/>
                <p:cNvSpPr>
                  <a:spLocks noChangeArrowheads="1"/>
                </p:cNvSpPr>
                <p:nvPr/>
              </p:nvSpPr>
              <p:spPr bwMode="auto">
                <a:xfrm>
                  <a:off x="3549" y="947"/>
                  <a:ext cx="155" cy="2672"/>
                </a:xfrm>
                <a:prstGeom prst="rect">
                  <a:avLst/>
                </a:prstGeom>
                <a:solidFill>
                  <a:srgbClr val="FF4747"/>
                </a:solidFill>
                <a:ln w="9525">
                  <a:solidFill>
                    <a:schemeClr val="tx1"/>
                  </a:solidFill>
                  <a:miter lim="800000"/>
                  <a:headEnd/>
                  <a:tailEnd/>
                </a:ln>
                <a:effectLst/>
              </p:spPr>
              <p:txBody>
                <a:bodyPr wrap="none" anchor="ctr"/>
                <a:lstStyle/>
                <a:p>
                  <a:pPr defTabSz="914608"/>
                  <a:endParaRPr lang="en-US" b="1" dirty="0">
                    <a:latin typeface="TimesNewRomanPSMT" charset="0"/>
                  </a:endParaRPr>
                </a:p>
              </p:txBody>
            </p:sp>
            <p:sp>
              <p:nvSpPr>
                <p:cNvPr id="15" name="Text Box 15"/>
                <p:cNvSpPr txBox="1">
                  <a:spLocks noChangeArrowheads="1"/>
                </p:cNvSpPr>
                <p:nvPr/>
              </p:nvSpPr>
              <p:spPr bwMode="auto">
                <a:xfrm>
                  <a:off x="3255" y="1734"/>
                  <a:ext cx="321" cy="209"/>
                </a:xfrm>
                <a:prstGeom prst="rect">
                  <a:avLst/>
                </a:prstGeom>
                <a:noFill/>
                <a:ln w="9525" algn="ctr">
                  <a:noFill/>
                  <a:miter lim="800000"/>
                  <a:headEnd/>
                  <a:tailEnd/>
                </a:ln>
                <a:effectLst/>
              </p:spPr>
              <p:txBody>
                <a:bodyPr wrap="none">
                  <a:spAutoFit/>
                </a:bodyPr>
                <a:lstStyle/>
                <a:p>
                  <a:pPr defTabSz="914608"/>
                  <a:r>
                    <a:rPr lang="en-US" sz="1300" dirty="0">
                      <a:latin typeface="TimesNewRomanPSMT" charset="0"/>
                    </a:rPr>
                    <a:t>826</a:t>
                  </a:r>
                </a:p>
              </p:txBody>
            </p:sp>
            <p:sp>
              <p:nvSpPr>
                <p:cNvPr id="16" name="Text Box 16"/>
                <p:cNvSpPr txBox="1">
                  <a:spLocks noChangeArrowheads="1"/>
                </p:cNvSpPr>
                <p:nvPr/>
              </p:nvSpPr>
              <p:spPr bwMode="auto">
                <a:xfrm>
                  <a:off x="3413" y="764"/>
                  <a:ext cx="418" cy="209"/>
                </a:xfrm>
                <a:prstGeom prst="rect">
                  <a:avLst/>
                </a:prstGeom>
                <a:noFill/>
                <a:ln w="9525" algn="ctr">
                  <a:noFill/>
                  <a:miter lim="800000"/>
                  <a:headEnd/>
                  <a:tailEnd/>
                </a:ln>
                <a:effectLst/>
              </p:spPr>
              <p:txBody>
                <a:bodyPr wrap="none">
                  <a:spAutoFit/>
                </a:bodyPr>
                <a:lstStyle/>
                <a:p>
                  <a:pPr defTabSz="914608"/>
                  <a:r>
                    <a:rPr lang="en-US" sz="1300" dirty="0">
                      <a:latin typeface="TimesNewRomanPSMT" charset="0"/>
                    </a:rPr>
                    <a:t>1,286</a:t>
                  </a:r>
                </a:p>
              </p:txBody>
            </p:sp>
            <p:sp>
              <p:nvSpPr>
                <p:cNvPr id="17" name="Text Box 17"/>
                <p:cNvSpPr txBox="1">
                  <a:spLocks noChangeArrowheads="1"/>
                </p:cNvSpPr>
                <p:nvPr/>
              </p:nvSpPr>
              <p:spPr bwMode="auto">
                <a:xfrm rot="18997085">
                  <a:off x="3210" y="3674"/>
                  <a:ext cx="346" cy="187"/>
                </a:xfrm>
                <a:prstGeom prst="rect">
                  <a:avLst/>
                </a:prstGeom>
                <a:noFill/>
                <a:ln w="9525">
                  <a:noFill/>
                  <a:miter lim="800000"/>
                  <a:headEnd/>
                  <a:tailEnd/>
                </a:ln>
                <a:effectLst/>
              </p:spPr>
              <p:txBody>
                <a:bodyPr wrap="none">
                  <a:spAutoFit/>
                </a:bodyPr>
                <a:lstStyle/>
                <a:p>
                  <a:pPr defTabSz="914608"/>
                  <a:r>
                    <a:rPr lang="en-US" sz="1050" dirty="0">
                      <a:latin typeface="TimesNewRomanPSMT" charset="0"/>
                    </a:rPr>
                    <a:t>2050</a:t>
                  </a:r>
                </a:p>
              </p:txBody>
            </p:sp>
            <p:sp>
              <p:nvSpPr>
                <p:cNvPr id="18" name="Text Box 18"/>
                <p:cNvSpPr txBox="1">
                  <a:spLocks noChangeArrowheads="1"/>
                </p:cNvSpPr>
                <p:nvPr/>
              </p:nvSpPr>
              <p:spPr bwMode="auto">
                <a:xfrm rot="18997085">
                  <a:off x="3426" y="3677"/>
                  <a:ext cx="346" cy="187"/>
                </a:xfrm>
                <a:prstGeom prst="rect">
                  <a:avLst/>
                </a:prstGeom>
                <a:noFill/>
                <a:ln w="9525">
                  <a:noFill/>
                  <a:miter lim="800000"/>
                  <a:headEnd/>
                  <a:tailEnd/>
                </a:ln>
                <a:effectLst/>
              </p:spPr>
              <p:txBody>
                <a:bodyPr wrap="none">
                  <a:spAutoFit/>
                </a:bodyPr>
                <a:lstStyle/>
                <a:p>
                  <a:pPr defTabSz="914608"/>
                  <a:r>
                    <a:rPr lang="en-US" sz="1050" dirty="0">
                      <a:latin typeface="TimesNewRomanPSMT" charset="0"/>
                    </a:rPr>
                    <a:t>2100</a:t>
                  </a:r>
                </a:p>
              </p:txBody>
            </p:sp>
          </p:grpSp>
          <p:sp>
            <p:nvSpPr>
              <p:cNvPr id="12" name="Text Box 19"/>
              <p:cNvSpPr txBox="1">
                <a:spLocks noChangeArrowheads="1"/>
              </p:cNvSpPr>
              <p:nvPr/>
            </p:nvSpPr>
            <p:spPr bwMode="auto">
              <a:xfrm>
                <a:off x="4058" y="1304"/>
                <a:ext cx="2165" cy="1912"/>
              </a:xfrm>
              <a:prstGeom prst="rect">
                <a:avLst/>
              </a:prstGeom>
              <a:solidFill>
                <a:srgbClr val="CCECFF"/>
              </a:solidFill>
              <a:ln w="19050" algn="ctr">
                <a:solidFill>
                  <a:schemeClr val="tx1"/>
                </a:solidFill>
                <a:miter lim="800000"/>
                <a:headEnd/>
                <a:tailEnd/>
              </a:ln>
              <a:effectLst/>
            </p:spPr>
            <p:txBody>
              <a:bodyPr wrap="square">
                <a:spAutoFit/>
              </a:bodyPr>
              <a:lstStyle/>
              <a:p>
                <a:pPr defTabSz="914608"/>
                <a:r>
                  <a:rPr lang="en-US" altLang="zh-CN" sz="1200" dirty="0">
                    <a:latin typeface="Comic Sans MS" pitchFamily="66" charset="0"/>
                    <a:ea typeface="SimSun" pitchFamily="2" charset="-122"/>
                  </a:rPr>
                  <a:t>Projections for 2050 and 2100 are based on a scenario from the  </a:t>
                </a:r>
                <a:r>
                  <a:rPr lang="en-US" altLang="zh-CN" sz="1200" dirty="0" err="1" smtClean="0">
                    <a:latin typeface="Comic Sans MS" pitchFamily="66" charset="0"/>
                    <a:ea typeface="SimSun" pitchFamily="2" charset="-122"/>
                  </a:rPr>
                  <a:t>Intergovern</a:t>
                </a:r>
                <a:r>
                  <a:rPr lang="en-US" altLang="zh-CN" sz="1200" dirty="0" smtClean="0">
                    <a:latin typeface="Comic Sans MS" pitchFamily="66" charset="0"/>
                    <a:ea typeface="SimSun" pitchFamily="2" charset="-122"/>
                  </a:rPr>
                  <a:t>-mental </a:t>
                </a:r>
                <a:r>
                  <a:rPr lang="en-US" altLang="zh-CN" sz="1200" dirty="0">
                    <a:latin typeface="Comic Sans MS" pitchFamily="66" charset="0"/>
                    <a:ea typeface="SimSun" pitchFamily="2" charset="-122"/>
                  </a:rPr>
                  <a:t>Panel on Climate Change (IPCC), an organization jointly established in 1988 by the World Meteorological Organization and the United Nations Environment </a:t>
                </a:r>
                <a:r>
                  <a:rPr lang="en-US" altLang="zh-CN" sz="1200" dirty="0" err="1">
                    <a:latin typeface="Comic Sans MS" pitchFamily="66" charset="0"/>
                    <a:ea typeface="SimSun" pitchFamily="2" charset="-122"/>
                  </a:rPr>
                  <a:t>Programme</a:t>
                </a:r>
                <a:r>
                  <a:rPr lang="en-US" altLang="zh-CN" sz="1200" dirty="0">
                    <a:latin typeface="Comic Sans MS" pitchFamily="66" charset="0"/>
                    <a:ea typeface="SimSun" pitchFamily="2" charset="-122"/>
                  </a:rPr>
                  <a:t>.  The IPCC provides comprehensive assessments of information relevant to human-induced climate change.  The scenario chosen is based on “moderate” assumptions (Scenario B2) for population and economic growth and hence is neither overly conservative nor overly aggressive.  </a:t>
                </a:r>
              </a:p>
            </p:txBody>
          </p:sp>
        </p:grpSp>
      </p:grpSp>
      <p:pic>
        <p:nvPicPr>
          <p:cNvPr id="7" name="Picture 20"/>
          <p:cNvPicPr>
            <a:picLocks noChangeAspect="1" noChangeArrowheads="1"/>
          </p:cNvPicPr>
          <p:nvPr/>
        </p:nvPicPr>
        <p:blipFill>
          <a:blip r:embed="rId3" cstate="print"/>
          <a:srcRect/>
          <a:stretch>
            <a:fillRect/>
          </a:stretch>
        </p:blipFill>
        <p:spPr bwMode="auto">
          <a:xfrm>
            <a:off x="1199171" y="5347868"/>
            <a:ext cx="1195787" cy="1510132"/>
          </a:xfrm>
          <a:prstGeom prst="rect">
            <a:avLst/>
          </a:prstGeom>
          <a:noFill/>
          <a:ln w="9525">
            <a:solidFill>
              <a:schemeClr val="tx1"/>
            </a:solidFill>
            <a:miter lim="800000"/>
            <a:headEnd/>
            <a:tailEnd/>
          </a:ln>
          <a:effectLst/>
        </p:spPr>
      </p:pic>
      <p:sp>
        <p:nvSpPr>
          <p:cNvPr id="19" name="Rectangle 22"/>
          <p:cNvSpPr>
            <a:spLocks noChangeArrowheads="1"/>
          </p:cNvSpPr>
          <p:nvPr/>
        </p:nvSpPr>
        <p:spPr bwMode="auto">
          <a:xfrm>
            <a:off x="272762" y="182376"/>
            <a:ext cx="8601364" cy="766909"/>
          </a:xfrm>
          <a:prstGeom prst="rect">
            <a:avLst/>
          </a:prstGeom>
          <a:noFill/>
          <a:ln w="9525" algn="ctr">
            <a:noFill/>
            <a:miter lim="800000"/>
            <a:headEnd/>
            <a:tailEnd/>
          </a:ln>
          <a:effectLst/>
        </p:spPr>
        <p:txBody>
          <a:bodyPr lIns="93503" tIns="46752" rIns="93503" bIns="46752">
            <a:spAutoFit/>
          </a:bodyPr>
          <a:lstStyle/>
          <a:p>
            <a:pPr algn="ctr" defTabSz="914608">
              <a:lnSpc>
                <a:spcPct val="95000"/>
              </a:lnSpc>
            </a:pPr>
            <a:r>
              <a:rPr lang="en-US" sz="2400" dirty="0">
                <a:solidFill>
                  <a:srgbClr val="106636"/>
                </a:solidFill>
                <a:ea typeface="+mj-ea"/>
                <a:cs typeface="Arial" charset="0"/>
              </a:rPr>
              <a:t>World Energy Needs will Grow in the 21st Century</a:t>
            </a:r>
            <a:r>
              <a:rPr lang="en-US" sz="2200" b="1" i="1" dirty="0">
                <a:solidFill>
                  <a:srgbClr val="FF0000"/>
                </a:solidFill>
                <a:effectLst>
                  <a:outerShdw blurRad="38100" dist="38100" dir="2700000" algn="tl">
                    <a:srgbClr val="C0C0C0"/>
                  </a:outerShdw>
                </a:effectLst>
              </a:rPr>
              <a:t/>
            </a:r>
            <a:br>
              <a:rPr lang="en-US" sz="2200" b="1" i="1" dirty="0">
                <a:solidFill>
                  <a:srgbClr val="FF0000"/>
                </a:solidFill>
                <a:effectLst>
                  <a:outerShdw blurRad="38100" dist="38100" dir="2700000" algn="tl">
                    <a:srgbClr val="C0C0C0"/>
                  </a:outerShdw>
                </a:effectLst>
              </a:rPr>
            </a:br>
            <a:endParaRPr lang="en-US" sz="2200" b="1" i="1" dirty="0">
              <a:effectLst>
                <a:outerShdw blurRad="38100" dist="38100" dir="2700000" algn="tl">
                  <a:srgbClr val="C0C0C0"/>
                </a:outerShdw>
              </a:effectLst>
            </a:endParaRPr>
          </a:p>
        </p:txBody>
      </p:sp>
      <p:sp>
        <p:nvSpPr>
          <p:cNvPr id="22" name="Line 4"/>
          <p:cNvSpPr>
            <a:spLocks noChangeShapeType="1"/>
          </p:cNvSpPr>
          <p:nvPr/>
        </p:nvSpPr>
        <p:spPr bwMode="auto">
          <a:xfrm>
            <a:off x="803853" y="5037113"/>
            <a:ext cx="4534477" cy="0"/>
          </a:xfrm>
          <a:prstGeom prst="line">
            <a:avLst/>
          </a:prstGeom>
          <a:noFill/>
          <a:ln w="12700">
            <a:solidFill>
              <a:schemeClr val="accent2"/>
            </a:solidFill>
            <a:round/>
            <a:headEnd/>
            <a:tailEnd/>
          </a:ln>
          <a:effectLst/>
        </p:spPr>
        <p:txBody>
          <a:bodyPr lIns="82058" tIns="41029" rIns="82058" bIns="41029"/>
          <a:lstStyle/>
          <a:p>
            <a:endParaRPr lang="en-US"/>
          </a:p>
        </p:txBody>
      </p:sp>
      <p:sp>
        <p:nvSpPr>
          <p:cNvPr id="24"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26</a:t>
            </a:fld>
            <a:endParaRPr lang="en-US" sz="1200" dirty="0">
              <a:solidFill>
                <a:srgbClr val="106636"/>
              </a:solidFill>
              <a:latin typeface="Arial" pitchFamily="34" charset="0"/>
              <a:cs typeface="Arial" pitchFamily="34" charset="0"/>
            </a:endParaRPr>
          </a:p>
        </p:txBody>
      </p:sp>
      <p:sp>
        <p:nvSpPr>
          <p:cNvPr id="25"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069" t="11615" r="21023" b="5255"/>
          <a:stretch/>
        </p:blipFill>
        <p:spPr bwMode="auto">
          <a:xfrm>
            <a:off x="88134" y="1860849"/>
            <a:ext cx="4351663" cy="347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347868"/>
            <a:ext cx="1205986" cy="15503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4302125" y="2650728"/>
            <a:ext cx="263524" cy="2375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p:cNvPicPr>
            <a:picLocks noChangeAspect="1" noChangeArrowheads="1"/>
          </p:cNvPicPr>
          <p:nvPr/>
        </p:nvPicPr>
        <p:blipFill rotWithShape="1">
          <a:blip r:embed="rId6" cstate="print"/>
          <a:srcRect l="14340" t="17298" r="59220" b="67985"/>
          <a:stretch/>
        </p:blipFill>
        <p:spPr bwMode="auto">
          <a:xfrm>
            <a:off x="677242" y="2391780"/>
            <a:ext cx="1868853" cy="644234"/>
          </a:xfrm>
          <a:prstGeom prst="rect">
            <a:avLst/>
          </a:prstGeom>
          <a:noFill/>
          <a:ln w="9525">
            <a:noFill/>
            <a:miter lim="800000"/>
            <a:headEnd/>
            <a:tailEnd/>
          </a:ln>
        </p:spPr>
      </p:pic>
    </p:spTree>
    <p:extLst>
      <p:ext uri="{BB962C8B-B14F-4D97-AF65-F5344CB8AC3E}">
        <p14:creationId xmlns:p14="http://schemas.microsoft.com/office/powerpoint/2010/main" val="28514825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2856057" y="3153056"/>
            <a:ext cx="3662798" cy="3241301"/>
            <a:chOff x="1979" y="2251"/>
            <a:chExt cx="2538" cy="2314"/>
          </a:xfrm>
        </p:grpSpPr>
        <p:sp>
          <p:nvSpPr>
            <p:cNvPr id="490503" name="Freeform 7"/>
            <p:cNvSpPr>
              <a:spLocks/>
            </p:cNvSpPr>
            <p:nvPr/>
          </p:nvSpPr>
          <p:spPr bwMode="auto">
            <a:xfrm rot="10800000">
              <a:off x="1979" y="2471"/>
              <a:ext cx="1161" cy="2094"/>
            </a:xfrm>
            <a:custGeom>
              <a:avLst/>
              <a:gdLst/>
              <a:ahLst/>
              <a:cxnLst>
                <a:cxn ang="0">
                  <a:pos x="86" y="267"/>
                </a:cxn>
                <a:cxn ang="0">
                  <a:pos x="148" y="148"/>
                </a:cxn>
                <a:cxn ang="0">
                  <a:pos x="0" y="0"/>
                </a:cxn>
                <a:cxn ang="0">
                  <a:pos x="0" y="148"/>
                </a:cxn>
                <a:cxn ang="0">
                  <a:pos x="86" y="267"/>
                </a:cxn>
              </a:cxnLst>
              <a:rect l="0" t="0" r="r" b="b"/>
              <a:pathLst>
                <a:path w="148" h="267">
                  <a:moveTo>
                    <a:pt x="86" y="267"/>
                  </a:moveTo>
                  <a:cubicBezTo>
                    <a:pt x="125" y="239"/>
                    <a:pt x="148" y="195"/>
                    <a:pt x="148" y="148"/>
                  </a:cubicBezTo>
                  <a:cubicBezTo>
                    <a:pt x="148" y="66"/>
                    <a:pt x="81" y="0"/>
                    <a:pt x="0" y="0"/>
                  </a:cubicBezTo>
                  <a:lnTo>
                    <a:pt x="0" y="148"/>
                  </a:lnTo>
                  <a:lnTo>
                    <a:pt x="86" y="267"/>
                  </a:lnTo>
                  <a:close/>
                </a:path>
              </a:pathLst>
            </a:custGeom>
            <a:solidFill>
              <a:srgbClr val="C0C0C0"/>
            </a:solidFill>
            <a:ln w="9525">
              <a:solidFill>
                <a:srgbClr val="000000"/>
              </a:solidFill>
              <a:prstDash val="solid"/>
              <a:round/>
              <a:headEnd/>
              <a:tailEnd/>
            </a:ln>
          </p:spPr>
          <p:txBody>
            <a:bodyPr/>
            <a:lstStyle/>
            <a:p>
              <a:endParaRPr lang="en-US"/>
            </a:p>
          </p:txBody>
        </p:sp>
        <p:sp>
          <p:nvSpPr>
            <p:cNvPr id="490504" name="Freeform 8"/>
            <p:cNvSpPr>
              <a:spLocks/>
            </p:cNvSpPr>
            <p:nvPr/>
          </p:nvSpPr>
          <p:spPr bwMode="auto">
            <a:xfrm rot="10800000">
              <a:off x="2465" y="2251"/>
              <a:ext cx="1530" cy="1153"/>
            </a:xfrm>
            <a:custGeom>
              <a:avLst/>
              <a:gdLst/>
              <a:ahLst/>
              <a:cxnLst>
                <a:cxn ang="0">
                  <a:pos x="0" y="101"/>
                </a:cxn>
                <a:cxn ang="0">
                  <a:pos x="109" y="147"/>
                </a:cxn>
                <a:cxn ang="0">
                  <a:pos x="195" y="119"/>
                </a:cxn>
                <a:cxn ang="0">
                  <a:pos x="109" y="0"/>
                </a:cxn>
                <a:cxn ang="0">
                  <a:pos x="0" y="101"/>
                </a:cxn>
              </a:cxnLst>
              <a:rect l="0" t="0" r="r" b="b"/>
              <a:pathLst>
                <a:path w="195" h="147">
                  <a:moveTo>
                    <a:pt x="0" y="101"/>
                  </a:moveTo>
                  <a:cubicBezTo>
                    <a:pt x="28" y="131"/>
                    <a:pt x="68" y="147"/>
                    <a:pt x="109" y="147"/>
                  </a:cubicBezTo>
                  <a:cubicBezTo>
                    <a:pt x="140" y="147"/>
                    <a:pt x="170" y="138"/>
                    <a:pt x="195" y="119"/>
                  </a:cubicBezTo>
                  <a:lnTo>
                    <a:pt x="109" y="0"/>
                  </a:lnTo>
                  <a:lnTo>
                    <a:pt x="0" y="101"/>
                  </a:lnTo>
                  <a:close/>
                </a:path>
              </a:pathLst>
            </a:custGeom>
            <a:solidFill>
              <a:srgbClr val="333333"/>
            </a:solidFill>
            <a:ln w="9525">
              <a:solidFill>
                <a:srgbClr val="000000"/>
              </a:solidFill>
              <a:prstDash val="solid"/>
              <a:round/>
              <a:headEnd/>
              <a:tailEnd/>
            </a:ln>
          </p:spPr>
          <p:txBody>
            <a:bodyPr/>
            <a:lstStyle/>
            <a:p>
              <a:endParaRPr lang="en-US"/>
            </a:p>
          </p:txBody>
        </p:sp>
        <p:sp>
          <p:nvSpPr>
            <p:cNvPr id="490505" name="Freeform 9"/>
            <p:cNvSpPr>
              <a:spLocks/>
            </p:cNvSpPr>
            <p:nvPr/>
          </p:nvSpPr>
          <p:spPr bwMode="auto">
            <a:xfrm rot="10800000">
              <a:off x="3132" y="2602"/>
              <a:ext cx="1129" cy="792"/>
            </a:xfrm>
            <a:custGeom>
              <a:avLst/>
              <a:gdLst/>
              <a:ahLst/>
              <a:cxnLst>
                <a:cxn ang="0">
                  <a:pos x="0" y="35"/>
                </a:cxn>
                <a:cxn ang="0">
                  <a:pos x="35" y="101"/>
                </a:cxn>
                <a:cxn ang="0">
                  <a:pos x="144" y="0"/>
                </a:cxn>
                <a:cxn ang="0">
                  <a:pos x="0" y="35"/>
                </a:cxn>
              </a:cxnLst>
              <a:rect l="0" t="0" r="r" b="b"/>
              <a:pathLst>
                <a:path w="144" h="101">
                  <a:moveTo>
                    <a:pt x="0" y="35"/>
                  </a:moveTo>
                  <a:cubicBezTo>
                    <a:pt x="6" y="60"/>
                    <a:pt x="18" y="82"/>
                    <a:pt x="35" y="101"/>
                  </a:cubicBezTo>
                  <a:lnTo>
                    <a:pt x="144" y="0"/>
                  </a:lnTo>
                  <a:lnTo>
                    <a:pt x="0" y="35"/>
                  </a:lnTo>
                  <a:close/>
                </a:path>
              </a:pathLst>
            </a:custGeom>
            <a:solidFill>
              <a:schemeClr val="bg1"/>
            </a:solidFill>
            <a:ln w="9525">
              <a:solidFill>
                <a:srgbClr val="000000"/>
              </a:solidFill>
              <a:prstDash val="solid"/>
              <a:round/>
              <a:headEnd/>
              <a:tailEnd/>
            </a:ln>
          </p:spPr>
          <p:txBody>
            <a:bodyPr/>
            <a:lstStyle/>
            <a:p>
              <a:endParaRPr lang="en-US"/>
            </a:p>
          </p:txBody>
        </p:sp>
        <p:sp>
          <p:nvSpPr>
            <p:cNvPr id="490506" name="Freeform 10"/>
            <p:cNvSpPr>
              <a:spLocks/>
            </p:cNvSpPr>
            <p:nvPr/>
          </p:nvSpPr>
          <p:spPr bwMode="auto">
            <a:xfrm rot="10800000">
              <a:off x="3135" y="3404"/>
              <a:ext cx="1145" cy="1161"/>
            </a:xfrm>
            <a:custGeom>
              <a:avLst/>
              <a:gdLst/>
              <a:ahLst/>
              <a:cxnLst>
                <a:cxn ang="0">
                  <a:pos x="145" y="0"/>
                </a:cxn>
                <a:cxn ang="0">
                  <a:pos x="0" y="119"/>
                </a:cxn>
                <a:cxn ang="0">
                  <a:pos x="146" y="148"/>
                </a:cxn>
                <a:cxn ang="0">
                  <a:pos x="145" y="0"/>
                </a:cxn>
              </a:cxnLst>
              <a:rect l="0" t="0" r="r" b="b"/>
              <a:pathLst>
                <a:path w="146" h="148">
                  <a:moveTo>
                    <a:pt x="145" y="0"/>
                  </a:moveTo>
                  <a:cubicBezTo>
                    <a:pt x="75" y="0"/>
                    <a:pt x="14" y="50"/>
                    <a:pt x="0" y="119"/>
                  </a:cubicBezTo>
                  <a:lnTo>
                    <a:pt x="146" y="148"/>
                  </a:lnTo>
                  <a:lnTo>
                    <a:pt x="145" y="0"/>
                  </a:lnTo>
                  <a:close/>
                </a:path>
              </a:pathLst>
            </a:custGeom>
            <a:solidFill>
              <a:srgbClr val="DDDDDD"/>
            </a:solidFill>
            <a:ln w="9525">
              <a:solidFill>
                <a:srgbClr val="000000"/>
              </a:solidFill>
              <a:prstDash val="solid"/>
              <a:round/>
              <a:headEnd/>
              <a:tailEnd/>
            </a:ln>
          </p:spPr>
          <p:txBody>
            <a:bodyPr/>
            <a:lstStyle/>
            <a:p>
              <a:endParaRPr lang="en-US"/>
            </a:p>
          </p:txBody>
        </p:sp>
        <p:sp>
          <p:nvSpPr>
            <p:cNvPr id="490507" name="Text Box 11"/>
            <p:cNvSpPr txBox="1">
              <a:spLocks noChangeArrowheads="1"/>
            </p:cNvSpPr>
            <p:nvPr/>
          </p:nvSpPr>
          <p:spPr bwMode="auto">
            <a:xfrm>
              <a:off x="2025" y="3324"/>
              <a:ext cx="978" cy="461"/>
            </a:xfrm>
            <a:prstGeom prst="rect">
              <a:avLst/>
            </a:prstGeom>
            <a:noFill/>
            <a:ln w="9525" algn="ctr">
              <a:noFill/>
              <a:miter lim="800000"/>
              <a:headEnd/>
              <a:tailEnd/>
            </a:ln>
            <a:effectLst/>
          </p:spPr>
          <p:txBody>
            <a:bodyPr>
              <a:spAutoFit/>
            </a:bodyPr>
            <a:lstStyle/>
            <a:p>
              <a:pPr algn="ctr" defTabSz="914608"/>
              <a:r>
                <a:rPr lang="en-US" b="1" dirty="0">
                  <a:solidFill>
                    <a:srgbClr val="FF0000"/>
                  </a:solidFill>
                </a:rPr>
                <a:t>Petroleum 37%</a:t>
              </a:r>
            </a:p>
          </p:txBody>
        </p:sp>
        <p:sp>
          <p:nvSpPr>
            <p:cNvPr id="490508" name="Text Box 12"/>
            <p:cNvSpPr txBox="1">
              <a:spLocks noChangeArrowheads="1"/>
            </p:cNvSpPr>
            <p:nvPr/>
          </p:nvSpPr>
          <p:spPr bwMode="auto">
            <a:xfrm>
              <a:off x="2701" y="2568"/>
              <a:ext cx="978" cy="264"/>
            </a:xfrm>
            <a:prstGeom prst="rect">
              <a:avLst/>
            </a:prstGeom>
            <a:noFill/>
            <a:ln w="9525" algn="ctr">
              <a:noFill/>
              <a:miter lim="800000"/>
              <a:headEnd/>
              <a:tailEnd/>
            </a:ln>
            <a:effectLst/>
          </p:spPr>
          <p:txBody>
            <a:bodyPr>
              <a:spAutoFit/>
            </a:bodyPr>
            <a:lstStyle/>
            <a:p>
              <a:pPr defTabSz="914608"/>
              <a:r>
                <a:rPr lang="en-US" b="1" dirty="0">
                  <a:solidFill>
                    <a:srgbClr val="FF0000"/>
                  </a:solidFill>
                </a:rPr>
                <a:t>Coal </a:t>
              </a:r>
              <a:r>
                <a:rPr lang="en-US" b="1" dirty="0" smtClean="0">
                  <a:solidFill>
                    <a:srgbClr val="FF0000"/>
                  </a:solidFill>
                </a:rPr>
                <a:t>21%</a:t>
              </a:r>
              <a:endParaRPr lang="en-US" b="1" dirty="0">
                <a:solidFill>
                  <a:srgbClr val="FF0000"/>
                </a:solidFill>
              </a:endParaRPr>
            </a:p>
          </p:txBody>
        </p:sp>
        <p:sp>
          <p:nvSpPr>
            <p:cNvPr id="490509" name="Text Box 13"/>
            <p:cNvSpPr txBox="1">
              <a:spLocks noChangeArrowheads="1"/>
            </p:cNvSpPr>
            <p:nvPr/>
          </p:nvSpPr>
          <p:spPr bwMode="auto">
            <a:xfrm>
              <a:off x="3193" y="3764"/>
              <a:ext cx="978" cy="461"/>
            </a:xfrm>
            <a:prstGeom prst="rect">
              <a:avLst/>
            </a:prstGeom>
            <a:noFill/>
            <a:ln w="9525" algn="ctr">
              <a:noFill/>
              <a:miter lim="800000"/>
              <a:headEnd/>
              <a:tailEnd/>
            </a:ln>
            <a:effectLst/>
          </p:spPr>
          <p:txBody>
            <a:bodyPr>
              <a:spAutoFit/>
            </a:bodyPr>
            <a:lstStyle/>
            <a:p>
              <a:pPr defTabSz="914608"/>
              <a:r>
                <a:rPr lang="en-US" b="1" dirty="0">
                  <a:solidFill>
                    <a:srgbClr val="FF0000"/>
                  </a:solidFill>
                </a:rPr>
                <a:t>Natural Gas </a:t>
              </a:r>
              <a:r>
                <a:rPr lang="en-US" b="1" dirty="0" smtClean="0">
                  <a:solidFill>
                    <a:srgbClr val="FF0000"/>
                  </a:solidFill>
                </a:rPr>
                <a:t>25%</a:t>
              </a:r>
              <a:endParaRPr lang="en-US" b="1" dirty="0">
                <a:solidFill>
                  <a:srgbClr val="FF0000"/>
                </a:solidFill>
              </a:endParaRPr>
            </a:p>
          </p:txBody>
        </p:sp>
        <p:sp>
          <p:nvSpPr>
            <p:cNvPr id="490510" name="Text Box 14"/>
            <p:cNvSpPr txBox="1">
              <a:spLocks noChangeArrowheads="1"/>
            </p:cNvSpPr>
            <p:nvPr/>
          </p:nvSpPr>
          <p:spPr bwMode="auto">
            <a:xfrm rot="20130486">
              <a:off x="3284" y="2935"/>
              <a:ext cx="1130" cy="242"/>
            </a:xfrm>
            <a:prstGeom prst="rect">
              <a:avLst/>
            </a:prstGeom>
            <a:noFill/>
            <a:ln w="9525" algn="ctr">
              <a:noFill/>
              <a:miter lim="800000"/>
              <a:headEnd/>
              <a:tailEnd/>
            </a:ln>
            <a:effectLst/>
          </p:spPr>
          <p:txBody>
            <a:bodyPr>
              <a:spAutoFit/>
            </a:bodyPr>
            <a:lstStyle/>
            <a:p>
              <a:pPr defTabSz="914608"/>
              <a:r>
                <a:rPr lang="en-US" sz="1600" b="1" dirty="0">
                  <a:solidFill>
                    <a:srgbClr val="B2B2B2"/>
                  </a:solidFill>
                </a:rPr>
                <a:t>Nuclear 9%</a:t>
              </a:r>
            </a:p>
          </p:txBody>
        </p:sp>
        <p:sp>
          <p:nvSpPr>
            <p:cNvPr id="490511" name="Freeform 15"/>
            <p:cNvSpPr>
              <a:spLocks/>
            </p:cNvSpPr>
            <p:nvPr/>
          </p:nvSpPr>
          <p:spPr bwMode="auto">
            <a:xfrm rot="10800000">
              <a:off x="3132" y="3124"/>
              <a:ext cx="1169" cy="502"/>
            </a:xfrm>
            <a:custGeom>
              <a:avLst/>
              <a:gdLst/>
              <a:ahLst/>
              <a:cxnLst>
                <a:cxn ang="0">
                  <a:pos x="3" y="0"/>
                </a:cxn>
                <a:cxn ang="0">
                  <a:pos x="1" y="28"/>
                </a:cxn>
                <a:cxn ang="0">
                  <a:pos x="5" y="64"/>
                </a:cxn>
                <a:cxn ang="0">
                  <a:pos x="149" y="29"/>
                </a:cxn>
                <a:cxn ang="0">
                  <a:pos x="3" y="0"/>
                </a:cxn>
              </a:cxnLst>
              <a:rect l="0" t="0" r="r" b="b"/>
              <a:pathLst>
                <a:path w="149" h="64">
                  <a:moveTo>
                    <a:pt x="3" y="0"/>
                  </a:moveTo>
                  <a:cubicBezTo>
                    <a:pt x="1" y="10"/>
                    <a:pt x="1" y="19"/>
                    <a:pt x="1" y="28"/>
                  </a:cubicBezTo>
                  <a:cubicBezTo>
                    <a:pt x="0" y="41"/>
                    <a:pt x="2" y="53"/>
                    <a:pt x="5" y="64"/>
                  </a:cubicBezTo>
                  <a:lnTo>
                    <a:pt x="149" y="29"/>
                  </a:lnTo>
                  <a:lnTo>
                    <a:pt x="3" y="0"/>
                  </a:lnTo>
                  <a:close/>
                </a:path>
              </a:pathLst>
            </a:custGeom>
            <a:solidFill>
              <a:schemeClr val="bg1"/>
            </a:solidFill>
            <a:ln w="9525">
              <a:solidFill>
                <a:srgbClr val="000000"/>
              </a:solidFill>
              <a:prstDash val="solid"/>
              <a:round/>
              <a:headEnd/>
              <a:tailEnd/>
            </a:ln>
          </p:spPr>
          <p:txBody>
            <a:bodyPr/>
            <a:lstStyle/>
            <a:p>
              <a:endParaRPr lang="en-US"/>
            </a:p>
          </p:txBody>
        </p:sp>
        <p:sp>
          <p:nvSpPr>
            <p:cNvPr id="490512" name="Text Box 16"/>
            <p:cNvSpPr txBox="1">
              <a:spLocks noChangeArrowheads="1"/>
            </p:cNvSpPr>
            <p:nvPr/>
          </p:nvSpPr>
          <p:spPr bwMode="auto">
            <a:xfrm>
              <a:off x="3305" y="3298"/>
              <a:ext cx="1212" cy="220"/>
            </a:xfrm>
            <a:prstGeom prst="rect">
              <a:avLst/>
            </a:prstGeom>
            <a:noFill/>
            <a:ln w="9525" algn="ctr">
              <a:noFill/>
              <a:miter lim="800000"/>
              <a:headEnd/>
              <a:tailEnd/>
            </a:ln>
            <a:effectLst/>
          </p:spPr>
          <p:txBody>
            <a:bodyPr>
              <a:spAutoFit/>
            </a:bodyPr>
            <a:lstStyle/>
            <a:p>
              <a:pPr defTabSz="914608"/>
              <a:r>
                <a:rPr lang="en-US" sz="1400" b="1" dirty="0" err="1">
                  <a:solidFill>
                    <a:srgbClr val="B2B2B2"/>
                  </a:solidFill>
                </a:rPr>
                <a:t>Renewables</a:t>
              </a:r>
              <a:r>
                <a:rPr lang="en-US" sz="1400" b="1" dirty="0">
                  <a:solidFill>
                    <a:srgbClr val="B2B2B2"/>
                  </a:solidFill>
                </a:rPr>
                <a:t> </a:t>
              </a:r>
              <a:r>
                <a:rPr lang="en-US" sz="1400" b="1" dirty="0" smtClean="0">
                  <a:solidFill>
                    <a:srgbClr val="B2B2B2"/>
                  </a:solidFill>
                </a:rPr>
                <a:t>8%</a:t>
              </a:r>
              <a:endParaRPr lang="en-US" sz="1400" b="1" dirty="0">
                <a:solidFill>
                  <a:srgbClr val="B2B2B2"/>
                </a:solidFill>
              </a:endParaRPr>
            </a:p>
          </p:txBody>
        </p:sp>
      </p:grpSp>
      <p:sp>
        <p:nvSpPr>
          <p:cNvPr id="490513" name="Text Box 17"/>
          <p:cNvSpPr txBox="1">
            <a:spLocks noChangeArrowheads="1"/>
          </p:cNvSpPr>
          <p:nvPr/>
        </p:nvSpPr>
        <p:spPr bwMode="auto">
          <a:xfrm>
            <a:off x="457489" y="1700493"/>
            <a:ext cx="8151091"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tabLst>
                <a:tab pos="1696726" algn="l"/>
              </a:tabLst>
            </a:pPr>
            <a:r>
              <a:rPr lang="en-US" sz="3600" b="1" dirty="0">
                <a:solidFill>
                  <a:srgbClr val="FF0000"/>
                </a:solidFill>
                <a:effectLst>
                  <a:outerShdw blurRad="38100" dist="38100" dir="2700000" algn="tl">
                    <a:srgbClr val="C0C0C0"/>
                  </a:outerShdw>
                </a:effectLst>
                <a:latin typeface="Arial" pitchFamily="34" charset="0"/>
              </a:rPr>
              <a:t>Fossil </a:t>
            </a:r>
            <a:r>
              <a:rPr lang="en-US" sz="3600" b="1" dirty="0" smtClean="0">
                <a:solidFill>
                  <a:srgbClr val="FF0000"/>
                </a:solidFill>
                <a:effectLst>
                  <a:outerShdw blurRad="38100" dist="38100" dir="2700000" algn="tl">
                    <a:srgbClr val="C0C0C0"/>
                  </a:outerShdw>
                </a:effectLst>
                <a:latin typeface="Arial" pitchFamily="34" charset="0"/>
              </a:rPr>
              <a:t>fuels</a:t>
            </a:r>
            <a:endParaRPr lang="en-US" sz="3600" b="1" dirty="0">
              <a:solidFill>
                <a:srgbClr val="FF0000"/>
              </a:solidFill>
              <a:effectLst>
                <a:outerShdw blurRad="38100" dist="38100" dir="2700000" algn="tl">
                  <a:srgbClr val="C0C0C0"/>
                </a:outerShdw>
              </a:effectLst>
              <a:latin typeface="Arial" pitchFamily="34" charset="0"/>
            </a:endParaRPr>
          </a:p>
        </p:txBody>
      </p:sp>
      <p:sp>
        <p:nvSpPr>
          <p:cNvPr id="19" name="Slide Number Placeholder 18"/>
          <p:cNvSpPr>
            <a:spLocks noGrp="1"/>
          </p:cNvSpPr>
          <p:nvPr>
            <p:ph type="sldNum" sz="quarter" idx="11"/>
          </p:nvPr>
        </p:nvSpPr>
        <p:spPr/>
        <p:txBody>
          <a:bodyPr/>
          <a:lstStyle/>
          <a:p>
            <a:pPr>
              <a:defRPr/>
            </a:pPr>
            <a:fld id="{6EEA275D-5A49-48A8-817D-44C3EA0A3A2F}" type="slidenum">
              <a:rPr lang="en-US" smtClean="0"/>
              <a:pPr>
                <a:defRPr/>
              </a:pPr>
              <a:t>27</a:t>
            </a:fld>
            <a:endParaRPr lang="en-US"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653"/>
          <a:stretch/>
        </p:blipFill>
        <p:spPr bwMode="auto">
          <a:xfrm>
            <a:off x="1363570" y="974667"/>
            <a:ext cx="7305673" cy="5256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4595" name="Text Box 3"/>
          <p:cNvSpPr txBox="1">
            <a:spLocks noChangeArrowheads="1"/>
          </p:cNvSpPr>
          <p:nvPr/>
        </p:nvSpPr>
        <p:spPr bwMode="auto">
          <a:xfrm>
            <a:off x="0" y="14415"/>
            <a:ext cx="9144000" cy="888066"/>
          </a:xfrm>
          <a:prstGeom prst="rect">
            <a:avLst/>
          </a:prstGeom>
          <a:noFill/>
          <a:ln w="9525" algn="ctr">
            <a:noFill/>
            <a:miter lim="800000"/>
            <a:headEnd/>
            <a:tailEnd/>
          </a:ln>
          <a:effectLst/>
        </p:spPr>
        <p:txBody>
          <a:bodyPr lIns="93503" tIns="46752" rIns="93503" bIns="46752"/>
          <a:lstStyle/>
          <a:p>
            <a:pPr algn="ctr">
              <a:lnSpc>
                <a:spcPct val="90000"/>
              </a:lnSpc>
              <a:spcBef>
                <a:spcPct val="0"/>
              </a:spcBef>
            </a:pPr>
            <a:r>
              <a:rPr lang="en-US" sz="2400" b="1" dirty="0">
                <a:solidFill>
                  <a:srgbClr val="FF0000"/>
                </a:solidFill>
                <a:effectLst>
                  <a:outerShdw blurRad="38100" dist="38100" dir="2700000" algn="tl">
                    <a:srgbClr val="C0C0C0"/>
                  </a:outerShdw>
                </a:effectLst>
                <a:latin typeface="Arial" pitchFamily="34" charset="0"/>
              </a:rPr>
              <a:t> </a:t>
            </a:r>
            <a:r>
              <a:rPr lang="en-US" sz="2400" dirty="0">
                <a:solidFill>
                  <a:srgbClr val="106636"/>
                </a:solidFill>
                <a:ea typeface="+mj-ea"/>
                <a:cs typeface="Arial" charset="0"/>
              </a:rPr>
              <a:t>Fossil Fuel Supplies are Estimated using </a:t>
            </a:r>
            <a:r>
              <a:rPr lang="en-US" sz="2400" dirty="0" smtClean="0">
                <a:solidFill>
                  <a:srgbClr val="106636"/>
                </a:solidFill>
                <a:ea typeface="+mj-ea"/>
                <a:cs typeface="Arial" charset="0"/>
              </a:rPr>
              <a:t/>
            </a:r>
            <a:br>
              <a:rPr lang="en-US" sz="2400" dirty="0" smtClean="0">
                <a:solidFill>
                  <a:srgbClr val="106636"/>
                </a:solidFill>
                <a:ea typeface="+mj-ea"/>
                <a:cs typeface="Arial" charset="0"/>
              </a:rPr>
            </a:br>
            <a:r>
              <a:rPr lang="en-US" sz="2400" dirty="0" smtClean="0">
                <a:solidFill>
                  <a:srgbClr val="106636"/>
                </a:solidFill>
                <a:ea typeface="+mj-ea"/>
                <a:cs typeface="Arial" charset="0"/>
              </a:rPr>
              <a:t>Reserves-to-Production </a:t>
            </a:r>
            <a:r>
              <a:rPr lang="en-US" sz="2400" dirty="0">
                <a:solidFill>
                  <a:srgbClr val="106636"/>
                </a:solidFill>
                <a:ea typeface="+mj-ea"/>
                <a:cs typeface="Arial" charset="0"/>
              </a:rPr>
              <a:t>(R/P) Ratios</a:t>
            </a:r>
          </a:p>
        </p:txBody>
      </p:sp>
      <p:pic>
        <p:nvPicPr>
          <p:cNvPr id="494600" name="Picture 8"/>
          <p:cNvPicPr>
            <a:picLocks noChangeAspect="1" noChangeArrowheads="1"/>
          </p:cNvPicPr>
          <p:nvPr/>
        </p:nvPicPr>
        <p:blipFill>
          <a:blip r:embed="rId4" cstate="print"/>
          <a:srcRect/>
          <a:stretch>
            <a:fillRect/>
          </a:stretch>
        </p:blipFill>
        <p:spPr bwMode="auto">
          <a:xfrm>
            <a:off x="0" y="6437780"/>
            <a:ext cx="456045" cy="442632"/>
          </a:xfrm>
          <a:prstGeom prst="rect">
            <a:avLst/>
          </a:prstGeom>
          <a:noFill/>
          <a:ln w="9525">
            <a:noFill/>
            <a:miter lim="800000"/>
            <a:headEnd/>
            <a:tailEnd/>
          </a:ln>
          <a:effectLst/>
        </p:spPr>
      </p:pic>
      <p:sp>
        <p:nvSpPr>
          <p:cNvPr id="494620" name="Text Box 28"/>
          <p:cNvSpPr txBox="1">
            <a:spLocks noChangeArrowheads="1"/>
          </p:cNvSpPr>
          <p:nvPr/>
        </p:nvSpPr>
        <p:spPr bwMode="auto">
          <a:xfrm rot="16200000">
            <a:off x="-1857771" y="3128116"/>
            <a:ext cx="4763069" cy="553998"/>
          </a:xfrm>
          <a:prstGeom prst="rect">
            <a:avLst/>
          </a:prstGeom>
          <a:noFill/>
          <a:ln w="9525">
            <a:noFill/>
            <a:miter lim="800000"/>
            <a:headEnd/>
            <a:tailEnd/>
          </a:ln>
          <a:effectLst/>
        </p:spPr>
        <p:txBody>
          <a:bodyPr wrap="square" lIns="82058" tIns="0" rIns="82058" bIns="0">
            <a:spAutoFit/>
          </a:bodyPr>
          <a:lstStyle/>
          <a:p>
            <a:pPr algn="ctr" defTabSz="914608"/>
            <a:r>
              <a:rPr lang="en-US" dirty="0"/>
              <a:t>Proven World Reserves-to-Production Ratio at End </a:t>
            </a:r>
            <a:r>
              <a:rPr lang="en-US" dirty="0" smtClean="0"/>
              <a:t>2012 (Years</a:t>
            </a:r>
            <a:r>
              <a:rPr lang="en-US" dirty="0"/>
              <a:t>)</a:t>
            </a:r>
          </a:p>
        </p:txBody>
      </p:sp>
      <p:sp>
        <p:nvSpPr>
          <p:cNvPr id="494596" name="Text Box 4"/>
          <p:cNvSpPr txBox="1">
            <a:spLocks noChangeArrowheads="1"/>
          </p:cNvSpPr>
          <p:nvPr/>
        </p:nvSpPr>
        <p:spPr bwMode="auto">
          <a:xfrm>
            <a:off x="3559456" y="1594977"/>
            <a:ext cx="2456597" cy="944634"/>
          </a:xfrm>
          <a:prstGeom prst="rect">
            <a:avLst/>
          </a:prstGeom>
          <a:solidFill>
            <a:srgbClr val="F5FF93"/>
          </a:solidFill>
          <a:ln w="19050" algn="ctr">
            <a:solidFill>
              <a:schemeClr val="tx1"/>
            </a:solidFill>
            <a:miter lim="800000"/>
            <a:headEnd/>
            <a:tailEnd/>
          </a:ln>
          <a:effectLst/>
        </p:spPr>
        <p:txBody>
          <a:bodyPr wrap="square" lIns="82058" tIns="41029" rIns="82058" bIns="41029">
            <a:spAutoFit/>
          </a:bodyPr>
          <a:lstStyle/>
          <a:p>
            <a:pPr defTabSz="914608"/>
            <a:r>
              <a:rPr lang="en-US" sz="1400" dirty="0">
                <a:latin typeface="Arial" pitchFamily="34" charset="0"/>
                <a:cs typeface="Arial" pitchFamily="34" charset="0"/>
              </a:rPr>
              <a:t>The R/P ratio is the number of years that proved reserves would last at current production rates</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p:txBody>
      </p:sp>
      <p:sp>
        <p:nvSpPr>
          <p:cNvPr id="71" name="TextBox 70"/>
          <p:cNvSpPr txBox="1"/>
          <p:nvPr/>
        </p:nvSpPr>
        <p:spPr>
          <a:xfrm>
            <a:off x="828699" y="4493572"/>
            <a:ext cx="627797" cy="369332"/>
          </a:xfrm>
          <a:prstGeom prst="rect">
            <a:avLst/>
          </a:prstGeom>
          <a:solidFill>
            <a:schemeClr val="bg1"/>
          </a:solidFill>
        </p:spPr>
        <p:txBody>
          <a:bodyPr wrap="square" rtlCol="0">
            <a:spAutoFit/>
          </a:bodyPr>
          <a:lstStyle/>
          <a:p>
            <a:pPr algn="ctr"/>
            <a:r>
              <a:rPr lang="en-US" dirty="0" smtClean="0"/>
              <a:t>100</a:t>
            </a:r>
            <a:endParaRPr lang="en-US" dirty="0"/>
          </a:p>
        </p:txBody>
      </p:sp>
      <p:sp>
        <p:nvSpPr>
          <p:cNvPr id="72" name="TextBox 71"/>
          <p:cNvSpPr txBox="1"/>
          <p:nvPr/>
        </p:nvSpPr>
        <p:spPr>
          <a:xfrm>
            <a:off x="836885" y="3697623"/>
            <a:ext cx="627797" cy="369332"/>
          </a:xfrm>
          <a:prstGeom prst="rect">
            <a:avLst/>
          </a:prstGeom>
          <a:solidFill>
            <a:schemeClr val="bg1"/>
          </a:solidFill>
        </p:spPr>
        <p:txBody>
          <a:bodyPr wrap="square" rtlCol="0">
            <a:spAutoFit/>
          </a:bodyPr>
          <a:lstStyle/>
          <a:p>
            <a:pPr algn="ctr"/>
            <a:r>
              <a:rPr lang="en-US" dirty="0" smtClean="0"/>
              <a:t>200</a:t>
            </a:r>
            <a:endParaRPr lang="en-US" dirty="0"/>
          </a:p>
        </p:txBody>
      </p:sp>
      <p:sp>
        <p:nvSpPr>
          <p:cNvPr id="73" name="TextBox 72"/>
          <p:cNvSpPr txBox="1"/>
          <p:nvPr/>
        </p:nvSpPr>
        <p:spPr>
          <a:xfrm>
            <a:off x="836885" y="2901673"/>
            <a:ext cx="627797" cy="369332"/>
          </a:xfrm>
          <a:prstGeom prst="rect">
            <a:avLst/>
          </a:prstGeom>
          <a:solidFill>
            <a:schemeClr val="bg1"/>
          </a:solidFill>
        </p:spPr>
        <p:txBody>
          <a:bodyPr wrap="square" rtlCol="0">
            <a:spAutoFit/>
          </a:bodyPr>
          <a:lstStyle/>
          <a:p>
            <a:pPr algn="ctr"/>
            <a:r>
              <a:rPr lang="en-US" dirty="0" smtClean="0"/>
              <a:t>300</a:t>
            </a:r>
            <a:endParaRPr lang="en-US" dirty="0"/>
          </a:p>
        </p:txBody>
      </p:sp>
      <p:sp>
        <p:nvSpPr>
          <p:cNvPr id="74" name="TextBox 73"/>
          <p:cNvSpPr txBox="1"/>
          <p:nvPr/>
        </p:nvSpPr>
        <p:spPr>
          <a:xfrm>
            <a:off x="836885" y="2105724"/>
            <a:ext cx="627797" cy="369332"/>
          </a:xfrm>
          <a:prstGeom prst="rect">
            <a:avLst/>
          </a:prstGeom>
          <a:solidFill>
            <a:schemeClr val="bg1"/>
          </a:solidFill>
        </p:spPr>
        <p:txBody>
          <a:bodyPr wrap="square" rtlCol="0">
            <a:spAutoFit/>
          </a:bodyPr>
          <a:lstStyle/>
          <a:p>
            <a:pPr algn="ctr"/>
            <a:r>
              <a:rPr lang="en-US" dirty="0" smtClean="0"/>
              <a:t>400</a:t>
            </a:r>
            <a:endParaRPr lang="en-US" dirty="0"/>
          </a:p>
        </p:txBody>
      </p:sp>
      <p:sp>
        <p:nvSpPr>
          <p:cNvPr id="75" name="TextBox 74"/>
          <p:cNvSpPr txBox="1"/>
          <p:nvPr/>
        </p:nvSpPr>
        <p:spPr>
          <a:xfrm>
            <a:off x="836885" y="1309774"/>
            <a:ext cx="627797" cy="369332"/>
          </a:xfrm>
          <a:prstGeom prst="rect">
            <a:avLst/>
          </a:prstGeom>
          <a:solidFill>
            <a:schemeClr val="bg1"/>
          </a:solidFill>
        </p:spPr>
        <p:txBody>
          <a:bodyPr wrap="square" rtlCol="0">
            <a:spAutoFit/>
          </a:bodyPr>
          <a:lstStyle/>
          <a:p>
            <a:pPr algn="ctr"/>
            <a:r>
              <a:rPr lang="en-US" dirty="0" smtClean="0"/>
              <a:t>500</a:t>
            </a:r>
            <a:endParaRPr lang="en-US" dirty="0"/>
          </a:p>
        </p:txBody>
      </p:sp>
      <p:pic>
        <p:nvPicPr>
          <p:cNvPr id="1027" name="Picture 3"/>
          <p:cNvPicPr>
            <a:picLocks noChangeAspect="1" noChangeArrowheads="1"/>
          </p:cNvPicPr>
          <p:nvPr/>
        </p:nvPicPr>
        <p:blipFill>
          <a:blip r:embed="rId5" cstate="print"/>
          <a:srcRect l="8731"/>
          <a:stretch>
            <a:fillRect/>
          </a:stretch>
        </p:blipFill>
        <p:spPr bwMode="auto">
          <a:xfrm>
            <a:off x="1503061" y="1508509"/>
            <a:ext cx="1903661" cy="1640790"/>
          </a:xfrm>
          <a:prstGeom prst="rect">
            <a:avLst/>
          </a:prstGeom>
          <a:noFill/>
          <a:ln w="9525">
            <a:noFill/>
            <a:miter lim="800000"/>
            <a:headEnd/>
            <a:tailEnd/>
          </a:ln>
          <a:effectLst/>
        </p:spPr>
      </p:pic>
      <p:sp>
        <p:nvSpPr>
          <p:cNvPr id="21"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28</a:t>
            </a:fld>
            <a:endParaRPr lang="en-US" sz="1200" dirty="0">
              <a:solidFill>
                <a:srgbClr val="106636"/>
              </a:solidFill>
              <a:latin typeface="Arial" pitchFamily="34" charset="0"/>
              <a:cs typeface="Arial" pitchFamily="34" charset="0"/>
            </a:endParaRPr>
          </a:p>
        </p:txBody>
      </p:sp>
      <p:sp>
        <p:nvSpPr>
          <p:cNvPr id="22"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
        <p:nvSpPr>
          <p:cNvPr id="16" name="Text Box 4"/>
          <p:cNvSpPr txBox="1">
            <a:spLocks noChangeArrowheads="1"/>
          </p:cNvSpPr>
          <p:nvPr/>
        </p:nvSpPr>
        <p:spPr bwMode="auto">
          <a:xfrm>
            <a:off x="1701672" y="5501426"/>
            <a:ext cx="761065" cy="169277"/>
          </a:xfrm>
          <a:prstGeom prst="rect">
            <a:avLst/>
          </a:prstGeom>
          <a:solidFill>
            <a:schemeClr val="bg1"/>
          </a:solidFill>
          <a:ln w="19050" algn="ctr">
            <a:noFill/>
            <a:miter lim="800000"/>
            <a:headEnd/>
            <a:tailEnd/>
          </a:ln>
          <a:effectLst/>
        </p:spPr>
        <p:txBody>
          <a:bodyPr wrap="square" lIns="0" tIns="0" rIns="0" bIns="0">
            <a:spAutoFit/>
          </a:bodyPr>
          <a:lstStyle/>
          <a:p>
            <a:pPr algn="ctr" defTabSz="914608"/>
            <a:r>
              <a:rPr lang="en-US" sz="1100" dirty="0" smtClean="0">
                <a:latin typeface="Arial" pitchFamily="34" charset="0"/>
                <a:cs typeface="Arial" pitchFamily="34" charset="0"/>
              </a:rPr>
              <a:t>OECD</a:t>
            </a:r>
            <a:endParaRPr lang="en-US" sz="1100" dirty="0">
              <a:latin typeface="Arial" pitchFamily="34" charset="0"/>
              <a:cs typeface="Arial" pitchFamily="34" charset="0"/>
            </a:endParaRPr>
          </a:p>
        </p:txBody>
      </p:sp>
      <p:sp>
        <p:nvSpPr>
          <p:cNvPr id="17" name="Text Box 4"/>
          <p:cNvSpPr txBox="1">
            <a:spLocks noChangeArrowheads="1"/>
          </p:cNvSpPr>
          <p:nvPr/>
        </p:nvSpPr>
        <p:spPr bwMode="auto">
          <a:xfrm>
            <a:off x="3137559" y="5496669"/>
            <a:ext cx="761065" cy="169277"/>
          </a:xfrm>
          <a:prstGeom prst="rect">
            <a:avLst/>
          </a:prstGeom>
          <a:solidFill>
            <a:schemeClr val="bg1"/>
          </a:solidFill>
          <a:ln w="19050" algn="ctr">
            <a:noFill/>
            <a:miter lim="800000"/>
            <a:headEnd/>
            <a:tailEnd/>
          </a:ln>
          <a:effectLst/>
        </p:spPr>
        <p:txBody>
          <a:bodyPr wrap="square" lIns="0" tIns="0" rIns="0" bIns="0">
            <a:spAutoFit/>
          </a:bodyPr>
          <a:lstStyle/>
          <a:p>
            <a:pPr algn="ctr" defTabSz="914608"/>
            <a:r>
              <a:rPr lang="en-US" sz="1100" dirty="0" smtClean="0">
                <a:latin typeface="Arial" pitchFamily="34" charset="0"/>
                <a:cs typeface="Arial" pitchFamily="34" charset="0"/>
              </a:rPr>
              <a:t>Non-OECD</a:t>
            </a:r>
            <a:endParaRPr lang="en-US" sz="1100" dirty="0">
              <a:latin typeface="Arial" pitchFamily="34" charset="0"/>
              <a:cs typeface="Arial" pitchFamily="34" charset="0"/>
            </a:endParaRPr>
          </a:p>
        </p:txBody>
      </p:sp>
      <p:sp>
        <p:nvSpPr>
          <p:cNvPr id="18" name="Text Box 4"/>
          <p:cNvSpPr txBox="1">
            <a:spLocks noChangeArrowheads="1"/>
          </p:cNvSpPr>
          <p:nvPr/>
        </p:nvSpPr>
        <p:spPr bwMode="auto">
          <a:xfrm>
            <a:off x="4435975" y="5498614"/>
            <a:ext cx="1047236" cy="169277"/>
          </a:xfrm>
          <a:prstGeom prst="rect">
            <a:avLst/>
          </a:prstGeom>
          <a:solidFill>
            <a:schemeClr val="bg1"/>
          </a:solidFill>
          <a:ln w="19050" algn="ctr">
            <a:noFill/>
            <a:miter lim="800000"/>
            <a:headEnd/>
            <a:tailEnd/>
          </a:ln>
          <a:effectLst/>
        </p:spPr>
        <p:txBody>
          <a:bodyPr wrap="square" lIns="0" tIns="0" rIns="0" bIns="0">
            <a:spAutoFit/>
          </a:bodyPr>
          <a:lstStyle/>
          <a:p>
            <a:pPr algn="ctr" defTabSz="914608"/>
            <a:r>
              <a:rPr lang="en-US" sz="1100" dirty="0" smtClean="0">
                <a:latin typeface="Arial" pitchFamily="34" charset="0"/>
                <a:cs typeface="Arial" pitchFamily="34" charset="0"/>
              </a:rPr>
              <a:t>European Union</a:t>
            </a:r>
            <a:endParaRPr lang="en-US" sz="1100" dirty="0">
              <a:latin typeface="Arial" pitchFamily="34" charset="0"/>
              <a:cs typeface="Arial" pitchFamily="34" charset="0"/>
            </a:endParaRPr>
          </a:p>
        </p:txBody>
      </p:sp>
      <p:sp>
        <p:nvSpPr>
          <p:cNvPr id="19" name="Text Box 4"/>
          <p:cNvSpPr txBox="1">
            <a:spLocks noChangeArrowheads="1"/>
          </p:cNvSpPr>
          <p:nvPr/>
        </p:nvSpPr>
        <p:spPr bwMode="auto">
          <a:xfrm>
            <a:off x="5710240" y="5496249"/>
            <a:ext cx="1393031" cy="169277"/>
          </a:xfrm>
          <a:prstGeom prst="rect">
            <a:avLst/>
          </a:prstGeom>
          <a:solidFill>
            <a:schemeClr val="bg1"/>
          </a:solidFill>
          <a:ln w="19050" algn="ctr">
            <a:noFill/>
            <a:miter lim="800000"/>
            <a:headEnd/>
            <a:tailEnd/>
          </a:ln>
          <a:effectLst/>
        </p:spPr>
        <p:txBody>
          <a:bodyPr wrap="square" lIns="0" tIns="0" rIns="0" bIns="0">
            <a:spAutoFit/>
          </a:bodyPr>
          <a:lstStyle/>
          <a:p>
            <a:pPr algn="ctr" defTabSz="914608"/>
            <a:r>
              <a:rPr lang="en-US" sz="1100" dirty="0" smtClean="0">
                <a:latin typeface="Arial" pitchFamily="34" charset="0"/>
                <a:cs typeface="Arial" pitchFamily="34" charset="0"/>
              </a:rPr>
              <a:t>Former Soviet Union</a:t>
            </a:r>
            <a:endParaRPr lang="en-US" sz="1100" dirty="0">
              <a:latin typeface="Arial" pitchFamily="34" charset="0"/>
              <a:cs typeface="Arial" pitchFamily="34" charset="0"/>
            </a:endParaRPr>
          </a:p>
        </p:txBody>
      </p:sp>
      <p:sp>
        <p:nvSpPr>
          <p:cNvPr id="20" name="Text Box 4"/>
          <p:cNvSpPr txBox="1">
            <a:spLocks noChangeArrowheads="1"/>
          </p:cNvSpPr>
          <p:nvPr/>
        </p:nvSpPr>
        <p:spPr bwMode="auto">
          <a:xfrm>
            <a:off x="7316977" y="5492918"/>
            <a:ext cx="1047236" cy="169277"/>
          </a:xfrm>
          <a:prstGeom prst="rect">
            <a:avLst/>
          </a:prstGeom>
          <a:solidFill>
            <a:schemeClr val="bg1"/>
          </a:solidFill>
          <a:ln w="19050" algn="ctr">
            <a:noFill/>
            <a:miter lim="800000"/>
            <a:headEnd/>
            <a:tailEnd/>
          </a:ln>
          <a:effectLst/>
        </p:spPr>
        <p:txBody>
          <a:bodyPr wrap="square" lIns="0" tIns="0" rIns="0" bIns="0">
            <a:spAutoFit/>
          </a:bodyPr>
          <a:lstStyle/>
          <a:p>
            <a:pPr algn="ctr" defTabSz="914608"/>
            <a:r>
              <a:rPr lang="en-US" sz="1100" dirty="0" smtClean="0">
                <a:latin typeface="Arial" pitchFamily="34" charset="0"/>
                <a:cs typeface="Arial" pitchFamily="34" charset="0"/>
              </a:rPr>
              <a:t>World</a:t>
            </a:r>
            <a:endParaRPr lang="en-US" sz="1100" dirty="0">
              <a:latin typeface="Arial" pitchFamily="34" charset="0"/>
              <a:cs typeface="Arial" pitchFamily="34" charset="0"/>
            </a:endParaRPr>
          </a:p>
        </p:txBody>
      </p:sp>
    </p:spTree>
    <p:extLst>
      <p:ext uri="{BB962C8B-B14F-4D97-AF65-F5344CB8AC3E}">
        <p14:creationId xmlns:p14="http://schemas.microsoft.com/office/powerpoint/2010/main" val="210119899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7695" name="Rectangle 63"/>
          <p:cNvSpPr>
            <a:spLocks noChangeArrowheads="1"/>
          </p:cNvSpPr>
          <p:nvPr/>
        </p:nvSpPr>
        <p:spPr bwMode="auto">
          <a:xfrm>
            <a:off x="0" y="136655"/>
            <a:ext cx="9144000" cy="611482"/>
          </a:xfrm>
          <a:prstGeom prst="rect">
            <a:avLst/>
          </a:prstGeom>
          <a:noFill/>
          <a:ln w="9525" cap="flat" cmpd="sng" algn="ctr">
            <a:noFill/>
            <a:prstDash val="solid"/>
            <a:miter lim="800000"/>
            <a:headEnd/>
            <a:tailEnd/>
          </a:ln>
          <a:effectLst/>
        </p:spPr>
        <p:txBody>
          <a:bodyPr lIns="93503" tIns="46752" rIns="93503" bIns="46752">
            <a:spAutoFit/>
          </a:bodyPr>
          <a:lstStyle/>
          <a:p>
            <a:pPr algn="ctr" defTabSz="914608">
              <a:lnSpc>
                <a:spcPct val="80000"/>
              </a:lnSpc>
            </a:pPr>
            <a:r>
              <a:rPr lang="en-GB" sz="2400" dirty="0">
                <a:solidFill>
                  <a:srgbClr val="004B32"/>
                </a:solidFill>
                <a:ea typeface="+mj-ea"/>
                <a:cs typeface="Arial" charset="0"/>
              </a:rPr>
              <a:t>World Reserves of Oil</a:t>
            </a:r>
            <a:r>
              <a:rPr lang="en-GB" sz="2900" b="1" dirty="0">
                <a:solidFill>
                  <a:srgbClr val="004B32"/>
                </a:solidFill>
                <a:effectLst>
                  <a:outerShdw blurRad="38100" dist="38100" dir="2700000" algn="tl">
                    <a:srgbClr val="C0C0C0"/>
                  </a:outerShdw>
                </a:effectLst>
                <a:latin typeface="Arial" pitchFamily="34" charset="0"/>
              </a:rPr>
              <a:t/>
            </a:r>
            <a:br>
              <a:rPr lang="en-GB" sz="2900" b="1" dirty="0">
                <a:solidFill>
                  <a:srgbClr val="004B32"/>
                </a:solidFill>
                <a:effectLst>
                  <a:outerShdw blurRad="38100" dist="38100" dir="2700000" algn="tl">
                    <a:srgbClr val="C0C0C0"/>
                  </a:outerShdw>
                </a:effectLst>
                <a:latin typeface="Arial" pitchFamily="34" charset="0"/>
              </a:rPr>
            </a:br>
            <a:r>
              <a:rPr lang="en-GB" dirty="0">
                <a:solidFill>
                  <a:srgbClr val="004B32"/>
                </a:solidFill>
              </a:rPr>
              <a:t>There is a significant dislocation between fossil fuel supply and demand</a:t>
            </a:r>
            <a:endParaRPr lang="en-US" sz="1600" dirty="0">
              <a:solidFill>
                <a:srgbClr val="004B32"/>
              </a:solidFill>
            </a:endParaRPr>
          </a:p>
        </p:txBody>
      </p:sp>
      <p:pic>
        <p:nvPicPr>
          <p:cNvPr id="837697" name="Picture 65" descr="map01_1024"/>
          <p:cNvPicPr>
            <a:picLocks noChangeAspect="1" noChangeArrowheads="1"/>
          </p:cNvPicPr>
          <p:nvPr/>
        </p:nvPicPr>
        <p:blipFill>
          <a:blip r:embed="rId3" cstate="print"/>
          <a:srcRect l="2832" t="5968" r="1563"/>
          <a:stretch>
            <a:fillRect/>
          </a:stretch>
        </p:blipFill>
        <p:spPr bwMode="auto">
          <a:xfrm>
            <a:off x="85869" y="921476"/>
            <a:ext cx="8972261" cy="5185522"/>
          </a:xfrm>
          <a:prstGeom prst="rect">
            <a:avLst/>
          </a:prstGeom>
          <a:noFill/>
        </p:spPr>
      </p:pic>
      <p:sp>
        <p:nvSpPr>
          <p:cNvPr id="837698" name="Text Box 66"/>
          <p:cNvSpPr txBox="1">
            <a:spLocks noChangeArrowheads="1"/>
          </p:cNvSpPr>
          <p:nvPr/>
        </p:nvSpPr>
        <p:spPr bwMode="auto">
          <a:xfrm>
            <a:off x="2750023" y="5960581"/>
            <a:ext cx="3643953" cy="252136"/>
          </a:xfrm>
          <a:prstGeom prst="rect">
            <a:avLst/>
          </a:prstGeom>
          <a:noFill/>
          <a:ln w="9525">
            <a:noFill/>
            <a:miter lim="800000"/>
            <a:headEnd/>
            <a:tailEnd/>
          </a:ln>
        </p:spPr>
        <p:txBody>
          <a:bodyPr wrap="square" lIns="82058" tIns="41029" rIns="82058" bIns="41029">
            <a:spAutoFit/>
          </a:bodyPr>
          <a:lstStyle/>
          <a:p>
            <a:pPr algn="l" eaLnBrk="0" hangingPunct="0">
              <a:lnSpc>
                <a:spcPct val="100000"/>
              </a:lnSpc>
              <a:spcBef>
                <a:spcPct val="50000"/>
              </a:spcBef>
            </a:pPr>
            <a:r>
              <a:rPr lang="en-US" sz="1100" b="1" dirty="0">
                <a:ea typeface="ＭＳ Ｐゴシック" pitchFamily="50" charset="-128"/>
              </a:rPr>
              <a:t>(http://www.energybulletin.net/37329.html)</a:t>
            </a:r>
          </a:p>
        </p:txBody>
      </p:sp>
      <p:pic>
        <p:nvPicPr>
          <p:cNvPr id="837699" name="Picture 67"/>
          <p:cNvPicPr>
            <a:picLocks noChangeAspect="1" noChangeArrowheads="1"/>
          </p:cNvPicPr>
          <p:nvPr/>
        </p:nvPicPr>
        <p:blipFill>
          <a:blip r:embed="rId4" cstate="print"/>
          <a:srcRect t="14069" b="8276"/>
          <a:stretch>
            <a:fillRect/>
          </a:stretch>
        </p:blipFill>
        <p:spPr bwMode="auto">
          <a:xfrm>
            <a:off x="0" y="4270461"/>
            <a:ext cx="1982932" cy="1861578"/>
          </a:xfrm>
          <a:prstGeom prst="rect">
            <a:avLst/>
          </a:prstGeom>
          <a:noFill/>
        </p:spPr>
      </p:pic>
      <p:sp>
        <p:nvSpPr>
          <p:cNvPr id="837700" name="Text Box 68"/>
          <p:cNvSpPr txBox="1">
            <a:spLocks noChangeArrowheads="1"/>
          </p:cNvSpPr>
          <p:nvPr/>
        </p:nvSpPr>
        <p:spPr bwMode="auto">
          <a:xfrm>
            <a:off x="0" y="4337797"/>
            <a:ext cx="2193518" cy="467580"/>
          </a:xfrm>
          <a:prstGeom prst="rect">
            <a:avLst/>
          </a:prstGeom>
          <a:solidFill>
            <a:schemeClr val="bg1"/>
          </a:solidFill>
          <a:ln w="19050" algn="ctr">
            <a:noFill/>
            <a:miter lim="800000"/>
            <a:headEnd/>
            <a:tailEnd/>
          </a:ln>
          <a:effectLst/>
        </p:spPr>
        <p:txBody>
          <a:bodyPr wrap="none" lIns="82058" tIns="41029" rIns="82058" bIns="41029">
            <a:spAutoFit/>
          </a:bodyPr>
          <a:lstStyle/>
          <a:p>
            <a:pPr defTabSz="914608"/>
            <a:r>
              <a:rPr lang="en-US" sz="1400" b="1" dirty="0"/>
              <a:t>Who uses the oil?</a:t>
            </a:r>
          </a:p>
          <a:p>
            <a:pPr defTabSz="914608"/>
            <a:r>
              <a:rPr lang="en-US" sz="1100" b="1" dirty="0"/>
              <a:t>(thousands of barrels per day)</a:t>
            </a:r>
          </a:p>
        </p:txBody>
      </p:sp>
      <p:sp>
        <p:nvSpPr>
          <p:cNvPr id="9"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29</a:t>
            </a:fld>
            <a:endParaRPr lang="en-US" sz="1200" dirty="0">
              <a:solidFill>
                <a:srgbClr val="106636"/>
              </a:solidFill>
              <a:latin typeface="Arial" pitchFamily="34" charset="0"/>
              <a:cs typeface="Arial" pitchFamily="34" charset="0"/>
            </a:endParaRPr>
          </a:p>
        </p:txBody>
      </p:sp>
      <p:sp>
        <p:nvSpPr>
          <p:cNvPr id="12"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8" name="TextBox 41"/>
          <p:cNvSpPr txBox="1">
            <a:spLocks noChangeArrowheads="1"/>
          </p:cNvSpPr>
          <p:nvPr/>
        </p:nvSpPr>
        <p:spPr bwMode="auto">
          <a:xfrm>
            <a:off x="68149" y="899017"/>
            <a:ext cx="7272451" cy="461653"/>
          </a:xfrm>
          <a:prstGeom prst="rect">
            <a:avLst/>
          </a:prstGeom>
          <a:noFill/>
          <a:ln w="9525">
            <a:noFill/>
            <a:miter lim="800000"/>
            <a:headEnd/>
            <a:tailEnd/>
          </a:ln>
        </p:spPr>
        <p:txBody>
          <a:bodyPr wrap="square" lIns="91429" tIns="45714" rIns="91429" bIns="45714">
            <a:spAutoFit/>
          </a:bodyPr>
          <a:lstStyle/>
          <a:p>
            <a:r>
              <a:rPr lang="en-US" sz="2400" b="1" dirty="0" smtClean="0">
                <a:ln w="10541" cmpd="sng">
                  <a:solidFill>
                    <a:schemeClr val="accent1">
                      <a:shade val="88000"/>
                      <a:satMod val="110000"/>
                    </a:schemeClr>
                  </a:solidFill>
                  <a:prstDash val="solid"/>
                </a:ln>
                <a:solidFill>
                  <a:srgbClr val="FF0000"/>
                </a:solidFill>
                <a:latin typeface="Arial" pitchFamily="34" charset="0"/>
                <a:cs typeface="Arial" pitchFamily="34" charset="0"/>
              </a:rPr>
              <a:t>Today</a:t>
            </a:r>
            <a:endParaRPr lang="en-US" sz="2400" b="1" dirty="0">
              <a:ln w="10541" cmpd="sng">
                <a:solidFill>
                  <a:schemeClr val="accent1">
                    <a:shade val="88000"/>
                    <a:satMod val="110000"/>
                  </a:schemeClr>
                </a:solidFill>
                <a:prstDash val="solid"/>
              </a:ln>
              <a:solidFill>
                <a:srgbClr val="FF0000"/>
              </a:solidFill>
              <a:latin typeface="Arial" pitchFamily="34" charset="0"/>
              <a:cs typeface="Arial" pitchFamily="34" charset="0"/>
            </a:endParaRPr>
          </a:p>
        </p:txBody>
      </p:sp>
      <p:sp>
        <p:nvSpPr>
          <p:cNvPr id="34818" name="TextBox 1"/>
          <p:cNvSpPr txBox="1">
            <a:spLocks noChangeArrowheads="1"/>
          </p:cNvSpPr>
          <p:nvPr/>
        </p:nvSpPr>
        <p:spPr bwMode="auto">
          <a:xfrm>
            <a:off x="949325" y="1314182"/>
            <a:ext cx="1435100" cy="1090030"/>
          </a:xfrm>
          <a:prstGeom prst="rect">
            <a:avLst/>
          </a:prstGeom>
          <a:noFill/>
          <a:ln w="9525">
            <a:noFill/>
            <a:miter lim="800000"/>
            <a:headEnd/>
            <a:tailEnd/>
          </a:ln>
        </p:spPr>
        <p:txBody>
          <a:bodyPr lIns="91429" tIns="45714" rIns="91429" bIns="45714">
            <a:spAutoFit/>
          </a:bodyPr>
          <a:lstStyle/>
          <a:p>
            <a:pPr marL="631751" indent="-631751">
              <a:spcAft>
                <a:spcPts val="600"/>
              </a:spcAft>
            </a:pPr>
            <a:r>
              <a:rPr lang="en-US" b="1" dirty="0" smtClean="0">
                <a:solidFill>
                  <a:srgbClr val="000080"/>
                </a:solidFill>
                <a:latin typeface="Arial" pitchFamily="34" charset="0"/>
                <a:cs typeface="Arial" pitchFamily="34" charset="0"/>
              </a:rPr>
              <a:t>Gas	CH</a:t>
            </a:r>
            <a:r>
              <a:rPr lang="en-US" b="1" baseline="-25000" dirty="0" smtClean="0">
                <a:solidFill>
                  <a:srgbClr val="000080"/>
                </a:solidFill>
                <a:latin typeface="Arial" pitchFamily="34" charset="0"/>
                <a:cs typeface="Arial" pitchFamily="34" charset="0"/>
              </a:rPr>
              <a:t>4</a:t>
            </a:r>
            <a:endParaRPr lang="en-US" b="1" dirty="0">
              <a:solidFill>
                <a:srgbClr val="000080"/>
              </a:solidFill>
              <a:latin typeface="Arial" pitchFamily="34" charset="0"/>
              <a:cs typeface="Arial" pitchFamily="34" charset="0"/>
            </a:endParaRPr>
          </a:p>
          <a:p>
            <a:pPr marL="631751" indent="-631751">
              <a:spcAft>
                <a:spcPts val="600"/>
              </a:spcAft>
            </a:pPr>
            <a:r>
              <a:rPr lang="en-US" b="1" dirty="0" smtClean="0">
                <a:solidFill>
                  <a:srgbClr val="000080"/>
                </a:solidFill>
                <a:latin typeface="Arial" pitchFamily="34" charset="0"/>
                <a:cs typeface="Arial" pitchFamily="34" charset="0"/>
              </a:rPr>
              <a:t>Oil	CH</a:t>
            </a:r>
            <a:r>
              <a:rPr lang="en-US" b="1" baseline="-25000" dirty="0" smtClean="0">
                <a:solidFill>
                  <a:srgbClr val="000080"/>
                </a:solidFill>
                <a:latin typeface="Arial" pitchFamily="34" charset="0"/>
                <a:cs typeface="Arial" pitchFamily="34" charset="0"/>
              </a:rPr>
              <a:t>2</a:t>
            </a:r>
            <a:r>
              <a:rPr lang="en-US" b="1" dirty="0" smtClean="0">
                <a:solidFill>
                  <a:srgbClr val="000080"/>
                </a:solidFill>
                <a:latin typeface="Arial" pitchFamily="34" charset="0"/>
                <a:cs typeface="Arial" pitchFamily="34" charset="0"/>
              </a:rPr>
              <a:t> </a:t>
            </a:r>
            <a:endParaRPr lang="en-US" b="1" dirty="0">
              <a:solidFill>
                <a:srgbClr val="000080"/>
              </a:solidFill>
              <a:latin typeface="Arial" pitchFamily="34" charset="0"/>
              <a:cs typeface="Arial" pitchFamily="34" charset="0"/>
            </a:endParaRPr>
          </a:p>
          <a:p>
            <a:pPr marL="631751" indent="-631751">
              <a:spcAft>
                <a:spcPts val="600"/>
              </a:spcAft>
            </a:pPr>
            <a:r>
              <a:rPr lang="en-US" b="1" dirty="0" smtClean="0">
                <a:solidFill>
                  <a:srgbClr val="000080"/>
                </a:solidFill>
                <a:latin typeface="Arial" pitchFamily="34" charset="0"/>
                <a:cs typeface="Arial" pitchFamily="34" charset="0"/>
              </a:rPr>
              <a:t>Coal	CH</a:t>
            </a:r>
            <a:r>
              <a:rPr lang="en-US" b="1" baseline="-25000" dirty="0" smtClean="0">
                <a:solidFill>
                  <a:srgbClr val="000080"/>
                </a:solidFill>
                <a:latin typeface="Arial" pitchFamily="34" charset="0"/>
                <a:cs typeface="Arial" pitchFamily="34" charset="0"/>
              </a:rPr>
              <a:t>0.8</a:t>
            </a:r>
            <a:endParaRPr lang="en-US" b="1" baseline="-25000" dirty="0">
              <a:solidFill>
                <a:srgbClr val="000080"/>
              </a:solidFill>
              <a:latin typeface="Arial" pitchFamily="34" charset="0"/>
              <a:cs typeface="Arial" pitchFamily="34" charset="0"/>
            </a:endParaRPr>
          </a:p>
        </p:txBody>
      </p:sp>
      <p:sp>
        <p:nvSpPr>
          <p:cNvPr id="34819" name="Explosion 1 2"/>
          <p:cNvSpPr>
            <a:spLocks noChangeArrowheads="1"/>
          </p:cNvSpPr>
          <p:nvPr/>
        </p:nvSpPr>
        <p:spPr bwMode="auto">
          <a:xfrm>
            <a:off x="3485834" y="1338993"/>
            <a:ext cx="1206500" cy="1054100"/>
          </a:xfrm>
          <a:prstGeom prst="irregularSeal1">
            <a:avLst/>
          </a:prstGeom>
          <a:gradFill>
            <a:gsLst>
              <a:gs pos="0">
                <a:srgbClr val="FFF200"/>
              </a:gs>
              <a:gs pos="45000">
                <a:srgbClr val="FF7A00"/>
              </a:gs>
              <a:gs pos="70000">
                <a:srgbClr val="FF0300"/>
              </a:gs>
              <a:gs pos="100000">
                <a:srgbClr val="4D0808"/>
              </a:gs>
            </a:gsLst>
            <a:lin ang="5400000" scaled="0"/>
          </a:gradFill>
          <a:ln w="9525">
            <a:solidFill>
              <a:schemeClr val="tx1"/>
            </a:solidFill>
            <a:round/>
            <a:headEnd/>
            <a:tailEnd/>
          </a:ln>
        </p:spPr>
        <p:txBody>
          <a:bodyPr lIns="91429" tIns="45714" rIns="91429" bIns="45714"/>
          <a:lstStyle/>
          <a:p>
            <a:pPr algn="l"/>
            <a:endParaRPr lang="en-US" sz="2400" dirty="0">
              <a:solidFill>
                <a:srgbClr val="000080"/>
              </a:solidFill>
              <a:latin typeface="Arial" pitchFamily="34" charset="0"/>
              <a:cs typeface="Arial" pitchFamily="34" charset="0"/>
            </a:endParaRPr>
          </a:p>
        </p:txBody>
      </p:sp>
      <p:sp>
        <p:nvSpPr>
          <p:cNvPr id="34820" name="TextBox 3"/>
          <p:cNvSpPr txBox="1">
            <a:spLocks noChangeArrowheads="1"/>
          </p:cNvSpPr>
          <p:nvPr/>
        </p:nvSpPr>
        <p:spPr bwMode="auto">
          <a:xfrm>
            <a:off x="5398874" y="1668125"/>
            <a:ext cx="1104900" cy="369320"/>
          </a:xfrm>
          <a:prstGeom prst="rect">
            <a:avLst/>
          </a:prstGeom>
          <a:noFill/>
          <a:ln w="9525">
            <a:noFill/>
            <a:miter lim="800000"/>
            <a:headEnd/>
            <a:tailEnd/>
          </a:ln>
        </p:spPr>
        <p:txBody>
          <a:bodyPr lIns="91429" tIns="45714" rIns="91429" bIns="45714">
            <a:spAutoFit/>
          </a:bodyPr>
          <a:lstStyle/>
          <a:p>
            <a:pPr algn="ctr"/>
            <a:r>
              <a:rPr lang="en-US" b="1" dirty="0">
                <a:solidFill>
                  <a:srgbClr val="000080"/>
                </a:solidFill>
                <a:latin typeface="Arial" pitchFamily="34" charset="0"/>
                <a:cs typeface="Arial" pitchFamily="34" charset="0"/>
              </a:rPr>
              <a:t>heat</a:t>
            </a:r>
          </a:p>
        </p:txBody>
      </p:sp>
      <p:sp>
        <p:nvSpPr>
          <p:cNvPr id="34822" name="TextBox 18"/>
          <p:cNvSpPr txBox="1">
            <a:spLocks noChangeArrowheads="1"/>
          </p:cNvSpPr>
          <p:nvPr/>
        </p:nvSpPr>
        <p:spPr bwMode="auto">
          <a:xfrm>
            <a:off x="3377884" y="1708458"/>
            <a:ext cx="1422400" cy="276999"/>
          </a:xfrm>
          <a:prstGeom prst="rect">
            <a:avLst/>
          </a:prstGeom>
          <a:noFill/>
          <a:ln w="9525">
            <a:noFill/>
            <a:miter lim="800000"/>
            <a:headEnd/>
            <a:tailEnd/>
          </a:ln>
        </p:spPr>
        <p:txBody>
          <a:bodyPr lIns="91429" tIns="45714" rIns="91429" bIns="45714">
            <a:spAutoFit/>
          </a:bodyPr>
          <a:lstStyle/>
          <a:p>
            <a:pPr algn="ctr"/>
            <a:r>
              <a:rPr lang="en-US" sz="1200" b="1" dirty="0">
                <a:latin typeface="Arial" pitchFamily="34" charset="0"/>
                <a:cs typeface="Arial" pitchFamily="34" charset="0"/>
              </a:rPr>
              <a:t>combustion</a:t>
            </a:r>
          </a:p>
        </p:txBody>
      </p:sp>
      <p:cxnSp>
        <p:nvCxnSpPr>
          <p:cNvPr id="34823" name="Straight Arrow Connector 30"/>
          <p:cNvCxnSpPr>
            <a:cxnSpLocks noChangeShapeType="1"/>
          </p:cNvCxnSpPr>
          <p:nvPr/>
        </p:nvCxnSpPr>
        <p:spPr bwMode="auto">
          <a:xfrm>
            <a:off x="2324101" y="1851998"/>
            <a:ext cx="962439" cy="131"/>
          </a:xfrm>
          <a:prstGeom prst="straightConnector1">
            <a:avLst/>
          </a:prstGeom>
          <a:noFill/>
          <a:ln w="19050">
            <a:solidFill>
              <a:schemeClr val="tx1"/>
            </a:solidFill>
            <a:round/>
            <a:headEnd/>
            <a:tailEnd type="arrow" w="med" len="med"/>
          </a:ln>
        </p:spPr>
      </p:cxnSp>
      <p:cxnSp>
        <p:nvCxnSpPr>
          <p:cNvPr id="34824" name="Straight Arrow Connector 31"/>
          <p:cNvCxnSpPr>
            <a:cxnSpLocks noChangeShapeType="1"/>
          </p:cNvCxnSpPr>
          <p:nvPr/>
        </p:nvCxnSpPr>
        <p:spPr bwMode="auto">
          <a:xfrm>
            <a:off x="4918208" y="1851997"/>
            <a:ext cx="419100" cy="1588"/>
          </a:xfrm>
          <a:prstGeom prst="straightConnector1">
            <a:avLst/>
          </a:prstGeom>
          <a:noFill/>
          <a:ln w="19050">
            <a:solidFill>
              <a:schemeClr val="tx1"/>
            </a:solidFill>
            <a:round/>
            <a:headEnd/>
            <a:tailEnd type="arrow" w="med" len="med"/>
          </a:ln>
        </p:spPr>
      </p:cxnSp>
      <p:grpSp>
        <p:nvGrpSpPr>
          <p:cNvPr id="2" name="Group 36"/>
          <p:cNvGrpSpPr/>
          <p:nvPr/>
        </p:nvGrpSpPr>
        <p:grpSpPr>
          <a:xfrm>
            <a:off x="6620008" y="1529629"/>
            <a:ext cx="1600200" cy="646331"/>
            <a:chOff x="6235700" y="1877359"/>
            <a:chExt cx="1600200" cy="646331"/>
          </a:xfrm>
        </p:grpSpPr>
        <p:sp>
          <p:nvSpPr>
            <p:cNvPr id="34821" name="TextBox 4"/>
            <p:cNvSpPr txBox="1">
              <a:spLocks noChangeArrowheads="1"/>
            </p:cNvSpPr>
            <p:nvPr/>
          </p:nvSpPr>
          <p:spPr bwMode="auto">
            <a:xfrm>
              <a:off x="6731000" y="1877359"/>
              <a:ext cx="1104900" cy="646331"/>
            </a:xfrm>
            <a:prstGeom prst="rect">
              <a:avLst/>
            </a:prstGeom>
            <a:noFill/>
            <a:ln w="9525">
              <a:noFill/>
              <a:miter lim="800000"/>
              <a:headEnd/>
              <a:tailEnd/>
            </a:ln>
          </p:spPr>
          <p:txBody>
            <a:bodyPr>
              <a:spAutoFit/>
            </a:bodyPr>
            <a:lstStyle/>
            <a:p>
              <a:pPr algn="ctr"/>
              <a:r>
                <a:rPr lang="en-US" b="1" dirty="0">
                  <a:solidFill>
                    <a:srgbClr val="000080"/>
                  </a:solidFill>
                  <a:latin typeface="Arial" pitchFamily="34" charset="0"/>
                  <a:cs typeface="Arial" pitchFamily="34" charset="0"/>
                </a:rPr>
                <a:t>useful work</a:t>
              </a:r>
            </a:p>
          </p:txBody>
        </p:sp>
        <p:cxnSp>
          <p:nvCxnSpPr>
            <p:cNvPr id="34825" name="Straight Arrow Connector 32"/>
            <p:cNvCxnSpPr>
              <a:cxnSpLocks noChangeShapeType="1"/>
            </p:cNvCxnSpPr>
            <p:nvPr/>
          </p:nvCxnSpPr>
          <p:spPr bwMode="auto">
            <a:xfrm>
              <a:off x="6235700" y="2199730"/>
              <a:ext cx="419100" cy="1588"/>
            </a:xfrm>
            <a:prstGeom prst="straightConnector1">
              <a:avLst/>
            </a:prstGeom>
            <a:noFill/>
            <a:ln w="19050">
              <a:solidFill>
                <a:schemeClr val="tx1"/>
              </a:solidFill>
              <a:round/>
              <a:headEnd/>
              <a:tailEnd type="arrow" w="med" len="med"/>
            </a:ln>
          </p:spPr>
        </p:cxnSp>
      </p:grpSp>
      <p:sp>
        <p:nvSpPr>
          <p:cNvPr id="38" name="TextBox 37"/>
          <p:cNvSpPr txBox="1">
            <a:spLocks noChangeArrowheads="1"/>
          </p:cNvSpPr>
          <p:nvPr/>
        </p:nvSpPr>
        <p:spPr bwMode="auto">
          <a:xfrm>
            <a:off x="295083" y="2383599"/>
            <a:ext cx="2616370" cy="646319"/>
          </a:xfrm>
          <a:prstGeom prst="rect">
            <a:avLst/>
          </a:prstGeom>
          <a:solidFill>
            <a:schemeClr val="accent1">
              <a:lumMod val="75000"/>
            </a:schemeClr>
          </a:solidFill>
          <a:ln w="9525">
            <a:solidFill>
              <a:schemeClr val="tx1"/>
            </a:solidFill>
            <a:miter lim="800000"/>
            <a:headEnd/>
            <a:tailEnd/>
          </a:ln>
        </p:spPr>
        <p:txBody>
          <a:bodyPr wrap="square" lIns="91429" tIns="45714" rIns="91429" bIns="45714">
            <a:spAutoFit/>
          </a:bodyPr>
          <a:lstStyle/>
          <a:p>
            <a:pPr algn="ctr"/>
            <a:r>
              <a:rPr lang="en-US" b="1" dirty="0" smtClean="0">
                <a:solidFill>
                  <a:schemeClr val="bg1"/>
                </a:solidFill>
                <a:latin typeface="Arial" pitchFamily="34" charset="0"/>
                <a:cs typeface="Arial" pitchFamily="34" charset="0"/>
              </a:rPr>
              <a:t>Disposable fuels </a:t>
            </a:r>
          </a:p>
          <a:p>
            <a:pPr algn="ctr"/>
            <a:r>
              <a:rPr lang="en-US" b="1" dirty="0" smtClean="0">
                <a:solidFill>
                  <a:schemeClr val="bg1"/>
                </a:solidFill>
                <a:latin typeface="Arial" pitchFamily="34" charset="0"/>
                <a:cs typeface="Arial" pitchFamily="34" charset="0"/>
              </a:rPr>
              <a:t>Commodity materials</a:t>
            </a:r>
            <a:endParaRPr lang="en-US" b="1" dirty="0">
              <a:solidFill>
                <a:schemeClr val="bg1"/>
              </a:solidFill>
              <a:latin typeface="Arial" pitchFamily="34" charset="0"/>
              <a:cs typeface="Arial" pitchFamily="34" charset="0"/>
            </a:endParaRPr>
          </a:p>
        </p:txBody>
      </p:sp>
      <p:sp>
        <p:nvSpPr>
          <p:cNvPr id="34837" name="TextBox 5"/>
          <p:cNvSpPr txBox="1">
            <a:spLocks noChangeArrowheads="1"/>
          </p:cNvSpPr>
          <p:nvPr/>
        </p:nvSpPr>
        <p:spPr bwMode="auto">
          <a:xfrm>
            <a:off x="949325" y="3888728"/>
            <a:ext cx="1659518" cy="2585311"/>
          </a:xfrm>
          <a:prstGeom prst="rect">
            <a:avLst/>
          </a:prstGeom>
          <a:solidFill>
            <a:schemeClr val="bg1"/>
          </a:solidFill>
          <a:ln w="9525">
            <a:noFill/>
            <a:miter lim="800000"/>
            <a:headEnd/>
            <a:tailEnd/>
          </a:ln>
        </p:spPr>
        <p:txBody>
          <a:bodyPr wrap="square" lIns="91429" tIns="45714" rIns="91429" bIns="45714">
            <a:spAutoFit/>
          </a:bodyPr>
          <a:lstStyle/>
          <a:p>
            <a:pPr>
              <a:lnSpc>
                <a:spcPct val="90000"/>
              </a:lnSpc>
            </a:pPr>
            <a:r>
              <a:rPr lang="en-US" b="1" dirty="0">
                <a:solidFill>
                  <a:srgbClr val="000080"/>
                </a:solidFill>
                <a:latin typeface="Arial" pitchFamily="34" charset="0"/>
                <a:cs typeface="Arial" pitchFamily="34" charset="0"/>
              </a:rPr>
              <a:t>S</a:t>
            </a:r>
            <a:r>
              <a:rPr lang="en-US" b="1" dirty="0" smtClean="0">
                <a:solidFill>
                  <a:srgbClr val="000080"/>
                </a:solidFill>
                <a:latin typeface="Arial" pitchFamily="34" charset="0"/>
                <a:cs typeface="Arial" pitchFamily="34" charset="0"/>
              </a:rPr>
              <a:t>unlight</a:t>
            </a:r>
            <a:endParaRPr lang="en-US" b="1" dirty="0">
              <a:solidFill>
                <a:srgbClr val="000080"/>
              </a:solidFill>
              <a:latin typeface="Arial" pitchFamily="34" charset="0"/>
              <a:cs typeface="Arial" pitchFamily="34" charset="0"/>
            </a:endParaRPr>
          </a:p>
          <a:p>
            <a:pPr>
              <a:lnSpc>
                <a:spcPct val="90000"/>
              </a:lnSpc>
            </a:pPr>
            <a:r>
              <a:rPr lang="en-US" b="1" dirty="0" smtClean="0">
                <a:solidFill>
                  <a:srgbClr val="000080"/>
                </a:solidFill>
                <a:latin typeface="Arial" pitchFamily="34" charset="0"/>
                <a:cs typeface="Arial" pitchFamily="34" charset="0"/>
              </a:rPr>
              <a:t>Wind</a:t>
            </a:r>
            <a:endParaRPr lang="en-US" b="1" dirty="0">
              <a:solidFill>
                <a:srgbClr val="000080"/>
              </a:solidFill>
              <a:latin typeface="Arial" pitchFamily="34" charset="0"/>
              <a:cs typeface="Arial" pitchFamily="34" charset="0"/>
            </a:endParaRPr>
          </a:p>
          <a:p>
            <a:pPr>
              <a:lnSpc>
                <a:spcPct val="90000"/>
              </a:lnSpc>
            </a:pPr>
            <a:r>
              <a:rPr lang="en-US" b="1" dirty="0" smtClean="0">
                <a:solidFill>
                  <a:srgbClr val="000080"/>
                </a:solidFill>
                <a:latin typeface="Arial" pitchFamily="34" charset="0"/>
                <a:cs typeface="Arial" pitchFamily="34" charset="0"/>
              </a:rPr>
              <a:t>Water</a:t>
            </a:r>
            <a:endParaRPr lang="en-US" b="1" dirty="0">
              <a:solidFill>
                <a:srgbClr val="000080"/>
              </a:solidFill>
              <a:latin typeface="Arial" pitchFamily="34" charset="0"/>
              <a:cs typeface="Arial" pitchFamily="34" charset="0"/>
            </a:endParaRPr>
          </a:p>
          <a:p>
            <a:pPr>
              <a:lnSpc>
                <a:spcPct val="90000"/>
              </a:lnSpc>
            </a:pPr>
            <a:r>
              <a:rPr lang="en-US" b="1" dirty="0" smtClean="0">
                <a:solidFill>
                  <a:srgbClr val="000080"/>
                </a:solidFill>
                <a:latin typeface="Arial" pitchFamily="34" charset="0"/>
                <a:cs typeface="Arial" pitchFamily="34" charset="0"/>
              </a:rPr>
              <a:t>Geothermal</a:t>
            </a:r>
            <a:endParaRPr lang="en-US" b="1" dirty="0">
              <a:solidFill>
                <a:srgbClr val="000080"/>
              </a:solidFill>
              <a:latin typeface="Arial" pitchFamily="34" charset="0"/>
              <a:cs typeface="Arial" pitchFamily="34" charset="0"/>
            </a:endParaRPr>
          </a:p>
          <a:p>
            <a:pPr>
              <a:lnSpc>
                <a:spcPct val="90000"/>
              </a:lnSpc>
            </a:pPr>
            <a:r>
              <a:rPr lang="en-US" b="1" dirty="0" smtClean="0">
                <a:solidFill>
                  <a:srgbClr val="000080"/>
                </a:solidFill>
                <a:latin typeface="Arial" pitchFamily="34" charset="0"/>
                <a:cs typeface="Arial" pitchFamily="34" charset="0"/>
              </a:rPr>
              <a:t>Biomass</a:t>
            </a:r>
          </a:p>
          <a:p>
            <a:pPr>
              <a:lnSpc>
                <a:spcPct val="90000"/>
              </a:lnSpc>
            </a:pPr>
            <a:r>
              <a:rPr lang="en-US" b="1" dirty="0" smtClean="0">
                <a:solidFill>
                  <a:srgbClr val="000080"/>
                </a:solidFill>
                <a:latin typeface="Arial" pitchFamily="34" charset="0"/>
                <a:cs typeface="Arial" pitchFamily="34" charset="0"/>
              </a:rPr>
              <a:t>       +</a:t>
            </a:r>
          </a:p>
          <a:p>
            <a:pPr>
              <a:lnSpc>
                <a:spcPct val="90000"/>
              </a:lnSpc>
            </a:pPr>
            <a:r>
              <a:rPr lang="en-US" b="1" dirty="0" smtClean="0">
                <a:solidFill>
                  <a:srgbClr val="000080"/>
                </a:solidFill>
                <a:latin typeface="Arial" pitchFamily="34" charset="0"/>
                <a:cs typeface="Arial" pitchFamily="34" charset="0"/>
              </a:rPr>
              <a:t>Storage</a:t>
            </a:r>
          </a:p>
          <a:p>
            <a:pPr>
              <a:lnSpc>
                <a:spcPct val="90000"/>
              </a:lnSpc>
            </a:pPr>
            <a:r>
              <a:rPr lang="en-US" b="1" dirty="0" smtClean="0">
                <a:solidFill>
                  <a:srgbClr val="000080"/>
                </a:solidFill>
                <a:latin typeface="Arial" pitchFamily="34" charset="0"/>
                <a:cs typeface="Arial" pitchFamily="34" charset="0"/>
              </a:rPr>
              <a:t>Transmission</a:t>
            </a:r>
          </a:p>
          <a:p>
            <a:pPr>
              <a:lnSpc>
                <a:spcPct val="90000"/>
              </a:lnSpc>
            </a:pPr>
            <a:r>
              <a:rPr lang="en-US" b="1" dirty="0" smtClean="0">
                <a:solidFill>
                  <a:srgbClr val="000080"/>
                </a:solidFill>
                <a:latin typeface="Arial" pitchFamily="34" charset="0"/>
                <a:cs typeface="Arial" pitchFamily="34" charset="0"/>
              </a:rPr>
              <a:t>CCS</a:t>
            </a:r>
          </a:p>
          <a:p>
            <a:pPr>
              <a:lnSpc>
                <a:spcPct val="90000"/>
              </a:lnSpc>
            </a:pPr>
            <a:r>
              <a:rPr lang="en-US" b="1" dirty="0" smtClean="0">
                <a:solidFill>
                  <a:srgbClr val="000080"/>
                </a:solidFill>
                <a:latin typeface="Arial" pitchFamily="34" charset="0"/>
                <a:cs typeface="Arial" pitchFamily="34" charset="0"/>
              </a:rPr>
              <a:t>Efficiency</a:t>
            </a:r>
            <a:endParaRPr lang="en-US" b="1" dirty="0">
              <a:solidFill>
                <a:srgbClr val="000080"/>
              </a:solidFill>
              <a:latin typeface="Arial" pitchFamily="34" charset="0"/>
              <a:cs typeface="Arial" pitchFamily="34" charset="0"/>
            </a:endParaRPr>
          </a:p>
        </p:txBody>
      </p:sp>
      <p:sp>
        <p:nvSpPr>
          <p:cNvPr id="34838" name="TextBox 7"/>
          <p:cNvSpPr txBox="1">
            <a:spLocks noChangeArrowheads="1"/>
          </p:cNvSpPr>
          <p:nvPr/>
        </p:nvSpPr>
        <p:spPr bwMode="auto">
          <a:xfrm>
            <a:off x="5252824" y="3939692"/>
            <a:ext cx="1397000" cy="923318"/>
          </a:xfrm>
          <a:prstGeom prst="rect">
            <a:avLst/>
          </a:prstGeom>
          <a:noFill/>
          <a:ln w="9525">
            <a:noFill/>
            <a:miter lim="800000"/>
            <a:headEnd/>
            <a:tailEnd/>
          </a:ln>
        </p:spPr>
        <p:txBody>
          <a:bodyPr lIns="91429" tIns="45714" rIns="91429" bIns="45714">
            <a:spAutoFit/>
          </a:bodyPr>
          <a:lstStyle/>
          <a:p>
            <a:pPr algn="ctr"/>
            <a:r>
              <a:rPr lang="en-US" b="1" dirty="0" smtClean="0">
                <a:solidFill>
                  <a:srgbClr val="000080"/>
                </a:solidFill>
                <a:latin typeface="Arial" pitchFamily="34" charset="0"/>
                <a:cs typeface="Arial" pitchFamily="34" charset="0"/>
              </a:rPr>
              <a:t>Electricity</a:t>
            </a:r>
          </a:p>
          <a:p>
            <a:pPr algn="ctr"/>
            <a:r>
              <a:rPr lang="en-US" b="1" dirty="0" smtClean="0">
                <a:solidFill>
                  <a:srgbClr val="000080"/>
                </a:solidFill>
                <a:latin typeface="Arial" pitchFamily="34" charset="0"/>
                <a:cs typeface="Arial" pitchFamily="34" charset="0"/>
              </a:rPr>
              <a:t>and</a:t>
            </a:r>
            <a:endParaRPr lang="en-US" b="1" dirty="0">
              <a:solidFill>
                <a:srgbClr val="000080"/>
              </a:solidFill>
              <a:latin typeface="Arial" pitchFamily="34" charset="0"/>
              <a:cs typeface="Arial" pitchFamily="34" charset="0"/>
            </a:endParaRPr>
          </a:p>
          <a:p>
            <a:pPr algn="ctr"/>
            <a:r>
              <a:rPr lang="en-US" b="1" dirty="0" smtClean="0">
                <a:solidFill>
                  <a:srgbClr val="000080"/>
                </a:solidFill>
                <a:latin typeface="Arial" pitchFamily="34" charset="0"/>
                <a:cs typeface="Arial" pitchFamily="34" charset="0"/>
              </a:rPr>
              <a:t>fuels</a:t>
            </a:r>
            <a:endParaRPr lang="en-US" b="1" dirty="0">
              <a:solidFill>
                <a:srgbClr val="000080"/>
              </a:solidFill>
              <a:latin typeface="Arial" pitchFamily="34" charset="0"/>
              <a:cs typeface="Arial" pitchFamily="34" charset="0"/>
            </a:endParaRPr>
          </a:p>
        </p:txBody>
      </p:sp>
      <p:grpSp>
        <p:nvGrpSpPr>
          <p:cNvPr id="3" name="Group 33"/>
          <p:cNvGrpSpPr>
            <a:grpSpLocks noChangeAspect="1"/>
          </p:cNvGrpSpPr>
          <p:nvPr/>
        </p:nvGrpSpPr>
        <p:grpSpPr bwMode="auto">
          <a:xfrm>
            <a:off x="2305050" y="3981521"/>
            <a:ext cx="2878130" cy="814636"/>
            <a:chOff x="1879600" y="4129618"/>
            <a:chExt cx="1130300" cy="723900"/>
          </a:xfrm>
          <a:solidFill>
            <a:srgbClr val="339966"/>
          </a:solidFill>
        </p:grpSpPr>
        <p:cxnSp>
          <p:nvCxnSpPr>
            <p:cNvPr id="34843" name="Straight Connector 11"/>
            <p:cNvCxnSpPr>
              <a:cxnSpLocks noChangeShapeType="1"/>
            </p:cNvCxnSpPr>
            <p:nvPr/>
          </p:nvCxnSpPr>
          <p:spPr bwMode="auto">
            <a:xfrm rot="5400000">
              <a:off x="2400300" y="4483102"/>
              <a:ext cx="635002" cy="1"/>
            </a:xfrm>
            <a:prstGeom prst="line">
              <a:avLst/>
            </a:prstGeom>
            <a:grpFill/>
            <a:ln w="9525">
              <a:solidFill>
                <a:srgbClr val="800000"/>
              </a:solidFill>
              <a:round/>
              <a:headEnd/>
              <a:tailEnd/>
            </a:ln>
          </p:spPr>
        </p:cxnSp>
        <p:cxnSp>
          <p:nvCxnSpPr>
            <p:cNvPr id="34844" name="Straight Connector 15"/>
            <p:cNvCxnSpPr>
              <a:cxnSpLocks noChangeShapeType="1"/>
            </p:cNvCxnSpPr>
            <p:nvPr/>
          </p:nvCxnSpPr>
          <p:spPr bwMode="auto">
            <a:xfrm rot="10800000">
              <a:off x="1879600" y="4491567"/>
              <a:ext cx="1130300" cy="1588"/>
            </a:xfrm>
            <a:prstGeom prst="line">
              <a:avLst/>
            </a:prstGeom>
            <a:grpFill/>
            <a:ln w="9525">
              <a:solidFill>
                <a:schemeClr val="tx1"/>
              </a:solidFill>
              <a:round/>
              <a:headEnd/>
              <a:tailEnd/>
            </a:ln>
          </p:spPr>
        </p:cxnSp>
        <p:sp>
          <p:nvSpPr>
            <p:cNvPr id="34845" name="Isosceles Triangle 9"/>
            <p:cNvSpPr>
              <a:spLocks noChangeArrowheads="1"/>
            </p:cNvSpPr>
            <p:nvPr/>
          </p:nvSpPr>
          <p:spPr bwMode="auto">
            <a:xfrm rot="5400000">
              <a:off x="2162494" y="4291862"/>
              <a:ext cx="723900" cy="399411"/>
            </a:xfrm>
            <a:prstGeom prst="triangle">
              <a:avLst>
                <a:gd name="adj" fmla="val 50000"/>
              </a:avLst>
            </a:prstGeom>
            <a:grpFill/>
            <a:ln w="9525">
              <a:solidFill>
                <a:schemeClr val="tx1"/>
              </a:solidFill>
              <a:round/>
              <a:headEnd/>
              <a:tailEnd/>
            </a:ln>
          </p:spPr>
          <p:txBody>
            <a:bodyPr/>
            <a:lstStyle/>
            <a:p>
              <a:pPr algn="l"/>
              <a:endParaRPr lang="en-US" sz="2400" dirty="0">
                <a:solidFill>
                  <a:srgbClr val="000080"/>
                </a:solidFill>
                <a:latin typeface="Arial" pitchFamily="34" charset="0"/>
                <a:cs typeface="Arial" pitchFamily="34" charset="0"/>
              </a:endParaRPr>
            </a:p>
          </p:txBody>
        </p:sp>
      </p:grpSp>
      <p:sp>
        <p:nvSpPr>
          <p:cNvPr id="34842" name="TextBox 36"/>
          <p:cNvSpPr txBox="1">
            <a:spLocks noChangeArrowheads="1"/>
          </p:cNvSpPr>
          <p:nvPr/>
        </p:nvSpPr>
        <p:spPr bwMode="auto">
          <a:xfrm>
            <a:off x="3377884" y="3333937"/>
            <a:ext cx="1422400" cy="461653"/>
          </a:xfrm>
          <a:prstGeom prst="rect">
            <a:avLst/>
          </a:prstGeom>
          <a:noFill/>
          <a:ln w="9525">
            <a:noFill/>
            <a:miter lim="800000"/>
            <a:headEnd/>
            <a:tailEnd/>
          </a:ln>
        </p:spPr>
        <p:txBody>
          <a:bodyPr lIns="91429" tIns="45714" rIns="91429" bIns="45714">
            <a:spAutoFit/>
          </a:bodyPr>
          <a:lstStyle/>
          <a:p>
            <a:pPr algn="ctr"/>
            <a:r>
              <a:rPr lang="en-US" sz="1200" b="1" dirty="0">
                <a:latin typeface="Arial" pitchFamily="34" charset="0"/>
                <a:cs typeface="Arial" pitchFamily="34" charset="0"/>
              </a:rPr>
              <a:t>direct conversion</a:t>
            </a:r>
          </a:p>
        </p:txBody>
      </p:sp>
      <p:sp>
        <p:nvSpPr>
          <p:cNvPr id="34836" name="TextBox 42"/>
          <p:cNvSpPr txBox="1">
            <a:spLocks noChangeArrowheads="1"/>
          </p:cNvSpPr>
          <p:nvPr/>
        </p:nvSpPr>
        <p:spPr bwMode="auto">
          <a:xfrm>
            <a:off x="68148" y="3458968"/>
            <a:ext cx="2540000" cy="461665"/>
          </a:xfrm>
          <a:prstGeom prst="rect">
            <a:avLst/>
          </a:prstGeom>
          <a:noFill/>
          <a:ln w="9525">
            <a:noFill/>
            <a:miter lim="800000"/>
            <a:headEnd/>
            <a:tailEnd/>
          </a:ln>
        </p:spPr>
        <p:txBody>
          <a:bodyPr lIns="91429" tIns="45714" rIns="91429" bIns="45714">
            <a:spAutoFit/>
          </a:bodyPr>
          <a:lstStyle/>
          <a:p>
            <a:r>
              <a:rPr lang="en-US" sz="2400" b="1" dirty="0" smtClean="0">
                <a:ln w="10541" cmpd="sng">
                  <a:solidFill>
                    <a:schemeClr val="accent1">
                      <a:shade val="88000"/>
                      <a:satMod val="110000"/>
                    </a:schemeClr>
                  </a:solidFill>
                  <a:prstDash val="solid"/>
                </a:ln>
                <a:solidFill>
                  <a:srgbClr val="FF0000"/>
                </a:solidFill>
                <a:latin typeface="Arial" pitchFamily="34" charset="0"/>
                <a:cs typeface="Arial" pitchFamily="34" charset="0"/>
              </a:rPr>
              <a:t>Future</a:t>
            </a:r>
            <a:endParaRPr lang="en-US" sz="2400" b="1" dirty="0">
              <a:ln w="10541" cmpd="sng">
                <a:solidFill>
                  <a:schemeClr val="accent1">
                    <a:shade val="88000"/>
                    <a:satMod val="110000"/>
                  </a:schemeClr>
                </a:solidFill>
                <a:prstDash val="solid"/>
              </a:ln>
              <a:solidFill>
                <a:srgbClr val="FF0000"/>
              </a:solidFill>
              <a:latin typeface="Arial" pitchFamily="34" charset="0"/>
              <a:cs typeface="Arial" pitchFamily="34" charset="0"/>
            </a:endParaRPr>
          </a:p>
        </p:txBody>
      </p:sp>
      <p:sp>
        <p:nvSpPr>
          <p:cNvPr id="34830" name="TextBox 43"/>
          <p:cNvSpPr txBox="1">
            <a:spLocks noChangeArrowheads="1"/>
          </p:cNvSpPr>
          <p:nvPr/>
        </p:nvSpPr>
        <p:spPr bwMode="auto">
          <a:xfrm>
            <a:off x="0" y="-13292"/>
            <a:ext cx="9144000" cy="757118"/>
          </a:xfrm>
          <a:prstGeom prst="rect">
            <a:avLst/>
          </a:prstGeom>
          <a:noFill/>
          <a:ln w="9525">
            <a:noFill/>
            <a:miter lim="800000"/>
            <a:headEnd/>
            <a:tailEnd/>
          </a:ln>
        </p:spPr>
        <p:txBody>
          <a:bodyPr wrap="square" lIns="91429" tIns="45714" rIns="91429" bIns="45714">
            <a:spAutoFit/>
          </a:bodyPr>
          <a:lstStyle/>
          <a:p>
            <a:pPr algn="ctr">
              <a:lnSpc>
                <a:spcPct val="90000"/>
              </a:lnSpc>
            </a:pPr>
            <a:r>
              <a:rPr lang="en-US" sz="2400" dirty="0">
                <a:solidFill>
                  <a:srgbClr val="106636"/>
                </a:solidFill>
              </a:rPr>
              <a:t>Sustainable Energy </a:t>
            </a:r>
            <a:r>
              <a:rPr lang="en-US" sz="2400" dirty="0" smtClean="0">
                <a:solidFill>
                  <a:srgbClr val="106636"/>
                </a:solidFill>
              </a:rPr>
              <a:t>= High Tech Materials</a:t>
            </a:r>
            <a:br>
              <a:rPr lang="en-US" sz="2400" dirty="0" smtClean="0">
                <a:solidFill>
                  <a:srgbClr val="106636"/>
                </a:solidFill>
              </a:rPr>
            </a:br>
            <a:r>
              <a:rPr lang="en-US" dirty="0" smtClean="0">
                <a:solidFill>
                  <a:srgbClr val="106636"/>
                </a:solidFill>
              </a:rPr>
              <a:t>Materials, Chemical Transformations, &amp; Biology by (Computer-Aided) Design</a:t>
            </a:r>
            <a:endParaRPr lang="en-US" sz="2400" dirty="0">
              <a:solidFill>
                <a:srgbClr val="106636"/>
              </a:solidFill>
            </a:endParaRPr>
          </a:p>
        </p:txBody>
      </p:sp>
      <p:sp>
        <p:nvSpPr>
          <p:cNvPr id="32"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3</a:t>
            </a:fld>
            <a:endParaRPr lang="en-US" sz="1200" dirty="0">
              <a:solidFill>
                <a:srgbClr val="106636"/>
              </a:solidFill>
              <a:latin typeface="Arial" pitchFamily="34" charset="0"/>
              <a:cs typeface="Arial" pitchFamily="34" charset="0"/>
            </a:endParaRPr>
          </a:p>
        </p:txBody>
      </p:sp>
      <p:grpSp>
        <p:nvGrpSpPr>
          <p:cNvPr id="4" name="Group 38"/>
          <p:cNvGrpSpPr/>
          <p:nvPr/>
        </p:nvGrpSpPr>
        <p:grpSpPr>
          <a:xfrm>
            <a:off x="6620008" y="4092096"/>
            <a:ext cx="1600200" cy="646331"/>
            <a:chOff x="6295335" y="3779046"/>
            <a:chExt cx="1600200" cy="646331"/>
          </a:xfrm>
        </p:grpSpPr>
        <p:sp>
          <p:nvSpPr>
            <p:cNvPr id="35" name="TextBox 4"/>
            <p:cNvSpPr txBox="1">
              <a:spLocks noChangeArrowheads="1"/>
            </p:cNvSpPr>
            <p:nvPr/>
          </p:nvSpPr>
          <p:spPr bwMode="auto">
            <a:xfrm>
              <a:off x="6790635" y="3779046"/>
              <a:ext cx="1104900" cy="646331"/>
            </a:xfrm>
            <a:prstGeom prst="rect">
              <a:avLst/>
            </a:prstGeom>
            <a:noFill/>
            <a:ln w="9525">
              <a:noFill/>
              <a:miter lim="800000"/>
              <a:headEnd/>
              <a:tailEnd/>
            </a:ln>
          </p:spPr>
          <p:txBody>
            <a:bodyPr>
              <a:spAutoFit/>
            </a:bodyPr>
            <a:lstStyle/>
            <a:p>
              <a:pPr algn="ctr"/>
              <a:r>
                <a:rPr lang="en-US" b="1" dirty="0">
                  <a:solidFill>
                    <a:srgbClr val="000080"/>
                  </a:solidFill>
                  <a:latin typeface="Arial" pitchFamily="34" charset="0"/>
                  <a:cs typeface="Arial" pitchFamily="34" charset="0"/>
                </a:rPr>
                <a:t>useful work</a:t>
              </a:r>
            </a:p>
          </p:txBody>
        </p:sp>
        <p:cxnSp>
          <p:nvCxnSpPr>
            <p:cNvPr id="36" name="Straight Arrow Connector 32"/>
            <p:cNvCxnSpPr>
              <a:cxnSpLocks noChangeShapeType="1"/>
            </p:cNvCxnSpPr>
            <p:nvPr/>
          </p:nvCxnSpPr>
          <p:spPr bwMode="auto">
            <a:xfrm>
              <a:off x="6295335" y="4101417"/>
              <a:ext cx="419100" cy="1588"/>
            </a:xfrm>
            <a:prstGeom prst="straightConnector1">
              <a:avLst/>
            </a:prstGeom>
            <a:noFill/>
            <a:ln w="19050">
              <a:solidFill>
                <a:schemeClr val="tx1"/>
              </a:solidFill>
              <a:round/>
              <a:headEnd/>
              <a:tailEnd type="arrow" w="med" len="med"/>
            </a:ln>
          </p:spPr>
        </p:cxnSp>
      </p:grpSp>
      <p:sp>
        <p:nvSpPr>
          <p:cNvPr id="34833" name="TextBox 38"/>
          <p:cNvSpPr txBox="1">
            <a:spLocks noChangeArrowheads="1"/>
          </p:cNvSpPr>
          <p:nvPr/>
        </p:nvSpPr>
        <p:spPr bwMode="auto">
          <a:xfrm>
            <a:off x="2752725" y="5155210"/>
            <a:ext cx="6112667" cy="1200316"/>
          </a:xfrm>
          <a:prstGeom prst="rect">
            <a:avLst/>
          </a:prstGeom>
          <a:solidFill>
            <a:srgbClr val="339966"/>
          </a:solidFill>
          <a:ln w="9525">
            <a:solidFill>
              <a:schemeClr val="tx1"/>
            </a:solidFill>
            <a:miter lim="800000"/>
            <a:headEnd/>
            <a:tailEnd/>
          </a:ln>
        </p:spPr>
        <p:txBody>
          <a:bodyPr wrap="square" lIns="91429" tIns="45714" rIns="91429" bIns="45714">
            <a:spAutoFit/>
          </a:bodyPr>
          <a:lstStyle/>
          <a:p>
            <a:r>
              <a:rPr lang="en-US" b="1" dirty="0" smtClean="0">
                <a:solidFill>
                  <a:schemeClr val="bg1"/>
                </a:solidFill>
                <a:latin typeface="Arial" pitchFamily="34" charset="0"/>
                <a:cs typeface="Arial" pitchFamily="34" charset="0"/>
              </a:rPr>
              <a:t>High-tech materials, chemistry, biology, e.g</a:t>
            </a:r>
            <a:r>
              <a:rPr lang="en-US" b="1" dirty="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for </a:t>
            </a:r>
            <a:r>
              <a:rPr lang="en-US" b="1" dirty="0" err="1" smtClean="0">
                <a:solidFill>
                  <a:schemeClr val="bg1"/>
                </a:solidFill>
                <a:latin typeface="Arial" pitchFamily="34" charset="0"/>
                <a:cs typeface="Arial" pitchFamily="34" charset="0"/>
              </a:rPr>
              <a:t>photovoltaics</a:t>
            </a:r>
            <a:r>
              <a:rPr lang="en-US" b="1" dirty="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electrodes and electrolytes, smart membranes, separators, superconductors, catalysts, fuels, sensors, and novel </a:t>
            </a:r>
            <a:r>
              <a:rPr lang="en-US" b="1" dirty="0" err="1" smtClean="0">
                <a:solidFill>
                  <a:schemeClr val="bg1"/>
                </a:solidFill>
                <a:latin typeface="Arial" pitchFamily="34" charset="0"/>
                <a:cs typeface="Arial" pitchFamily="34" charset="0"/>
              </a:rPr>
              <a:t>piezoelectrics</a:t>
            </a:r>
            <a:r>
              <a:rPr lang="en-US" b="1" dirty="0" smtClean="0">
                <a:solidFill>
                  <a:schemeClr val="bg1"/>
                </a:solidFill>
                <a:latin typeface="Arial" pitchFamily="34" charset="0"/>
                <a:cs typeface="Arial" pitchFamily="34" charset="0"/>
              </a:rPr>
              <a:t> </a:t>
            </a:r>
            <a:endParaRPr lang="en-US" b="1" dirty="0">
              <a:solidFill>
                <a:schemeClr val="bg1"/>
              </a:solidFill>
              <a:latin typeface="Arial" pitchFamily="34" charset="0"/>
              <a:cs typeface="Arial" pitchFamily="34" charset="0"/>
            </a:endParaRPr>
          </a:p>
        </p:txBody>
      </p:sp>
      <p:sp>
        <p:nvSpPr>
          <p:cNvPr id="28"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8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8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8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8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8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8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8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8" grpId="0"/>
      <p:bldP spid="34818" grpId="0"/>
      <p:bldP spid="34819" grpId="0" animBg="1"/>
      <p:bldP spid="34820" grpId="0"/>
      <p:bldP spid="34822" grpId="0"/>
      <p:bldP spid="38" grpId="0" animBg="1"/>
      <p:bldP spid="34837" grpId="0" animBg="1"/>
      <p:bldP spid="34838" grpId="0"/>
      <p:bldP spid="34842" grpId="0"/>
      <p:bldP spid="34836" grpId="0"/>
      <p:bldP spid="3483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1539" name="Text Box 3"/>
          <p:cNvSpPr txBox="1">
            <a:spLocks noChangeArrowheads="1"/>
          </p:cNvSpPr>
          <p:nvPr/>
        </p:nvSpPr>
        <p:spPr bwMode="auto">
          <a:xfrm>
            <a:off x="0" y="63019"/>
            <a:ext cx="9144000" cy="888066"/>
          </a:xfrm>
          <a:prstGeom prst="rect">
            <a:avLst/>
          </a:prstGeom>
        </p:spPr>
        <p:txBody>
          <a:bodyPr lIns="93503" tIns="46752" rIns="93503" bIns="46752"/>
          <a:lstStyle/>
          <a:p>
            <a:pPr algn="ctr">
              <a:lnSpc>
                <a:spcPct val="90000"/>
              </a:lnSpc>
              <a:spcBef>
                <a:spcPct val="0"/>
              </a:spcBef>
            </a:pPr>
            <a:r>
              <a:rPr lang="en-US" sz="2400" dirty="0" smtClean="0">
                <a:solidFill>
                  <a:srgbClr val="106636"/>
                </a:solidFill>
                <a:ea typeface="+mj-ea"/>
                <a:cs typeface="Arial" charset="0"/>
              </a:rPr>
              <a:t>U.S. Natural Gas Production Showing Increase in Shale Gas</a:t>
            </a:r>
          </a:p>
          <a:p>
            <a:pPr algn="ctr">
              <a:lnSpc>
                <a:spcPct val="90000"/>
              </a:lnSpc>
              <a:spcBef>
                <a:spcPct val="0"/>
              </a:spcBef>
            </a:pPr>
            <a:r>
              <a:rPr lang="en-US" dirty="0" smtClean="0">
                <a:solidFill>
                  <a:srgbClr val="106636"/>
                </a:solidFill>
                <a:ea typeface="+mj-ea"/>
                <a:cs typeface="Arial" charset="0"/>
              </a:rPr>
              <a:t>Trillion cubic feet per year</a:t>
            </a:r>
            <a:endParaRPr lang="en-US" dirty="0">
              <a:solidFill>
                <a:srgbClr val="106636"/>
              </a:solidFill>
              <a:ea typeface="+mj-ea"/>
              <a:cs typeface="Arial" charset="0"/>
            </a:endParaRPr>
          </a:p>
        </p:txBody>
      </p:sp>
      <p:sp>
        <p:nvSpPr>
          <p:cNvPr id="9"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30</a:t>
            </a:fld>
            <a:endParaRPr lang="en-US" sz="1200" dirty="0">
              <a:solidFill>
                <a:srgbClr val="106636"/>
              </a:solidFill>
              <a:latin typeface="Arial" pitchFamily="34" charset="0"/>
              <a:cs typeface="Arial" pitchFamily="34" charset="0"/>
            </a:endParaRPr>
          </a:p>
        </p:txBody>
      </p:sp>
      <p:sp>
        <p:nvSpPr>
          <p:cNvPr id="10"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98" y="820271"/>
            <a:ext cx="7727952" cy="5261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47" y="5487308"/>
            <a:ext cx="1064525" cy="13735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3746583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1539" name="Text Box 3"/>
          <p:cNvSpPr txBox="1">
            <a:spLocks noChangeArrowheads="1"/>
          </p:cNvSpPr>
          <p:nvPr/>
        </p:nvSpPr>
        <p:spPr bwMode="auto">
          <a:xfrm>
            <a:off x="0" y="145855"/>
            <a:ext cx="9144000" cy="888066"/>
          </a:xfrm>
          <a:prstGeom prst="rect">
            <a:avLst/>
          </a:prstGeom>
        </p:spPr>
        <p:txBody>
          <a:bodyPr lIns="93503" tIns="46752" rIns="93503" bIns="46752"/>
          <a:lstStyle/>
          <a:p>
            <a:pPr algn="ctr">
              <a:spcBef>
                <a:spcPct val="0"/>
              </a:spcBef>
            </a:pPr>
            <a:r>
              <a:rPr lang="en-US" sz="2400" dirty="0">
                <a:solidFill>
                  <a:srgbClr val="106636"/>
                </a:solidFill>
                <a:ea typeface="+mj-ea"/>
                <a:cs typeface="Arial" charset="0"/>
              </a:rPr>
              <a:t>Unconventional Gas: Shale Gas </a:t>
            </a:r>
          </a:p>
        </p:txBody>
      </p:sp>
      <p:sp>
        <p:nvSpPr>
          <p:cNvPr id="7" name="Title 6"/>
          <p:cNvSpPr>
            <a:spLocks noGrp="1"/>
          </p:cNvSpPr>
          <p:nvPr>
            <p:ph type="title"/>
          </p:nvPr>
        </p:nvSpPr>
        <p:spPr/>
        <p:txBody>
          <a:bodyPr/>
          <a:lstStyle/>
          <a:p>
            <a:endParaRPr lang="en-US"/>
          </a:p>
        </p:txBody>
      </p:sp>
      <p:sp>
        <p:nvSpPr>
          <p:cNvPr id="9" name="Footer Placeholder 8"/>
          <p:cNvSpPr>
            <a:spLocks noGrp="1"/>
          </p:cNvSpPr>
          <p:nvPr>
            <p:ph type="ftr" sz="quarter" idx="10"/>
          </p:nvPr>
        </p:nvSpPr>
        <p:spPr/>
        <p:txBody>
          <a:bodyPr/>
          <a:lstStyle/>
          <a:p>
            <a:pPr>
              <a:defRPr/>
            </a:pPr>
            <a:r>
              <a:rPr lang="en-US" smtClean="0"/>
              <a:t>Energy Facts 2010</a:t>
            </a:r>
            <a:endParaRPr lang="en-US" dirty="0"/>
          </a:p>
        </p:txBody>
      </p:sp>
      <p:pic>
        <p:nvPicPr>
          <p:cNvPr id="1026" name="Picture 2"/>
          <p:cNvPicPr>
            <a:picLocks noChangeAspect="1" noChangeArrowheads="1"/>
          </p:cNvPicPr>
          <p:nvPr/>
        </p:nvPicPr>
        <p:blipFill>
          <a:blip r:embed="rId3" cstate="print"/>
          <a:srcRect t="5849" b="35185"/>
          <a:stretch>
            <a:fillRect/>
          </a:stretch>
        </p:blipFill>
        <p:spPr bwMode="auto">
          <a:xfrm>
            <a:off x="0" y="0"/>
            <a:ext cx="9144000" cy="688450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l="59808" t="73638" r="5552" b="4487"/>
          <a:stretch>
            <a:fillRect/>
          </a:stretch>
        </p:blipFill>
        <p:spPr bwMode="auto">
          <a:xfrm>
            <a:off x="3877384" y="2606241"/>
            <a:ext cx="5240112" cy="4225255"/>
          </a:xfrm>
          <a:prstGeom prst="rect">
            <a:avLst/>
          </a:prstGeom>
          <a:noFill/>
          <a:ln w="28575">
            <a:solidFill>
              <a:srgbClr val="0000FF"/>
            </a:solidFill>
            <a:miter lim="800000"/>
            <a:headEnd/>
            <a:tailEnd/>
          </a:ln>
          <a:effectLst/>
        </p:spPr>
      </p:pic>
      <p:sp>
        <p:nvSpPr>
          <p:cNvPr id="10" name="Slide Number Placeholder 7"/>
          <p:cNvSpPr>
            <a:spLocks noGrp="1"/>
          </p:cNvSpPr>
          <p:nvPr>
            <p:ph type="sldNum" sz="quarter" idx="11"/>
          </p:nvPr>
        </p:nvSpPr>
        <p:spPr>
          <a:xfrm>
            <a:off x="8413750" y="6353969"/>
            <a:ext cx="381000" cy="365125"/>
          </a:xfrm>
        </p:spPr>
        <p:txBody>
          <a:bodyPr/>
          <a:lstStyle/>
          <a:p>
            <a:pPr>
              <a:defRPr/>
            </a:pPr>
            <a:fld id="{6EEA275D-5A49-48A8-817D-44C3EA0A3A2F}" type="slidenum">
              <a:rPr lang="en-US" smtClean="0"/>
              <a:pPr>
                <a:defRPr/>
              </a:pPr>
              <a:t>31</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1539" name="Text Box 3"/>
          <p:cNvSpPr txBox="1">
            <a:spLocks noChangeArrowheads="1"/>
          </p:cNvSpPr>
          <p:nvPr/>
        </p:nvSpPr>
        <p:spPr bwMode="auto">
          <a:xfrm>
            <a:off x="0" y="172203"/>
            <a:ext cx="9144000" cy="888066"/>
          </a:xfrm>
          <a:prstGeom prst="rect">
            <a:avLst/>
          </a:prstGeom>
        </p:spPr>
        <p:txBody>
          <a:bodyPr lIns="93503" tIns="46752" rIns="93503" bIns="46752"/>
          <a:lstStyle/>
          <a:p>
            <a:pPr algn="ctr">
              <a:lnSpc>
                <a:spcPct val="90000"/>
              </a:lnSpc>
              <a:spcBef>
                <a:spcPct val="0"/>
              </a:spcBef>
            </a:pPr>
            <a:r>
              <a:rPr lang="en-US" sz="2400" dirty="0" smtClean="0">
                <a:solidFill>
                  <a:srgbClr val="106636"/>
                </a:solidFill>
                <a:ea typeface="+mj-ea"/>
                <a:cs typeface="Arial" charset="0"/>
              </a:rPr>
              <a:t>Tight Gas vs. Shale Gas</a:t>
            </a:r>
          </a:p>
        </p:txBody>
      </p:sp>
      <p:pic>
        <p:nvPicPr>
          <p:cNvPr id="11266" name="Picture 2" descr="http://3.bp.blogspot.com/-jpwGudWBeXA/TdBzbb8XxwI/AAAAAAAAB00/GHW0MFFOPI0/s1600/ShaleGasDepositDiagra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444" y="866852"/>
            <a:ext cx="8159655" cy="537537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32</a:t>
            </a:fld>
            <a:endParaRPr lang="en-US" sz="1200" dirty="0">
              <a:solidFill>
                <a:srgbClr val="106636"/>
              </a:solidFill>
              <a:latin typeface="Arial" pitchFamily="34" charset="0"/>
              <a:cs typeface="Arial" pitchFamily="34" charset="0"/>
            </a:endParaRPr>
          </a:p>
        </p:txBody>
      </p:sp>
      <p:sp>
        <p:nvSpPr>
          <p:cNvPr id="9"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extLst>
      <p:ext uri="{BB962C8B-B14F-4D97-AF65-F5344CB8AC3E}">
        <p14:creationId xmlns:p14="http://schemas.microsoft.com/office/powerpoint/2010/main" val="81136631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1" name="Text Box 3"/>
          <p:cNvSpPr txBox="1">
            <a:spLocks noChangeArrowheads="1"/>
          </p:cNvSpPr>
          <p:nvPr/>
        </p:nvSpPr>
        <p:spPr bwMode="auto">
          <a:xfrm>
            <a:off x="457489" y="1689287"/>
            <a:ext cx="8151091"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tabLst>
                <a:tab pos="1696726" algn="l"/>
              </a:tabLst>
            </a:pPr>
            <a:r>
              <a:rPr lang="en-US" sz="3600" b="1" dirty="0" smtClean="0">
                <a:solidFill>
                  <a:srgbClr val="FF0000"/>
                </a:solidFill>
                <a:effectLst>
                  <a:outerShdw blurRad="38100" dist="38100" dir="2700000" algn="tl">
                    <a:srgbClr val="C0C0C0"/>
                  </a:outerShdw>
                </a:effectLst>
                <a:latin typeface="Arial" pitchFamily="34" charset="0"/>
              </a:rPr>
              <a:t>Nuclear </a:t>
            </a:r>
            <a:r>
              <a:rPr lang="en-US" sz="3600" b="1" dirty="0" smtClean="0">
                <a:solidFill>
                  <a:srgbClr val="FF0000"/>
                </a:solidFill>
                <a:effectLst>
                  <a:outerShdw blurRad="38100" dist="38100" dir="2700000" algn="tl">
                    <a:srgbClr val="C0C0C0"/>
                  </a:outerShdw>
                </a:effectLst>
                <a:latin typeface="Arial" pitchFamily="34" charset="0"/>
              </a:rPr>
              <a:t>energy</a:t>
            </a:r>
            <a:endParaRPr lang="en-US" sz="3600" b="1" dirty="0">
              <a:solidFill>
                <a:srgbClr val="FF0000"/>
              </a:solidFill>
              <a:effectLst>
                <a:outerShdw blurRad="38100" dist="38100" dir="2700000" algn="tl">
                  <a:srgbClr val="C0C0C0"/>
                </a:outerShdw>
              </a:effectLst>
              <a:latin typeface="Arial" pitchFamily="34" charset="0"/>
            </a:endParaRPr>
          </a:p>
        </p:txBody>
      </p:sp>
      <p:sp>
        <p:nvSpPr>
          <p:cNvPr id="508940" name="Freeform 12"/>
          <p:cNvSpPr>
            <a:spLocks/>
          </p:cNvSpPr>
          <p:nvPr/>
        </p:nvSpPr>
        <p:spPr bwMode="auto">
          <a:xfrm rot="10800000">
            <a:off x="2856058" y="3461218"/>
            <a:ext cx="1675534" cy="2933139"/>
          </a:xfrm>
          <a:custGeom>
            <a:avLst/>
            <a:gdLst/>
            <a:ahLst/>
            <a:cxnLst>
              <a:cxn ang="0">
                <a:pos x="86" y="267"/>
              </a:cxn>
              <a:cxn ang="0">
                <a:pos x="148" y="148"/>
              </a:cxn>
              <a:cxn ang="0">
                <a:pos x="0" y="0"/>
              </a:cxn>
              <a:cxn ang="0">
                <a:pos x="0" y="148"/>
              </a:cxn>
              <a:cxn ang="0">
                <a:pos x="86" y="267"/>
              </a:cxn>
            </a:cxnLst>
            <a:rect l="0" t="0" r="r" b="b"/>
            <a:pathLst>
              <a:path w="148" h="267">
                <a:moveTo>
                  <a:pt x="86" y="267"/>
                </a:moveTo>
                <a:cubicBezTo>
                  <a:pt x="125" y="239"/>
                  <a:pt x="148" y="195"/>
                  <a:pt x="148" y="148"/>
                </a:cubicBezTo>
                <a:cubicBezTo>
                  <a:pt x="148" y="66"/>
                  <a:pt x="81" y="0"/>
                  <a:pt x="0" y="0"/>
                </a:cubicBezTo>
                <a:lnTo>
                  <a:pt x="0" y="148"/>
                </a:lnTo>
                <a:lnTo>
                  <a:pt x="86" y="267"/>
                </a:lnTo>
                <a:close/>
              </a:path>
            </a:pathLst>
          </a:custGeom>
          <a:solidFill>
            <a:srgbClr val="808080"/>
          </a:solidFill>
          <a:ln w="9525">
            <a:solidFill>
              <a:srgbClr val="000000"/>
            </a:solidFill>
            <a:prstDash val="solid"/>
            <a:round/>
            <a:headEnd/>
            <a:tailEnd/>
          </a:ln>
        </p:spPr>
        <p:txBody>
          <a:bodyPr/>
          <a:lstStyle/>
          <a:p>
            <a:endParaRPr lang="en-US"/>
          </a:p>
        </p:txBody>
      </p:sp>
      <p:sp>
        <p:nvSpPr>
          <p:cNvPr id="508941" name="Freeform 13"/>
          <p:cNvSpPr>
            <a:spLocks/>
          </p:cNvSpPr>
          <p:nvPr/>
        </p:nvSpPr>
        <p:spPr bwMode="auto">
          <a:xfrm rot="10800000">
            <a:off x="3557444" y="3153056"/>
            <a:ext cx="2208068" cy="1615048"/>
          </a:xfrm>
          <a:custGeom>
            <a:avLst/>
            <a:gdLst/>
            <a:ahLst/>
            <a:cxnLst>
              <a:cxn ang="0">
                <a:pos x="0" y="101"/>
              </a:cxn>
              <a:cxn ang="0">
                <a:pos x="109" y="147"/>
              </a:cxn>
              <a:cxn ang="0">
                <a:pos x="195" y="119"/>
              </a:cxn>
              <a:cxn ang="0">
                <a:pos x="109" y="0"/>
              </a:cxn>
              <a:cxn ang="0">
                <a:pos x="0" y="101"/>
              </a:cxn>
            </a:cxnLst>
            <a:rect l="0" t="0" r="r" b="b"/>
            <a:pathLst>
              <a:path w="195" h="147">
                <a:moveTo>
                  <a:pt x="0" y="101"/>
                </a:moveTo>
                <a:cubicBezTo>
                  <a:pt x="28" y="131"/>
                  <a:pt x="68" y="147"/>
                  <a:pt x="109" y="147"/>
                </a:cubicBezTo>
                <a:cubicBezTo>
                  <a:pt x="140" y="147"/>
                  <a:pt x="170" y="138"/>
                  <a:pt x="195" y="119"/>
                </a:cubicBezTo>
                <a:lnTo>
                  <a:pt x="109" y="0"/>
                </a:lnTo>
                <a:lnTo>
                  <a:pt x="0" y="101"/>
                </a:lnTo>
                <a:close/>
              </a:path>
            </a:pathLst>
          </a:custGeom>
          <a:solidFill>
            <a:srgbClr val="333333"/>
          </a:solidFill>
          <a:ln w="9525">
            <a:solidFill>
              <a:srgbClr val="000000"/>
            </a:solidFill>
            <a:prstDash val="solid"/>
            <a:round/>
            <a:headEnd/>
            <a:tailEnd/>
          </a:ln>
        </p:spPr>
        <p:txBody>
          <a:bodyPr/>
          <a:lstStyle/>
          <a:p>
            <a:endParaRPr lang="en-US"/>
          </a:p>
        </p:txBody>
      </p:sp>
      <p:sp>
        <p:nvSpPr>
          <p:cNvPr id="508942" name="Freeform 14"/>
          <p:cNvSpPr>
            <a:spLocks/>
          </p:cNvSpPr>
          <p:nvPr/>
        </p:nvSpPr>
        <p:spPr bwMode="auto">
          <a:xfrm rot="10800000">
            <a:off x="4702804" y="3575798"/>
            <a:ext cx="1629352" cy="1109382"/>
          </a:xfrm>
          <a:custGeom>
            <a:avLst/>
            <a:gdLst/>
            <a:ahLst/>
            <a:cxnLst>
              <a:cxn ang="0">
                <a:pos x="0" y="35"/>
              </a:cxn>
              <a:cxn ang="0">
                <a:pos x="35" y="101"/>
              </a:cxn>
              <a:cxn ang="0">
                <a:pos x="144" y="0"/>
              </a:cxn>
              <a:cxn ang="0">
                <a:pos x="0" y="35"/>
              </a:cxn>
            </a:cxnLst>
            <a:rect l="0" t="0" r="r" b="b"/>
            <a:pathLst>
              <a:path w="144" h="101">
                <a:moveTo>
                  <a:pt x="0" y="35"/>
                </a:moveTo>
                <a:cubicBezTo>
                  <a:pt x="6" y="60"/>
                  <a:pt x="18" y="82"/>
                  <a:pt x="35" y="101"/>
                </a:cubicBezTo>
                <a:lnTo>
                  <a:pt x="144" y="0"/>
                </a:lnTo>
                <a:lnTo>
                  <a:pt x="0" y="35"/>
                </a:lnTo>
                <a:close/>
              </a:path>
            </a:pathLst>
          </a:custGeom>
          <a:solidFill>
            <a:srgbClr val="FF0000"/>
          </a:solidFill>
          <a:ln w="9525">
            <a:solidFill>
              <a:srgbClr val="000000"/>
            </a:solidFill>
            <a:prstDash val="solid"/>
            <a:round/>
            <a:headEnd/>
            <a:tailEnd/>
          </a:ln>
        </p:spPr>
        <p:txBody>
          <a:bodyPr/>
          <a:lstStyle/>
          <a:p>
            <a:endParaRPr lang="en-US"/>
          </a:p>
        </p:txBody>
      </p:sp>
      <p:sp>
        <p:nvSpPr>
          <p:cNvPr id="508943" name="Freeform 15"/>
          <p:cNvSpPr>
            <a:spLocks/>
          </p:cNvSpPr>
          <p:nvPr/>
        </p:nvSpPr>
        <p:spPr bwMode="auto">
          <a:xfrm rot="10800000">
            <a:off x="4524376" y="4768104"/>
            <a:ext cx="1652443" cy="1626253"/>
          </a:xfrm>
          <a:custGeom>
            <a:avLst/>
            <a:gdLst/>
            <a:ahLst/>
            <a:cxnLst>
              <a:cxn ang="0">
                <a:pos x="145" y="0"/>
              </a:cxn>
              <a:cxn ang="0">
                <a:pos x="0" y="119"/>
              </a:cxn>
              <a:cxn ang="0">
                <a:pos x="146" y="148"/>
              </a:cxn>
              <a:cxn ang="0">
                <a:pos x="145" y="0"/>
              </a:cxn>
            </a:cxnLst>
            <a:rect l="0" t="0" r="r" b="b"/>
            <a:pathLst>
              <a:path w="146" h="148">
                <a:moveTo>
                  <a:pt x="145" y="0"/>
                </a:moveTo>
                <a:cubicBezTo>
                  <a:pt x="75" y="0"/>
                  <a:pt x="14" y="50"/>
                  <a:pt x="0" y="119"/>
                </a:cubicBezTo>
                <a:lnTo>
                  <a:pt x="146" y="148"/>
                </a:lnTo>
                <a:lnTo>
                  <a:pt x="145" y="0"/>
                </a:lnTo>
                <a:close/>
              </a:path>
            </a:pathLst>
          </a:custGeom>
          <a:solidFill>
            <a:srgbClr val="DDDDDD"/>
          </a:solidFill>
          <a:ln w="9525">
            <a:solidFill>
              <a:srgbClr val="000000"/>
            </a:solidFill>
            <a:prstDash val="solid"/>
            <a:round/>
            <a:headEnd/>
            <a:tailEnd/>
          </a:ln>
        </p:spPr>
        <p:txBody>
          <a:bodyPr/>
          <a:lstStyle/>
          <a:p>
            <a:endParaRPr lang="en-US"/>
          </a:p>
        </p:txBody>
      </p:sp>
      <p:sp>
        <p:nvSpPr>
          <p:cNvPr id="508944" name="Text Box 16"/>
          <p:cNvSpPr txBox="1">
            <a:spLocks noChangeArrowheads="1"/>
          </p:cNvSpPr>
          <p:nvPr/>
        </p:nvSpPr>
        <p:spPr bwMode="auto">
          <a:xfrm>
            <a:off x="2922444" y="4656045"/>
            <a:ext cx="1411432" cy="645739"/>
          </a:xfrm>
          <a:prstGeom prst="rect">
            <a:avLst/>
          </a:prstGeom>
          <a:noFill/>
          <a:ln w="9525" algn="ctr">
            <a:noFill/>
            <a:miter lim="800000"/>
            <a:headEnd/>
            <a:tailEnd/>
          </a:ln>
          <a:effectLst/>
        </p:spPr>
        <p:txBody>
          <a:bodyPr>
            <a:spAutoFit/>
          </a:bodyPr>
          <a:lstStyle/>
          <a:p>
            <a:pPr defTabSz="914608"/>
            <a:r>
              <a:rPr lang="en-US" b="1" dirty="0">
                <a:solidFill>
                  <a:schemeClr val="bg1"/>
                </a:solidFill>
              </a:rPr>
              <a:t>Petroleum 37%</a:t>
            </a:r>
          </a:p>
        </p:txBody>
      </p:sp>
      <p:sp>
        <p:nvSpPr>
          <p:cNvPr id="508945" name="Text Box 17"/>
          <p:cNvSpPr txBox="1">
            <a:spLocks noChangeArrowheads="1"/>
          </p:cNvSpPr>
          <p:nvPr/>
        </p:nvSpPr>
        <p:spPr bwMode="auto">
          <a:xfrm>
            <a:off x="3898035" y="3597089"/>
            <a:ext cx="1411432" cy="369794"/>
          </a:xfrm>
          <a:prstGeom prst="rect">
            <a:avLst/>
          </a:prstGeom>
          <a:noFill/>
          <a:ln w="9525" algn="ctr">
            <a:noFill/>
            <a:miter lim="800000"/>
            <a:headEnd/>
            <a:tailEnd/>
          </a:ln>
          <a:effectLst/>
        </p:spPr>
        <p:txBody>
          <a:bodyPr>
            <a:spAutoFit/>
          </a:bodyPr>
          <a:lstStyle/>
          <a:p>
            <a:pPr defTabSz="914608"/>
            <a:r>
              <a:rPr lang="en-US" b="1" dirty="0">
                <a:solidFill>
                  <a:schemeClr val="bg1"/>
                </a:solidFill>
              </a:rPr>
              <a:t>Coal </a:t>
            </a:r>
            <a:r>
              <a:rPr lang="en-US" b="1" dirty="0" smtClean="0">
                <a:solidFill>
                  <a:schemeClr val="bg1"/>
                </a:solidFill>
              </a:rPr>
              <a:t>21%</a:t>
            </a:r>
            <a:endParaRPr lang="en-US" b="1" dirty="0">
              <a:solidFill>
                <a:schemeClr val="bg1"/>
              </a:solidFill>
            </a:endParaRPr>
          </a:p>
        </p:txBody>
      </p:sp>
      <p:sp>
        <p:nvSpPr>
          <p:cNvPr id="508946" name="Text Box 18"/>
          <p:cNvSpPr txBox="1">
            <a:spLocks noChangeArrowheads="1"/>
          </p:cNvSpPr>
          <p:nvPr/>
        </p:nvSpPr>
        <p:spPr bwMode="auto">
          <a:xfrm>
            <a:off x="4608081" y="5272368"/>
            <a:ext cx="1411432" cy="645739"/>
          </a:xfrm>
          <a:prstGeom prst="rect">
            <a:avLst/>
          </a:prstGeom>
          <a:noFill/>
          <a:ln w="9525" algn="ctr">
            <a:noFill/>
            <a:miter lim="800000"/>
            <a:headEnd/>
            <a:tailEnd/>
          </a:ln>
          <a:effectLst/>
        </p:spPr>
        <p:txBody>
          <a:bodyPr>
            <a:spAutoFit/>
          </a:bodyPr>
          <a:lstStyle/>
          <a:p>
            <a:pPr defTabSz="914608"/>
            <a:r>
              <a:rPr lang="en-US" b="1" dirty="0">
                <a:solidFill>
                  <a:schemeClr val="tx1"/>
                </a:solidFill>
              </a:rPr>
              <a:t>Natural Gas </a:t>
            </a:r>
            <a:r>
              <a:rPr lang="en-US" b="1" dirty="0" smtClean="0">
                <a:solidFill>
                  <a:schemeClr val="tx1"/>
                </a:solidFill>
              </a:rPr>
              <a:t>25%</a:t>
            </a:r>
            <a:endParaRPr lang="en-US" b="1" dirty="0">
              <a:solidFill>
                <a:schemeClr val="tx1"/>
              </a:solidFill>
            </a:endParaRPr>
          </a:p>
        </p:txBody>
      </p:sp>
      <p:sp>
        <p:nvSpPr>
          <p:cNvPr id="508948" name="Freeform 20"/>
          <p:cNvSpPr>
            <a:spLocks/>
          </p:cNvSpPr>
          <p:nvPr/>
        </p:nvSpPr>
        <p:spPr bwMode="auto">
          <a:xfrm rot="10800000">
            <a:off x="4505429" y="4394387"/>
            <a:ext cx="1687079" cy="703169"/>
          </a:xfrm>
          <a:custGeom>
            <a:avLst/>
            <a:gdLst/>
            <a:ahLst/>
            <a:cxnLst>
              <a:cxn ang="0">
                <a:pos x="3" y="0"/>
              </a:cxn>
              <a:cxn ang="0">
                <a:pos x="1" y="28"/>
              </a:cxn>
              <a:cxn ang="0">
                <a:pos x="5" y="64"/>
              </a:cxn>
              <a:cxn ang="0">
                <a:pos x="149" y="29"/>
              </a:cxn>
              <a:cxn ang="0">
                <a:pos x="3" y="0"/>
              </a:cxn>
            </a:cxnLst>
            <a:rect l="0" t="0" r="r" b="b"/>
            <a:pathLst>
              <a:path w="149" h="64">
                <a:moveTo>
                  <a:pt x="3" y="0"/>
                </a:moveTo>
                <a:cubicBezTo>
                  <a:pt x="1" y="10"/>
                  <a:pt x="1" y="19"/>
                  <a:pt x="1" y="28"/>
                </a:cubicBezTo>
                <a:cubicBezTo>
                  <a:pt x="0" y="41"/>
                  <a:pt x="2" y="53"/>
                  <a:pt x="5" y="64"/>
                </a:cubicBezTo>
                <a:lnTo>
                  <a:pt x="149" y="29"/>
                </a:lnTo>
                <a:lnTo>
                  <a:pt x="3" y="0"/>
                </a:lnTo>
                <a:close/>
              </a:path>
            </a:pathLst>
          </a:custGeom>
          <a:solidFill>
            <a:srgbClr val="6699FF"/>
          </a:solidFill>
          <a:ln w="9525">
            <a:solidFill>
              <a:srgbClr val="000000"/>
            </a:solidFill>
            <a:prstDash val="solid"/>
            <a:round/>
            <a:headEnd/>
            <a:tailEnd/>
          </a:ln>
        </p:spPr>
        <p:txBody>
          <a:bodyPr/>
          <a:lstStyle/>
          <a:p>
            <a:endParaRPr lang="en-US"/>
          </a:p>
        </p:txBody>
      </p:sp>
      <p:sp>
        <p:nvSpPr>
          <p:cNvPr id="15" name="Text Box 14"/>
          <p:cNvSpPr txBox="1">
            <a:spLocks noChangeArrowheads="1"/>
          </p:cNvSpPr>
          <p:nvPr/>
        </p:nvSpPr>
        <p:spPr bwMode="auto">
          <a:xfrm rot="20130486">
            <a:off x="4765976" y="4084540"/>
            <a:ext cx="1630795" cy="338554"/>
          </a:xfrm>
          <a:prstGeom prst="rect">
            <a:avLst/>
          </a:prstGeom>
          <a:noFill/>
          <a:ln w="9525" algn="ctr">
            <a:noFill/>
            <a:miter lim="800000"/>
            <a:headEnd/>
            <a:tailEnd/>
          </a:ln>
          <a:effectLst/>
        </p:spPr>
        <p:txBody>
          <a:bodyPr>
            <a:spAutoFit/>
          </a:bodyPr>
          <a:lstStyle/>
          <a:p>
            <a:pPr defTabSz="914608"/>
            <a:r>
              <a:rPr lang="en-US" sz="1600" b="1" dirty="0"/>
              <a:t>Nuclear 9%</a:t>
            </a:r>
          </a:p>
        </p:txBody>
      </p:sp>
      <p:sp>
        <p:nvSpPr>
          <p:cNvPr id="16" name="Text Box 16"/>
          <p:cNvSpPr txBox="1">
            <a:spLocks noChangeArrowheads="1"/>
          </p:cNvSpPr>
          <p:nvPr/>
        </p:nvSpPr>
        <p:spPr bwMode="auto">
          <a:xfrm>
            <a:off x="4673804" y="4633457"/>
            <a:ext cx="1749136" cy="307777"/>
          </a:xfrm>
          <a:prstGeom prst="rect">
            <a:avLst/>
          </a:prstGeom>
          <a:noFill/>
          <a:ln w="9525" algn="ctr">
            <a:noFill/>
            <a:miter lim="800000"/>
            <a:headEnd/>
            <a:tailEnd/>
          </a:ln>
          <a:effectLst/>
        </p:spPr>
        <p:txBody>
          <a:bodyPr>
            <a:spAutoFit/>
          </a:bodyPr>
          <a:lstStyle/>
          <a:p>
            <a:pPr defTabSz="914608"/>
            <a:r>
              <a:rPr lang="en-US" sz="1400" b="1" dirty="0" err="1"/>
              <a:t>Renewables</a:t>
            </a:r>
            <a:r>
              <a:rPr lang="en-US" sz="1400" b="1" dirty="0"/>
              <a:t> </a:t>
            </a:r>
            <a:r>
              <a:rPr lang="en-US" sz="1400" b="1" dirty="0" smtClean="0"/>
              <a:t>8%</a:t>
            </a:r>
            <a:endParaRPr lang="en-US" sz="1400" b="1" dirty="0"/>
          </a:p>
        </p:txBody>
      </p:sp>
      <p:sp>
        <p:nvSpPr>
          <p:cNvPr id="21" name="Slide Number Placeholder 20"/>
          <p:cNvSpPr>
            <a:spLocks noGrp="1"/>
          </p:cNvSpPr>
          <p:nvPr>
            <p:ph type="sldNum" sz="quarter" idx="11"/>
          </p:nvPr>
        </p:nvSpPr>
        <p:spPr/>
        <p:txBody>
          <a:bodyPr/>
          <a:lstStyle/>
          <a:p>
            <a:pPr>
              <a:defRPr/>
            </a:pPr>
            <a:fld id="{6EEA275D-5A49-48A8-817D-44C3EA0A3A2F}" type="slidenum">
              <a:rPr lang="en-US" smtClean="0"/>
              <a:pPr>
                <a:defRPr/>
              </a:pPr>
              <a:t>33</a:t>
            </a:fld>
            <a:endParaRPr lang="en-US" dirty="0"/>
          </a:p>
        </p:txBody>
      </p:sp>
    </p:spTree>
    <p:extLst>
      <p:ext uri="{BB962C8B-B14F-4D97-AF65-F5344CB8AC3E}">
        <p14:creationId xmlns:p14="http://schemas.microsoft.com/office/powerpoint/2010/main" val="31411846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749887" y="1842613"/>
            <a:ext cx="8319943" cy="3894044"/>
          </a:xfrm>
          <a:prstGeom prst="rect">
            <a:avLst/>
          </a:prstGeom>
          <a:noFill/>
          <a:ln w="9525">
            <a:noFill/>
            <a:miter lim="800000"/>
            <a:headEnd/>
            <a:tailEnd/>
          </a:ln>
          <a:effectLst/>
        </p:spPr>
      </p:pic>
      <p:sp>
        <p:nvSpPr>
          <p:cNvPr id="4" name="Text Box 4"/>
          <p:cNvSpPr txBox="1">
            <a:spLocks noChangeArrowheads="1"/>
          </p:cNvSpPr>
          <p:nvPr/>
        </p:nvSpPr>
        <p:spPr bwMode="auto">
          <a:xfrm>
            <a:off x="7554434" y="2142370"/>
            <a:ext cx="1368965" cy="246221"/>
          </a:xfrm>
          <a:prstGeom prst="rect">
            <a:avLst/>
          </a:prstGeom>
          <a:solidFill>
            <a:schemeClr val="bg1"/>
          </a:solidFill>
          <a:ln w="9525">
            <a:noFill/>
            <a:miter lim="800000"/>
            <a:headEnd/>
            <a:tailEnd/>
          </a:ln>
          <a:effectLst/>
        </p:spPr>
        <p:txBody>
          <a:bodyPr wrap="none" lIns="0" tIns="0" rIns="0" bIns="0">
            <a:spAutoFit/>
          </a:bodyPr>
          <a:lstStyle/>
          <a:p>
            <a:pPr defTabSz="914608"/>
            <a:r>
              <a:rPr lang="en-US" sz="1600" b="1" dirty="0"/>
              <a:t>Units Ordered</a:t>
            </a:r>
          </a:p>
        </p:txBody>
      </p:sp>
      <p:sp>
        <p:nvSpPr>
          <p:cNvPr id="5" name="Text Box 5"/>
          <p:cNvSpPr txBox="1">
            <a:spLocks noChangeArrowheads="1"/>
          </p:cNvSpPr>
          <p:nvPr/>
        </p:nvSpPr>
        <p:spPr bwMode="auto">
          <a:xfrm>
            <a:off x="6129364" y="3059852"/>
            <a:ext cx="2794035" cy="246221"/>
          </a:xfrm>
          <a:prstGeom prst="rect">
            <a:avLst/>
          </a:prstGeom>
          <a:solidFill>
            <a:schemeClr val="bg1"/>
          </a:solidFill>
          <a:ln w="9525">
            <a:noFill/>
            <a:miter lim="800000"/>
            <a:headEnd/>
            <a:tailEnd/>
          </a:ln>
          <a:effectLst/>
        </p:spPr>
        <p:txBody>
          <a:bodyPr wrap="none" lIns="0" tIns="0" rIns="0" bIns="0">
            <a:spAutoFit/>
          </a:bodyPr>
          <a:lstStyle/>
          <a:p>
            <a:pPr defTabSz="914608"/>
            <a:r>
              <a:rPr lang="en-US" sz="1600" b="1" dirty="0"/>
              <a:t>Construction Permits Issued</a:t>
            </a:r>
          </a:p>
        </p:txBody>
      </p:sp>
      <p:sp>
        <p:nvSpPr>
          <p:cNvPr id="6" name="Text Box 6"/>
          <p:cNvSpPr txBox="1">
            <a:spLocks noChangeArrowheads="1"/>
          </p:cNvSpPr>
          <p:nvPr/>
        </p:nvSpPr>
        <p:spPr bwMode="auto">
          <a:xfrm>
            <a:off x="5922578" y="3564117"/>
            <a:ext cx="3000821" cy="246221"/>
          </a:xfrm>
          <a:prstGeom prst="rect">
            <a:avLst/>
          </a:prstGeom>
          <a:solidFill>
            <a:schemeClr val="bg1"/>
          </a:solidFill>
          <a:ln w="9525">
            <a:noFill/>
            <a:miter lim="800000"/>
            <a:headEnd/>
            <a:tailEnd/>
          </a:ln>
          <a:effectLst/>
        </p:spPr>
        <p:txBody>
          <a:bodyPr wrap="none" lIns="0" tIns="0" rIns="0" bIns="0">
            <a:spAutoFit/>
          </a:bodyPr>
          <a:lstStyle/>
          <a:p>
            <a:pPr defTabSz="914608"/>
            <a:r>
              <a:rPr lang="en-US" sz="1600" b="1" dirty="0"/>
              <a:t>Full-power Operating Licenses</a:t>
            </a:r>
          </a:p>
        </p:txBody>
      </p:sp>
      <p:sp>
        <p:nvSpPr>
          <p:cNvPr id="7" name="Rectangle 7"/>
          <p:cNvSpPr>
            <a:spLocks noChangeArrowheads="1"/>
          </p:cNvSpPr>
          <p:nvPr/>
        </p:nvSpPr>
        <p:spPr bwMode="auto">
          <a:xfrm>
            <a:off x="7981001" y="3921304"/>
            <a:ext cx="942398" cy="189100"/>
          </a:xfrm>
          <a:prstGeom prst="rect">
            <a:avLst/>
          </a:prstGeom>
          <a:solidFill>
            <a:schemeClr val="bg1"/>
          </a:solidFill>
          <a:ln w="9525">
            <a:noFill/>
            <a:miter lim="800000"/>
            <a:headEnd/>
            <a:tailEnd/>
          </a:ln>
          <a:effectLst/>
        </p:spPr>
        <p:txBody>
          <a:bodyPr wrap="none" lIns="82058" tIns="41029" rIns="82058" bIns="41029" anchor="ctr"/>
          <a:lstStyle/>
          <a:p>
            <a:endParaRPr lang="en-US" sz="1600"/>
          </a:p>
        </p:txBody>
      </p:sp>
      <p:sp>
        <p:nvSpPr>
          <p:cNvPr id="8" name="Text Box 8"/>
          <p:cNvSpPr txBox="1">
            <a:spLocks noChangeArrowheads="1"/>
          </p:cNvSpPr>
          <p:nvPr/>
        </p:nvSpPr>
        <p:spPr bwMode="auto">
          <a:xfrm>
            <a:off x="7380203" y="4200051"/>
            <a:ext cx="1543196" cy="287651"/>
          </a:xfrm>
          <a:prstGeom prst="rect">
            <a:avLst/>
          </a:prstGeom>
          <a:solidFill>
            <a:srgbClr val="FFFF00"/>
          </a:solidFill>
          <a:ln w="9525">
            <a:noFill/>
            <a:miter lim="800000"/>
            <a:headEnd/>
            <a:tailEnd/>
          </a:ln>
          <a:effectLst/>
        </p:spPr>
        <p:txBody>
          <a:bodyPr wrap="none" lIns="41029" tIns="41029" rIns="41029" bIns="0">
            <a:spAutoFit/>
          </a:bodyPr>
          <a:lstStyle/>
          <a:p>
            <a:pPr defTabSz="914608"/>
            <a:r>
              <a:rPr lang="en-US" sz="1600" b="1" dirty="0">
                <a:solidFill>
                  <a:srgbClr val="FF0000"/>
                </a:solidFill>
              </a:rPr>
              <a:t>Operable Units</a:t>
            </a:r>
          </a:p>
        </p:txBody>
      </p:sp>
      <p:sp>
        <p:nvSpPr>
          <p:cNvPr id="9" name="Text Box 9"/>
          <p:cNvSpPr txBox="1">
            <a:spLocks noChangeArrowheads="1"/>
          </p:cNvSpPr>
          <p:nvPr/>
        </p:nvSpPr>
        <p:spPr bwMode="auto">
          <a:xfrm>
            <a:off x="7818929" y="4721124"/>
            <a:ext cx="1104470" cy="246221"/>
          </a:xfrm>
          <a:prstGeom prst="rect">
            <a:avLst/>
          </a:prstGeom>
          <a:solidFill>
            <a:schemeClr val="bg1"/>
          </a:solidFill>
          <a:ln w="9525">
            <a:noFill/>
            <a:miter lim="800000"/>
            <a:headEnd/>
            <a:tailEnd/>
          </a:ln>
          <a:effectLst/>
        </p:spPr>
        <p:txBody>
          <a:bodyPr wrap="none" lIns="0" tIns="0" rIns="0" bIns="0">
            <a:spAutoFit/>
          </a:bodyPr>
          <a:lstStyle/>
          <a:p>
            <a:pPr defTabSz="914608"/>
            <a:r>
              <a:rPr lang="en-US" sz="1600" b="1" dirty="0"/>
              <a:t>Shutdowns</a:t>
            </a:r>
          </a:p>
        </p:txBody>
      </p:sp>
      <p:sp>
        <p:nvSpPr>
          <p:cNvPr id="10" name="Text Box 10"/>
          <p:cNvSpPr txBox="1">
            <a:spLocks noChangeArrowheads="1"/>
          </p:cNvSpPr>
          <p:nvPr/>
        </p:nvSpPr>
        <p:spPr bwMode="auto">
          <a:xfrm>
            <a:off x="915852"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1955</a:t>
            </a:r>
          </a:p>
        </p:txBody>
      </p:sp>
      <p:sp>
        <p:nvSpPr>
          <p:cNvPr id="11" name="Text Box 11"/>
          <p:cNvSpPr txBox="1">
            <a:spLocks noChangeArrowheads="1"/>
          </p:cNvSpPr>
          <p:nvPr/>
        </p:nvSpPr>
        <p:spPr bwMode="auto">
          <a:xfrm>
            <a:off x="1708159"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1960</a:t>
            </a:r>
          </a:p>
        </p:txBody>
      </p:sp>
      <p:sp>
        <p:nvSpPr>
          <p:cNvPr id="12" name="Text Box 12"/>
          <p:cNvSpPr txBox="1">
            <a:spLocks noChangeArrowheads="1"/>
          </p:cNvSpPr>
          <p:nvPr/>
        </p:nvSpPr>
        <p:spPr bwMode="auto">
          <a:xfrm>
            <a:off x="2500466"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1965</a:t>
            </a:r>
          </a:p>
        </p:txBody>
      </p:sp>
      <p:sp>
        <p:nvSpPr>
          <p:cNvPr id="13" name="Text Box 13"/>
          <p:cNvSpPr txBox="1">
            <a:spLocks noChangeArrowheads="1"/>
          </p:cNvSpPr>
          <p:nvPr/>
        </p:nvSpPr>
        <p:spPr bwMode="auto">
          <a:xfrm>
            <a:off x="3294216"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1970</a:t>
            </a:r>
          </a:p>
        </p:txBody>
      </p:sp>
      <p:sp>
        <p:nvSpPr>
          <p:cNvPr id="14" name="Text Box 14"/>
          <p:cNvSpPr txBox="1">
            <a:spLocks noChangeArrowheads="1"/>
          </p:cNvSpPr>
          <p:nvPr/>
        </p:nvSpPr>
        <p:spPr bwMode="auto">
          <a:xfrm>
            <a:off x="4086523"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1975</a:t>
            </a:r>
          </a:p>
        </p:txBody>
      </p:sp>
      <p:sp>
        <p:nvSpPr>
          <p:cNvPr id="15" name="Text Box 15"/>
          <p:cNvSpPr txBox="1">
            <a:spLocks noChangeArrowheads="1"/>
          </p:cNvSpPr>
          <p:nvPr/>
        </p:nvSpPr>
        <p:spPr bwMode="auto">
          <a:xfrm>
            <a:off x="4880273"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1980</a:t>
            </a:r>
          </a:p>
        </p:txBody>
      </p:sp>
      <p:sp>
        <p:nvSpPr>
          <p:cNvPr id="16" name="Text Box 16"/>
          <p:cNvSpPr txBox="1">
            <a:spLocks noChangeArrowheads="1"/>
          </p:cNvSpPr>
          <p:nvPr/>
        </p:nvSpPr>
        <p:spPr bwMode="auto">
          <a:xfrm>
            <a:off x="5672579"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1985</a:t>
            </a:r>
          </a:p>
        </p:txBody>
      </p:sp>
      <p:sp>
        <p:nvSpPr>
          <p:cNvPr id="17" name="Text Box 17"/>
          <p:cNvSpPr txBox="1">
            <a:spLocks noChangeArrowheads="1"/>
          </p:cNvSpPr>
          <p:nvPr/>
        </p:nvSpPr>
        <p:spPr bwMode="auto">
          <a:xfrm>
            <a:off x="6466329"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1990</a:t>
            </a:r>
          </a:p>
        </p:txBody>
      </p:sp>
      <p:sp>
        <p:nvSpPr>
          <p:cNvPr id="18" name="Text Box 18"/>
          <p:cNvSpPr txBox="1">
            <a:spLocks noChangeArrowheads="1"/>
          </p:cNvSpPr>
          <p:nvPr/>
        </p:nvSpPr>
        <p:spPr bwMode="auto">
          <a:xfrm>
            <a:off x="7258637"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1995</a:t>
            </a:r>
          </a:p>
        </p:txBody>
      </p:sp>
      <p:sp>
        <p:nvSpPr>
          <p:cNvPr id="19" name="Text Box 19"/>
          <p:cNvSpPr txBox="1">
            <a:spLocks noChangeArrowheads="1"/>
          </p:cNvSpPr>
          <p:nvPr/>
        </p:nvSpPr>
        <p:spPr bwMode="auto">
          <a:xfrm>
            <a:off x="8052387"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2000</a:t>
            </a:r>
          </a:p>
        </p:txBody>
      </p:sp>
      <p:sp>
        <p:nvSpPr>
          <p:cNvPr id="20" name="Text Box 20"/>
          <p:cNvSpPr txBox="1">
            <a:spLocks noChangeArrowheads="1"/>
          </p:cNvSpPr>
          <p:nvPr/>
        </p:nvSpPr>
        <p:spPr bwMode="auto">
          <a:xfrm>
            <a:off x="644534" y="5191771"/>
            <a:ext cx="128240"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0</a:t>
            </a:r>
          </a:p>
        </p:txBody>
      </p:sp>
      <p:sp>
        <p:nvSpPr>
          <p:cNvPr id="21" name="Text Box 21"/>
          <p:cNvSpPr txBox="1">
            <a:spLocks noChangeArrowheads="1"/>
          </p:cNvSpPr>
          <p:nvPr/>
        </p:nvSpPr>
        <p:spPr bwMode="auto">
          <a:xfrm>
            <a:off x="539182" y="4632878"/>
            <a:ext cx="256480"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50</a:t>
            </a:r>
          </a:p>
        </p:txBody>
      </p:sp>
      <p:sp>
        <p:nvSpPr>
          <p:cNvPr id="22" name="Text Box 22"/>
          <p:cNvSpPr txBox="1">
            <a:spLocks noChangeArrowheads="1"/>
          </p:cNvSpPr>
          <p:nvPr/>
        </p:nvSpPr>
        <p:spPr bwMode="auto">
          <a:xfrm>
            <a:off x="433830" y="4073985"/>
            <a:ext cx="38472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100</a:t>
            </a:r>
          </a:p>
        </p:txBody>
      </p:sp>
      <p:sp>
        <p:nvSpPr>
          <p:cNvPr id="23" name="Text Box 23"/>
          <p:cNvSpPr txBox="1">
            <a:spLocks noChangeArrowheads="1"/>
          </p:cNvSpPr>
          <p:nvPr/>
        </p:nvSpPr>
        <p:spPr bwMode="auto">
          <a:xfrm>
            <a:off x="433830" y="3515091"/>
            <a:ext cx="38472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150</a:t>
            </a:r>
          </a:p>
        </p:txBody>
      </p:sp>
      <p:sp>
        <p:nvSpPr>
          <p:cNvPr id="24" name="Text Box 24"/>
          <p:cNvSpPr txBox="1">
            <a:spLocks noChangeArrowheads="1"/>
          </p:cNvSpPr>
          <p:nvPr/>
        </p:nvSpPr>
        <p:spPr bwMode="auto">
          <a:xfrm>
            <a:off x="433830" y="2956198"/>
            <a:ext cx="38472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200</a:t>
            </a:r>
          </a:p>
        </p:txBody>
      </p:sp>
      <p:sp>
        <p:nvSpPr>
          <p:cNvPr id="25" name="Text Box 25"/>
          <p:cNvSpPr txBox="1">
            <a:spLocks noChangeArrowheads="1"/>
          </p:cNvSpPr>
          <p:nvPr/>
        </p:nvSpPr>
        <p:spPr bwMode="auto">
          <a:xfrm>
            <a:off x="433830" y="2397304"/>
            <a:ext cx="38472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250</a:t>
            </a:r>
          </a:p>
        </p:txBody>
      </p:sp>
      <p:sp>
        <p:nvSpPr>
          <p:cNvPr id="26" name="Text Box 26"/>
          <p:cNvSpPr txBox="1">
            <a:spLocks noChangeArrowheads="1"/>
          </p:cNvSpPr>
          <p:nvPr/>
        </p:nvSpPr>
        <p:spPr bwMode="auto">
          <a:xfrm>
            <a:off x="433830" y="1838411"/>
            <a:ext cx="38472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300</a:t>
            </a:r>
          </a:p>
        </p:txBody>
      </p:sp>
      <p:sp>
        <p:nvSpPr>
          <p:cNvPr id="27" name="Text Box 27"/>
          <p:cNvSpPr txBox="1">
            <a:spLocks noChangeArrowheads="1"/>
          </p:cNvSpPr>
          <p:nvPr/>
        </p:nvSpPr>
        <p:spPr bwMode="auto">
          <a:xfrm rot="16200000">
            <a:off x="-691874" y="3498456"/>
            <a:ext cx="1795363"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Number of Units</a:t>
            </a:r>
          </a:p>
        </p:txBody>
      </p:sp>
      <p:sp>
        <p:nvSpPr>
          <p:cNvPr id="28" name="Line 28"/>
          <p:cNvSpPr>
            <a:spLocks noChangeShapeType="1"/>
          </p:cNvSpPr>
          <p:nvPr/>
        </p:nvSpPr>
        <p:spPr bwMode="auto">
          <a:xfrm flipV="1">
            <a:off x="820602" y="1958875"/>
            <a:ext cx="0" cy="3370169"/>
          </a:xfrm>
          <a:prstGeom prst="line">
            <a:avLst/>
          </a:prstGeom>
          <a:noFill/>
          <a:ln w="12700">
            <a:solidFill>
              <a:schemeClr val="tx1"/>
            </a:solidFill>
            <a:round/>
            <a:headEnd/>
            <a:tailEnd/>
          </a:ln>
          <a:effectLst/>
        </p:spPr>
        <p:txBody>
          <a:bodyPr lIns="82058" tIns="41029" rIns="82058" bIns="41029"/>
          <a:lstStyle/>
          <a:p>
            <a:endParaRPr lang="en-US"/>
          </a:p>
        </p:txBody>
      </p:sp>
      <p:grpSp>
        <p:nvGrpSpPr>
          <p:cNvPr id="29" name="Group 30"/>
          <p:cNvGrpSpPr>
            <a:grpSpLocks/>
          </p:cNvGrpSpPr>
          <p:nvPr/>
        </p:nvGrpSpPr>
        <p:grpSpPr bwMode="auto">
          <a:xfrm>
            <a:off x="1188614" y="762646"/>
            <a:ext cx="2695864" cy="2211761"/>
            <a:chOff x="1165" y="890"/>
            <a:chExt cx="1308" cy="1106"/>
          </a:xfrm>
        </p:grpSpPr>
        <p:pic>
          <p:nvPicPr>
            <p:cNvPr id="30" name="Picture 31"/>
            <p:cNvPicPr>
              <a:picLocks noChangeAspect="1" noChangeArrowheads="1"/>
            </p:cNvPicPr>
            <p:nvPr/>
          </p:nvPicPr>
          <p:blipFill>
            <a:blip r:embed="rId4" cstate="print"/>
            <a:srcRect/>
            <a:stretch>
              <a:fillRect/>
            </a:stretch>
          </p:blipFill>
          <p:spPr bwMode="auto">
            <a:xfrm>
              <a:off x="1165" y="890"/>
              <a:ext cx="1308" cy="1106"/>
            </a:xfrm>
            <a:prstGeom prst="rect">
              <a:avLst/>
            </a:prstGeom>
            <a:noFill/>
            <a:ln w="9525">
              <a:noFill/>
              <a:miter lim="800000"/>
              <a:headEnd/>
              <a:tailEnd/>
            </a:ln>
            <a:effectLst/>
          </p:spPr>
        </p:pic>
        <p:pic>
          <p:nvPicPr>
            <p:cNvPr id="31" name="Picture 32"/>
            <p:cNvPicPr>
              <a:picLocks noChangeAspect="1" noChangeArrowheads="1"/>
            </p:cNvPicPr>
            <p:nvPr/>
          </p:nvPicPr>
          <p:blipFill>
            <a:blip r:embed="rId5" cstate="print"/>
            <a:srcRect t="65990" r="59494"/>
            <a:stretch>
              <a:fillRect/>
            </a:stretch>
          </p:blipFill>
          <p:spPr bwMode="auto">
            <a:xfrm>
              <a:off x="1646" y="1495"/>
              <a:ext cx="64" cy="67"/>
            </a:xfrm>
            <a:prstGeom prst="rect">
              <a:avLst/>
            </a:prstGeom>
            <a:noFill/>
            <a:ln w="9525">
              <a:noFill/>
              <a:miter lim="800000"/>
              <a:headEnd/>
              <a:tailEnd/>
            </a:ln>
            <a:effectLst/>
          </p:spPr>
        </p:pic>
        <p:sp>
          <p:nvSpPr>
            <p:cNvPr id="32" name="Rectangle 33"/>
            <p:cNvSpPr>
              <a:spLocks noChangeArrowheads="1"/>
            </p:cNvSpPr>
            <p:nvPr/>
          </p:nvSpPr>
          <p:spPr bwMode="auto">
            <a:xfrm>
              <a:off x="2410" y="1339"/>
              <a:ext cx="56" cy="56"/>
            </a:xfrm>
            <a:prstGeom prst="rect">
              <a:avLst/>
            </a:prstGeom>
            <a:solidFill>
              <a:schemeClr val="bg1"/>
            </a:solidFill>
            <a:ln w="9525">
              <a:noFill/>
              <a:miter lim="800000"/>
              <a:headEnd/>
              <a:tailEnd/>
            </a:ln>
            <a:effectLst/>
          </p:spPr>
          <p:txBody>
            <a:bodyPr wrap="none" anchor="ctr"/>
            <a:lstStyle/>
            <a:p>
              <a:endParaRPr lang="en-US"/>
            </a:p>
          </p:txBody>
        </p:sp>
        <p:sp>
          <p:nvSpPr>
            <p:cNvPr id="33" name="Rectangle 34"/>
            <p:cNvSpPr>
              <a:spLocks noChangeArrowheads="1"/>
            </p:cNvSpPr>
            <p:nvPr/>
          </p:nvSpPr>
          <p:spPr bwMode="auto">
            <a:xfrm>
              <a:off x="2405" y="1533"/>
              <a:ext cx="56" cy="56"/>
            </a:xfrm>
            <a:prstGeom prst="rect">
              <a:avLst/>
            </a:prstGeom>
            <a:solidFill>
              <a:schemeClr val="bg1"/>
            </a:solidFill>
            <a:ln w="9525">
              <a:noFill/>
              <a:miter lim="800000"/>
              <a:headEnd/>
              <a:tailEnd/>
            </a:ln>
            <a:effectLst/>
          </p:spPr>
          <p:txBody>
            <a:bodyPr wrap="none" anchor="ctr"/>
            <a:lstStyle/>
            <a:p>
              <a:endParaRPr lang="en-US"/>
            </a:p>
          </p:txBody>
        </p:sp>
        <p:pic>
          <p:nvPicPr>
            <p:cNvPr id="34" name="Picture 35"/>
            <p:cNvPicPr>
              <a:picLocks noChangeAspect="1" noChangeArrowheads="1"/>
            </p:cNvPicPr>
            <p:nvPr/>
          </p:nvPicPr>
          <p:blipFill>
            <a:blip r:embed="rId6" cstate="print"/>
            <a:srcRect/>
            <a:stretch>
              <a:fillRect/>
            </a:stretch>
          </p:blipFill>
          <p:spPr bwMode="auto">
            <a:xfrm>
              <a:off x="1890" y="1070"/>
              <a:ext cx="50" cy="59"/>
            </a:xfrm>
            <a:prstGeom prst="rect">
              <a:avLst/>
            </a:prstGeom>
            <a:noFill/>
            <a:ln w="9525">
              <a:noFill/>
              <a:miter lim="800000"/>
              <a:headEnd/>
              <a:tailEnd/>
            </a:ln>
            <a:effectLst/>
          </p:spPr>
        </p:pic>
      </p:grpSp>
      <p:sp>
        <p:nvSpPr>
          <p:cNvPr id="35" name="Oval 36"/>
          <p:cNvSpPr>
            <a:spLocks noChangeArrowheads="1"/>
          </p:cNvSpPr>
          <p:nvPr/>
        </p:nvSpPr>
        <p:spPr bwMode="auto">
          <a:xfrm>
            <a:off x="1278091" y="829881"/>
            <a:ext cx="1905000" cy="1848971"/>
          </a:xfrm>
          <a:prstGeom prst="ellipse">
            <a:avLst/>
          </a:prstGeom>
          <a:noFill/>
          <a:ln w="12700">
            <a:solidFill>
              <a:schemeClr val="tx1"/>
            </a:solidFill>
            <a:round/>
            <a:headEnd/>
            <a:tailEnd/>
          </a:ln>
          <a:effectLst/>
        </p:spPr>
        <p:txBody>
          <a:bodyPr wrap="none" lIns="82058" tIns="41029" rIns="82058" bIns="41029" anchor="ctr"/>
          <a:lstStyle/>
          <a:p>
            <a:endParaRPr lang="en-US"/>
          </a:p>
        </p:txBody>
      </p:sp>
      <p:sp>
        <p:nvSpPr>
          <p:cNvPr id="36" name="Line 37"/>
          <p:cNvSpPr>
            <a:spLocks noChangeShapeType="1"/>
          </p:cNvSpPr>
          <p:nvPr/>
        </p:nvSpPr>
        <p:spPr bwMode="auto">
          <a:xfrm>
            <a:off x="4943773" y="1964477"/>
            <a:ext cx="0" cy="3343555"/>
          </a:xfrm>
          <a:prstGeom prst="line">
            <a:avLst/>
          </a:prstGeom>
          <a:noFill/>
          <a:ln w="19050">
            <a:solidFill>
              <a:schemeClr val="tx1"/>
            </a:solidFill>
            <a:prstDash val="lgDash"/>
            <a:round/>
            <a:headEnd/>
            <a:tailEnd/>
          </a:ln>
          <a:effectLst/>
        </p:spPr>
        <p:txBody>
          <a:bodyPr lIns="82058" tIns="41029" rIns="82058" bIns="41029"/>
          <a:lstStyle/>
          <a:p>
            <a:endParaRPr lang="en-US"/>
          </a:p>
        </p:txBody>
      </p:sp>
      <p:sp>
        <p:nvSpPr>
          <p:cNvPr id="37" name="Text Box 38"/>
          <p:cNvSpPr txBox="1">
            <a:spLocks noChangeArrowheads="1"/>
          </p:cNvSpPr>
          <p:nvPr/>
        </p:nvSpPr>
        <p:spPr bwMode="auto">
          <a:xfrm>
            <a:off x="4363614" y="5864124"/>
            <a:ext cx="487378"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Year</a:t>
            </a:r>
          </a:p>
        </p:txBody>
      </p:sp>
      <p:pic>
        <p:nvPicPr>
          <p:cNvPr id="38" name="Picture 40"/>
          <p:cNvPicPr>
            <a:picLocks noChangeAspect="1" noChangeArrowheads="1"/>
          </p:cNvPicPr>
          <p:nvPr/>
        </p:nvPicPr>
        <p:blipFill>
          <a:blip r:embed="rId7" cstate="print"/>
          <a:srcRect/>
          <a:stretch>
            <a:fillRect/>
          </a:stretch>
        </p:blipFill>
        <p:spPr bwMode="auto">
          <a:xfrm>
            <a:off x="0" y="6028765"/>
            <a:ext cx="1108364" cy="829235"/>
          </a:xfrm>
          <a:prstGeom prst="rect">
            <a:avLst/>
          </a:prstGeom>
          <a:noFill/>
          <a:ln w="9525">
            <a:noFill/>
            <a:miter lim="800000"/>
            <a:headEnd/>
            <a:tailEnd/>
          </a:ln>
          <a:effectLst/>
        </p:spPr>
      </p:pic>
      <p:sp>
        <p:nvSpPr>
          <p:cNvPr id="39" name="Text Box 49"/>
          <p:cNvSpPr txBox="1">
            <a:spLocks noChangeArrowheads="1"/>
          </p:cNvSpPr>
          <p:nvPr/>
        </p:nvSpPr>
        <p:spPr bwMode="auto">
          <a:xfrm>
            <a:off x="-10522" y="94929"/>
            <a:ext cx="9144000" cy="660726"/>
          </a:xfrm>
          <a:prstGeom prst="rect">
            <a:avLst/>
          </a:prstGeom>
          <a:noFill/>
          <a:ln w="9525" algn="ctr">
            <a:noFill/>
            <a:miter lim="800000"/>
            <a:headEnd/>
            <a:tailEnd/>
          </a:ln>
          <a:effectLst/>
        </p:spPr>
        <p:txBody>
          <a:bodyPr lIns="93503" tIns="46752" rIns="93503" bIns="46752">
            <a:spAutoFit/>
          </a:bodyPr>
          <a:lstStyle/>
          <a:p>
            <a:pPr algn="ctr">
              <a:lnSpc>
                <a:spcPct val="80000"/>
              </a:lnSpc>
              <a:spcBef>
                <a:spcPct val="0"/>
              </a:spcBef>
            </a:pPr>
            <a:r>
              <a:rPr lang="en-US" sz="2400" dirty="0">
                <a:solidFill>
                  <a:srgbClr val="146737"/>
                </a:solidFill>
                <a:ea typeface="+mj-ea"/>
                <a:cs typeface="Arial" charset="0"/>
              </a:rPr>
              <a:t>Permits for U.S. Reactors Issued Only Until 1979</a:t>
            </a:r>
            <a:r>
              <a:rPr lang="en-US" sz="2200" b="1" dirty="0">
                <a:solidFill>
                  <a:srgbClr val="146737"/>
                </a:solidFill>
                <a:effectLst>
                  <a:outerShdw blurRad="38100" dist="38100" dir="2700000" algn="tl">
                    <a:srgbClr val="C0C0C0"/>
                  </a:outerShdw>
                </a:effectLst>
              </a:rPr>
              <a:t/>
            </a:r>
            <a:br>
              <a:rPr lang="en-US" sz="2200" b="1" dirty="0">
                <a:solidFill>
                  <a:srgbClr val="146737"/>
                </a:solidFill>
                <a:effectLst>
                  <a:outerShdw blurRad="38100" dist="38100" dir="2700000" algn="tl">
                    <a:srgbClr val="C0C0C0"/>
                  </a:outerShdw>
                </a:effectLst>
              </a:rPr>
            </a:br>
            <a:r>
              <a:rPr lang="en-US" dirty="0">
                <a:solidFill>
                  <a:srgbClr val="146737"/>
                </a:solidFill>
              </a:rPr>
              <a:t>8.4 quads of nuclear energy produced by 104 operable nuclear power plants</a:t>
            </a:r>
            <a:endParaRPr lang="en-US" sz="2200" dirty="0">
              <a:solidFill>
                <a:srgbClr val="146737"/>
              </a:solidFill>
            </a:endParaRPr>
          </a:p>
        </p:txBody>
      </p:sp>
      <p:sp>
        <p:nvSpPr>
          <p:cNvPr id="41"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34</a:t>
            </a:fld>
            <a:endParaRPr lang="en-US" sz="1200" dirty="0">
              <a:solidFill>
                <a:srgbClr val="106636"/>
              </a:solidFill>
              <a:latin typeface="Arial" pitchFamily="34" charset="0"/>
              <a:cs typeface="Arial" pitchFamily="34" charset="0"/>
            </a:endParaRPr>
          </a:p>
        </p:txBody>
      </p:sp>
      <p:sp>
        <p:nvSpPr>
          <p:cNvPr id="42"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extLst>
      <p:ext uri="{BB962C8B-B14F-4D97-AF65-F5344CB8AC3E}">
        <p14:creationId xmlns:p14="http://schemas.microsoft.com/office/powerpoint/2010/main" val="375149975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8933" name="Text Box 5"/>
          <p:cNvSpPr txBox="1">
            <a:spLocks noChangeArrowheads="1"/>
          </p:cNvSpPr>
          <p:nvPr/>
        </p:nvSpPr>
        <p:spPr bwMode="auto">
          <a:xfrm>
            <a:off x="8970818" y="6649291"/>
            <a:ext cx="57708" cy="221359"/>
          </a:xfrm>
          <a:prstGeom prst="rect">
            <a:avLst/>
          </a:prstGeom>
          <a:noFill/>
          <a:ln w="9525" algn="ctr">
            <a:noFill/>
            <a:miter lim="800000"/>
            <a:headEnd/>
            <a:tailEnd/>
          </a:ln>
          <a:effectLst/>
        </p:spPr>
        <p:txBody>
          <a:bodyPr wrap="none" lIns="0" tIns="41029" rIns="0" bIns="41029">
            <a:spAutoFit/>
          </a:bodyPr>
          <a:lstStyle/>
          <a:p>
            <a:pPr defTabSz="914608"/>
            <a:fld id="{6C7D256E-42D5-429B-A0BF-4F23EA4DCDB6}" type="slidenum">
              <a:rPr lang="en-US" sz="900">
                <a:latin typeface="Times New Roman" pitchFamily="18" charset="0"/>
              </a:rPr>
              <a:pPr defTabSz="914608"/>
              <a:t>35</a:t>
            </a:fld>
            <a:endParaRPr lang="en-US" sz="900" dirty="0">
              <a:latin typeface="Times New Roman" pitchFamily="18" charset="0"/>
            </a:endParaRPr>
          </a:p>
        </p:txBody>
      </p:sp>
      <p:grpSp>
        <p:nvGrpSpPr>
          <p:cNvPr id="16" name="Group 2"/>
          <p:cNvGrpSpPr>
            <a:grpSpLocks/>
          </p:cNvGrpSpPr>
          <p:nvPr/>
        </p:nvGrpSpPr>
        <p:grpSpPr bwMode="auto">
          <a:xfrm>
            <a:off x="0" y="757642"/>
            <a:ext cx="9144000" cy="6100357"/>
            <a:chOff x="0" y="543"/>
            <a:chExt cx="6336" cy="4353"/>
          </a:xfrm>
        </p:grpSpPr>
        <p:pic>
          <p:nvPicPr>
            <p:cNvPr id="17" name="Picture 3"/>
            <p:cNvPicPr>
              <a:picLocks noChangeAspect="1" noChangeArrowheads="1"/>
            </p:cNvPicPr>
            <p:nvPr/>
          </p:nvPicPr>
          <p:blipFill>
            <a:blip r:embed="rId3" cstate="print"/>
            <a:srcRect r="2319"/>
            <a:stretch>
              <a:fillRect/>
            </a:stretch>
          </p:blipFill>
          <p:spPr bwMode="auto">
            <a:xfrm>
              <a:off x="0" y="543"/>
              <a:ext cx="6336" cy="4353"/>
            </a:xfrm>
            <a:prstGeom prst="rect">
              <a:avLst/>
            </a:prstGeom>
            <a:noFill/>
            <a:ln w="9525">
              <a:noFill/>
              <a:miter lim="800000"/>
              <a:headEnd/>
              <a:tailEnd/>
            </a:ln>
            <a:effectLst/>
          </p:spPr>
        </p:pic>
        <p:pic>
          <p:nvPicPr>
            <p:cNvPr id="18" name="Picture 4"/>
            <p:cNvPicPr>
              <a:picLocks noChangeAspect="1" noChangeArrowheads="1"/>
            </p:cNvPicPr>
            <p:nvPr/>
          </p:nvPicPr>
          <p:blipFill>
            <a:blip r:embed="rId4" cstate="print"/>
            <a:srcRect/>
            <a:stretch>
              <a:fillRect/>
            </a:stretch>
          </p:blipFill>
          <p:spPr bwMode="auto">
            <a:xfrm>
              <a:off x="4005" y="543"/>
              <a:ext cx="2331" cy="672"/>
            </a:xfrm>
            <a:prstGeom prst="rect">
              <a:avLst/>
            </a:prstGeom>
            <a:noFill/>
            <a:ln w="9525">
              <a:noFill/>
              <a:miter lim="800000"/>
              <a:headEnd/>
              <a:tailEnd/>
            </a:ln>
            <a:effectLst/>
          </p:spPr>
        </p:pic>
        <p:pic>
          <p:nvPicPr>
            <p:cNvPr id="19" name="Picture 5"/>
            <p:cNvPicPr>
              <a:picLocks noChangeAspect="1" noChangeArrowheads="1"/>
            </p:cNvPicPr>
            <p:nvPr/>
          </p:nvPicPr>
          <p:blipFill>
            <a:blip r:embed="rId5" cstate="print"/>
            <a:srcRect/>
            <a:stretch>
              <a:fillRect/>
            </a:stretch>
          </p:blipFill>
          <p:spPr bwMode="auto">
            <a:xfrm>
              <a:off x="5323" y="1172"/>
              <a:ext cx="1013" cy="673"/>
            </a:xfrm>
            <a:prstGeom prst="rect">
              <a:avLst/>
            </a:prstGeom>
            <a:noFill/>
            <a:ln w="9525">
              <a:noFill/>
              <a:miter lim="800000"/>
              <a:headEnd/>
              <a:tailEnd/>
            </a:ln>
            <a:effectLst/>
          </p:spPr>
        </p:pic>
      </p:grpSp>
      <p:sp>
        <p:nvSpPr>
          <p:cNvPr id="20" name="Rectangle 6"/>
          <p:cNvSpPr>
            <a:spLocks noChangeArrowheads="1"/>
          </p:cNvSpPr>
          <p:nvPr/>
        </p:nvSpPr>
        <p:spPr bwMode="auto">
          <a:xfrm>
            <a:off x="1474932" y="3101445"/>
            <a:ext cx="1845830" cy="131669"/>
          </a:xfrm>
          <a:prstGeom prst="rect">
            <a:avLst/>
          </a:prstGeom>
          <a:solidFill>
            <a:srgbClr val="FF0000"/>
          </a:solidFill>
          <a:ln w="9525">
            <a:noFill/>
            <a:miter lim="800000"/>
            <a:headEnd/>
            <a:tailEnd/>
          </a:ln>
          <a:effectLst/>
        </p:spPr>
        <p:txBody>
          <a:bodyPr wrap="none" lIns="82058" tIns="41029" rIns="82058" bIns="41029" anchor="ctr"/>
          <a:lstStyle/>
          <a:p>
            <a:endParaRPr lang="en-US"/>
          </a:p>
        </p:txBody>
      </p:sp>
      <p:pic>
        <p:nvPicPr>
          <p:cNvPr id="21" name="Picture 7" descr="Sciencecover1"/>
          <p:cNvPicPr>
            <a:picLocks noChangeAspect="1" noChangeArrowheads="1"/>
          </p:cNvPicPr>
          <p:nvPr/>
        </p:nvPicPr>
        <p:blipFill>
          <a:blip r:embed="rId6" cstate="print"/>
          <a:srcRect/>
          <a:stretch>
            <a:fillRect/>
          </a:stretch>
        </p:blipFill>
        <p:spPr bwMode="auto">
          <a:xfrm>
            <a:off x="1" y="5850872"/>
            <a:ext cx="764886" cy="1007128"/>
          </a:xfrm>
          <a:prstGeom prst="rect">
            <a:avLst/>
          </a:prstGeom>
          <a:noFill/>
        </p:spPr>
      </p:pic>
      <p:sp>
        <p:nvSpPr>
          <p:cNvPr id="22" name="Text Box 8"/>
          <p:cNvSpPr txBox="1">
            <a:spLocks noChangeArrowheads="1"/>
          </p:cNvSpPr>
          <p:nvPr/>
        </p:nvSpPr>
        <p:spPr bwMode="auto">
          <a:xfrm>
            <a:off x="1" y="106955"/>
            <a:ext cx="9126680" cy="888066"/>
          </a:xfrm>
          <a:prstGeom prst="rect">
            <a:avLst/>
          </a:prstGeom>
          <a:noFill/>
          <a:ln w="9525" algn="ctr">
            <a:noFill/>
            <a:miter lim="800000"/>
            <a:headEnd/>
            <a:tailEnd/>
          </a:ln>
          <a:effectLst/>
        </p:spPr>
        <p:txBody>
          <a:bodyPr lIns="93503" tIns="46752" rIns="93503" bIns="46752"/>
          <a:lstStyle/>
          <a:p>
            <a:pPr marL="342900" indent="-342900" algn="ctr" defTabSz="820583">
              <a:lnSpc>
                <a:spcPct val="80000"/>
              </a:lnSpc>
              <a:defRPr/>
            </a:pPr>
            <a:r>
              <a:rPr lang="en-US" sz="2400" dirty="0">
                <a:solidFill>
                  <a:srgbClr val="146737"/>
                </a:solidFill>
                <a:ea typeface="+mj-ea"/>
                <a:cs typeface="Arial" charset="0"/>
              </a:rPr>
              <a:t> Nuclear Energy Provides 20% of U.S. Electricity</a:t>
            </a:r>
          </a:p>
          <a:p>
            <a:pPr algn="ctr">
              <a:lnSpc>
                <a:spcPct val="80000"/>
              </a:lnSpc>
              <a:spcBef>
                <a:spcPct val="0"/>
              </a:spcBef>
            </a:pPr>
            <a:r>
              <a:rPr lang="en-US" dirty="0">
                <a:solidFill>
                  <a:srgbClr val="146737"/>
                </a:solidFill>
              </a:rPr>
              <a:t>Europe and Japan rely much more heavily on nuclear energy for electricity generation</a:t>
            </a:r>
            <a:endParaRPr lang="en-US" u="sng" dirty="0">
              <a:solidFill>
                <a:srgbClr val="146737"/>
              </a:solidFill>
            </a:endParaRPr>
          </a:p>
        </p:txBody>
      </p:sp>
      <p:sp>
        <p:nvSpPr>
          <p:cNvPr id="14" name="Slide Number Placeholder 13"/>
          <p:cNvSpPr>
            <a:spLocks noGrp="1"/>
          </p:cNvSpPr>
          <p:nvPr>
            <p:ph type="sldNum" sz="quarter" idx="11"/>
          </p:nvPr>
        </p:nvSpPr>
        <p:spPr/>
        <p:txBody>
          <a:bodyPr/>
          <a:lstStyle/>
          <a:p>
            <a:pPr>
              <a:defRPr/>
            </a:pPr>
            <a:fld id="{6EEA275D-5A49-48A8-817D-44C3EA0A3A2F}" type="slidenum">
              <a:rPr lang="en-US" smtClean="0"/>
              <a:pPr>
                <a:defRPr/>
              </a:pPr>
              <a:t>35</a:t>
            </a:fld>
            <a:endParaRPr lang="en-US" dirty="0"/>
          </a:p>
        </p:txBody>
      </p:sp>
    </p:spTree>
    <p:extLst>
      <p:ext uri="{BB962C8B-B14F-4D97-AF65-F5344CB8AC3E}">
        <p14:creationId xmlns:p14="http://schemas.microsoft.com/office/powerpoint/2010/main" val="226430328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1" name="Text Box 3"/>
          <p:cNvSpPr txBox="1">
            <a:spLocks noChangeArrowheads="1"/>
          </p:cNvSpPr>
          <p:nvPr/>
        </p:nvSpPr>
        <p:spPr bwMode="auto">
          <a:xfrm>
            <a:off x="457490" y="1689288"/>
            <a:ext cx="8151091" cy="618599"/>
          </a:xfrm>
          <a:prstGeom prst="rect">
            <a:avLst/>
          </a:prstGeom>
          <a:noFill/>
          <a:ln w="9525" algn="ctr">
            <a:noFill/>
            <a:miter lim="800000"/>
            <a:headEnd/>
            <a:tailEnd/>
          </a:ln>
          <a:effectLst/>
        </p:spPr>
        <p:txBody>
          <a:bodyPr lIns="91407" tIns="45704" rIns="91407" bIns="45704">
            <a:spAutoFit/>
          </a:bodyPr>
          <a:lstStyle/>
          <a:p>
            <a:pPr algn="ctr" defTabSz="914501" eaLnBrk="0" hangingPunct="0">
              <a:lnSpc>
                <a:spcPct val="95000"/>
              </a:lnSpc>
              <a:tabLst>
                <a:tab pos="1696528" algn="l"/>
              </a:tabLst>
            </a:pPr>
            <a:r>
              <a:rPr lang="en-US" sz="3600" b="1" dirty="0" smtClean="0">
                <a:solidFill>
                  <a:srgbClr val="FF0000"/>
                </a:solidFill>
                <a:effectLst>
                  <a:outerShdw blurRad="38100" dist="38100" dir="2700000" algn="tl">
                    <a:srgbClr val="C0C0C0"/>
                  </a:outerShdw>
                </a:effectLst>
                <a:latin typeface="Arial" pitchFamily="34" charset="0"/>
              </a:rPr>
              <a:t>Renewables</a:t>
            </a:r>
            <a:endParaRPr lang="en-US" sz="3600" b="1" dirty="0">
              <a:solidFill>
                <a:srgbClr val="FF0000"/>
              </a:solidFill>
              <a:effectLst>
                <a:outerShdw blurRad="38100" dist="38100" dir="2700000" algn="tl">
                  <a:srgbClr val="C0C0C0"/>
                </a:outerShdw>
              </a:effectLst>
              <a:latin typeface="Arial" pitchFamily="34" charset="0"/>
            </a:endParaRPr>
          </a:p>
        </p:txBody>
      </p:sp>
      <p:sp>
        <p:nvSpPr>
          <p:cNvPr id="21" name="Slide Number Placeholder 20"/>
          <p:cNvSpPr>
            <a:spLocks noGrp="1"/>
          </p:cNvSpPr>
          <p:nvPr>
            <p:ph type="sldNum" sz="quarter" idx="11"/>
          </p:nvPr>
        </p:nvSpPr>
        <p:spPr/>
        <p:txBody>
          <a:bodyPr/>
          <a:lstStyle/>
          <a:p>
            <a:pPr>
              <a:defRPr/>
            </a:pPr>
            <a:fld id="{6EEA275D-5A49-48A8-817D-44C3EA0A3A2F}" type="slidenum">
              <a:rPr lang="en-US" smtClean="0"/>
              <a:pPr>
                <a:defRPr/>
              </a:pPr>
              <a:t>36</a:t>
            </a:fld>
            <a:endParaRPr lang="en-US" dirty="0"/>
          </a:p>
        </p:txBody>
      </p:sp>
      <p:sp>
        <p:nvSpPr>
          <p:cNvPr id="14" name="Freeform 13"/>
          <p:cNvSpPr>
            <a:spLocks/>
          </p:cNvSpPr>
          <p:nvPr/>
        </p:nvSpPr>
        <p:spPr bwMode="auto">
          <a:xfrm rot="10800000">
            <a:off x="2810880" y="3456922"/>
            <a:ext cx="1675535" cy="2933140"/>
          </a:xfrm>
          <a:custGeom>
            <a:avLst/>
            <a:gdLst/>
            <a:ahLst/>
            <a:cxnLst>
              <a:cxn ang="0">
                <a:pos x="86" y="267"/>
              </a:cxn>
              <a:cxn ang="0">
                <a:pos x="148" y="148"/>
              </a:cxn>
              <a:cxn ang="0">
                <a:pos x="0" y="0"/>
              </a:cxn>
              <a:cxn ang="0">
                <a:pos x="0" y="148"/>
              </a:cxn>
              <a:cxn ang="0">
                <a:pos x="86" y="267"/>
              </a:cxn>
            </a:cxnLst>
            <a:rect l="0" t="0" r="r" b="b"/>
            <a:pathLst>
              <a:path w="148" h="267">
                <a:moveTo>
                  <a:pt x="86" y="267"/>
                </a:moveTo>
                <a:cubicBezTo>
                  <a:pt x="125" y="239"/>
                  <a:pt x="148" y="195"/>
                  <a:pt x="148" y="148"/>
                </a:cubicBezTo>
                <a:cubicBezTo>
                  <a:pt x="148" y="66"/>
                  <a:pt x="81" y="0"/>
                  <a:pt x="0" y="0"/>
                </a:cubicBezTo>
                <a:lnTo>
                  <a:pt x="0" y="148"/>
                </a:lnTo>
                <a:lnTo>
                  <a:pt x="86" y="267"/>
                </a:lnTo>
                <a:close/>
              </a:path>
            </a:pathLst>
          </a:custGeom>
          <a:solidFill>
            <a:srgbClr val="808080"/>
          </a:solidFill>
          <a:ln w="9525">
            <a:solidFill>
              <a:srgbClr val="000000"/>
            </a:solidFill>
            <a:prstDash val="solid"/>
            <a:round/>
            <a:headEnd/>
            <a:tailEnd/>
          </a:ln>
        </p:spPr>
        <p:txBody>
          <a:bodyPr lIns="82048" tIns="41025" rIns="82048" bIns="41025"/>
          <a:lstStyle/>
          <a:p>
            <a:endParaRPr lang="en-US"/>
          </a:p>
        </p:txBody>
      </p:sp>
      <p:sp>
        <p:nvSpPr>
          <p:cNvPr id="17" name="Freeform 16"/>
          <p:cNvSpPr>
            <a:spLocks/>
          </p:cNvSpPr>
          <p:nvPr/>
        </p:nvSpPr>
        <p:spPr bwMode="auto">
          <a:xfrm rot="10800000">
            <a:off x="3512267" y="3148761"/>
            <a:ext cx="2208068" cy="1615047"/>
          </a:xfrm>
          <a:custGeom>
            <a:avLst/>
            <a:gdLst/>
            <a:ahLst/>
            <a:cxnLst>
              <a:cxn ang="0">
                <a:pos x="0" y="101"/>
              </a:cxn>
              <a:cxn ang="0">
                <a:pos x="109" y="147"/>
              </a:cxn>
              <a:cxn ang="0">
                <a:pos x="195" y="119"/>
              </a:cxn>
              <a:cxn ang="0">
                <a:pos x="109" y="0"/>
              </a:cxn>
              <a:cxn ang="0">
                <a:pos x="0" y="101"/>
              </a:cxn>
            </a:cxnLst>
            <a:rect l="0" t="0" r="r" b="b"/>
            <a:pathLst>
              <a:path w="195" h="147">
                <a:moveTo>
                  <a:pt x="0" y="101"/>
                </a:moveTo>
                <a:cubicBezTo>
                  <a:pt x="28" y="131"/>
                  <a:pt x="68" y="147"/>
                  <a:pt x="109" y="147"/>
                </a:cubicBezTo>
                <a:cubicBezTo>
                  <a:pt x="140" y="147"/>
                  <a:pt x="170" y="138"/>
                  <a:pt x="195" y="119"/>
                </a:cubicBezTo>
                <a:lnTo>
                  <a:pt x="109" y="0"/>
                </a:lnTo>
                <a:lnTo>
                  <a:pt x="0" y="101"/>
                </a:lnTo>
                <a:close/>
              </a:path>
            </a:pathLst>
          </a:custGeom>
          <a:solidFill>
            <a:srgbClr val="333333"/>
          </a:solidFill>
          <a:ln w="9525">
            <a:solidFill>
              <a:srgbClr val="000000"/>
            </a:solidFill>
            <a:prstDash val="solid"/>
            <a:round/>
            <a:headEnd/>
            <a:tailEnd/>
          </a:ln>
        </p:spPr>
        <p:txBody>
          <a:bodyPr lIns="82048" tIns="41025" rIns="82048" bIns="41025"/>
          <a:lstStyle/>
          <a:p>
            <a:endParaRPr lang="en-US"/>
          </a:p>
        </p:txBody>
      </p:sp>
      <p:sp>
        <p:nvSpPr>
          <p:cNvPr id="18" name="Freeform 17"/>
          <p:cNvSpPr>
            <a:spLocks/>
          </p:cNvSpPr>
          <p:nvPr/>
        </p:nvSpPr>
        <p:spPr bwMode="auto">
          <a:xfrm rot="10800000">
            <a:off x="4489300" y="3654424"/>
            <a:ext cx="1629352" cy="1109382"/>
          </a:xfrm>
          <a:custGeom>
            <a:avLst/>
            <a:gdLst/>
            <a:ahLst/>
            <a:cxnLst>
              <a:cxn ang="0">
                <a:pos x="0" y="35"/>
              </a:cxn>
              <a:cxn ang="0">
                <a:pos x="35" y="101"/>
              </a:cxn>
              <a:cxn ang="0">
                <a:pos x="144" y="0"/>
              </a:cxn>
              <a:cxn ang="0">
                <a:pos x="0" y="35"/>
              </a:cxn>
            </a:cxnLst>
            <a:rect l="0" t="0" r="r" b="b"/>
            <a:pathLst>
              <a:path w="144" h="101">
                <a:moveTo>
                  <a:pt x="0" y="35"/>
                </a:moveTo>
                <a:cubicBezTo>
                  <a:pt x="6" y="60"/>
                  <a:pt x="18" y="82"/>
                  <a:pt x="35" y="101"/>
                </a:cubicBezTo>
                <a:lnTo>
                  <a:pt x="144" y="0"/>
                </a:lnTo>
                <a:lnTo>
                  <a:pt x="0" y="35"/>
                </a:lnTo>
                <a:close/>
              </a:path>
            </a:pathLst>
          </a:custGeom>
          <a:solidFill>
            <a:srgbClr val="FF0000"/>
          </a:solidFill>
          <a:ln w="9525">
            <a:solidFill>
              <a:srgbClr val="000000"/>
            </a:solidFill>
            <a:prstDash val="solid"/>
            <a:round/>
            <a:headEnd/>
            <a:tailEnd/>
          </a:ln>
        </p:spPr>
        <p:txBody>
          <a:bodyPr lIns="82048" tIns="41025" rIns="82048" bIns="41025"/>
          <a:lstStyle/>
          <a:p>
            <a:endParaRPr lang="en-US"/>
          </a:p>
        </p:txBody>
      </p:sp>
      <p:sp>
        <p:nvSpPr>
          <p:cNvPr id="19" name="Freeform 18"/>
          <p:cNvSpPr>
            <a:spLocks/>
          </p:cNvSpPr>
          <p:nvPr/>
        </p:nvSpPr>
        <p:spPr bwMode="auto">
          <a:xfrm rot="10800000">
            <a:off x="4479197" y="4763806"/>
            <a:ext cx="1652444" cy="1626254"/>
          </a:xfrm>
          <a:custGeom>
            <a:avLst/>
            <a:gdLst/>
            <a:ahLst/>
            <a:cxnLst>
              <a:cxn ang="0">
                <a:pos x="145" y="0"/>
              </a:cxn>
              <a:cxn ang="0">
                <a:pos x="0" y="119"/>
              </a:cxn>
              <a:cxn ang="0">
                <a:pos x="146" y="148"/>
              </a:cxn>
              <a:cxn ang="0">
                <a:pos x="145" y="0"/>
              </a:cxn>
            </a:cxnLst>
            <a:rect l="0" t="0" r="r" b="b"/>
            <a:pathLst>
              <a:path w="146" h="148">
                <a:moveTo>
                  <a:pt x="145" y="0"/>
                </a:moveTo>
                <a:cubicBezTo>
                  <a:pt x="75" y="0"/>
                  <a:pt x="14" y="50"/>
                  <a:pt x="0" y="119"/>
                </a:cubicBezTo>
                <a:lnTo>
                  <a:pt x="146" y="148"/>
                </a:lnTo>
                <a:lnTo>
                  <a:pt x="145" y="0"/>
                </a:lnTo>
                <a:close/>
              </a:path>
            </a:pathLst>
          </a:custGeom>
          <a:solidFill>
            <a:srgbClr val="DDDDDD"/>
          </a:solidFill>
          <a:ln w="9525">
            <a:solidFill>
              <a:srgbClr val="000000"/>
            </a:solidFill>
            <a:prstDash val="solid"/>
            <a:round/>
            <a:headEnd/>
            <a:tailEnd/>
          </a:ln>
        </p:spPr>
        <p:txBody>
          <a:bodyPr lIns="82048" tIns="41025" rIns="82048" bIns="41025"/>
          <a:lstStyle/>
          <a:p>
            <a:endParaRPr lang="en-US"/>
          </a:p>
        </p:txBody>
      </p:sp>
      <p:sp>
        <p:nvSpPr>
          <p:cNvPr id="20" name="Text Box 7"/>
          <p:cNvSpPr txBox="1">
            <a:spLocks noChangeArrowheads="1"/>
          </p:cNvSpPr>
          <p:nvPr/>
        </p:nvSpPr>
        <p:spPr bwMode="auto">
          <a:xfrm>
            <a:off x="2877267" y="4651749"/>
            <a:ext cx="1411432" cy="636849"/>
          </a:xfrm>
          <a:prstGeom prst="rect">
            <a:avLst/>
          </a:prstGeom>
          <a:noFill/>
          <a:ln w="9525" algn="ctr">
            <a:noFill/>
            <a:miter lim="800000"/>
            <a:headEnd/>
            <a:tailEnd/>
          </a:ln>
          <a:effectLst/>
        </p:spPr>
        <p:txBody>
          <a:bodyPr lIns="82048" tIns="41025" rIns="82048" bIns="41025">
            <a:spAutoFit/>
          </a:bodyPr>
          <a:lstStyle/>
          <a:p>
            <a:pPr algn="ctr" defTabSz="914501"/>
            <a:r>
              <a:rPr lang="en-US" b="1" dirty="0">
                <a:solidFill>
                  <a:schemeClr val="bg1"/>
                </a:solidFill>
              </a:rPr>
              <a:t>Petroleum </a:t>
            </a:r>
            <a:r>
              <a:rPr lang="en-US" b="1" dirty="0" smtClean="0">
                <a:solidFill>
                  <a:schemeClr val="bg1"/>
                </a:solidFill>
              </a:rPr>
              <a:t>36%</a:t>
            </a:r>
            <a:endParaRPr lang="en-US" b="1" dirty="0">
              <a:solidFill>
                <a:schemeClr val="bg1"/>
              </a:solidFill>
            </a:endParaRPr>
          </a:p>
        </p:txBody>
      </p:sp>
      <p:sp>
        <p:nvSpPr>
          <p:cNvPr id="22" name="Text Box 8"/>
          <p:cNvSpPr txBox="1">
            <a:spLocks noChangeArrowheads="1"/>
          </p:cNvSpPr>
          <p:nvPr/>
        </p:nvSpPr>
        <p:spPr bwMode="auto">
          <a:xfrm>
            <a:off x="3852857" y="3476882"/>
            <a:ext cx="1411432" cy="636849"/>
          </a:xfrm>
          <a:prstGeom prst="rect">
            <a:avLst/>
          </a:prstGeom>
          <a:noFill/>
          <a:ln w="9525" algn="ctr">
            <a:noFill/>
            <a:miter lim="800000"/>
            <a:headEnd/>
            <a:tailEnd/>
          </a:ln>
          <a:effectLst/>
        </p:spPr>
        <p:txBody>
          <a:bodyPr lIns="82048" tIns="41025" rIns="82048" bIns="41025">
            <a:spAutoFit/>
          </a:bodyPr>
          <a:lstStyle/>
          <a:p>
            <a:pPr algn="ctr" defTabSz="914501"/>
            <a:r>
              <a:rPr lang="en-US" b="1" dirty="0" smtClean="0">
                <a:solidFill>
                  <a:schemeClr val="bg1"/>
                </a:solidFill>
              </a:rPr>
              <a:t>Coal</a:t>
            </a:r>
          </a:p>
          <a:p>
            <a:pPr algn="ctr" defTabSz="914501"/>
            <a:r>
              <a:rPr lang="en-US" b="1" dirty="0" smtClean="0">
                <a:solidFill>
                  <a:schemeClr val="bg1"/>
                </a:solidFill>
              </a:rPr>
              <a:t>20%</a:t>
            </a:r>
            <a:endParaRPr lang="en-US" b="1" dirty="0">
              <a:solidFill>
                <a:schemeClr val="bg1"/>
              </a:solidFill>
            </a:endParaRPr>
          </a:p>
        </p:txBody>
      </p:sp>
      <p:sp>
        <p:nvSpPr>
          <p:cNvPr id="23" name="Text Box 9"/>
          <p:cNvSpPr txBox="1">
            <a:spLocks noChangeArrowheads="1"/>
          </p:cNvSpPr>
          <p:nvPr/>
        </p:nvSpPr>
        <p:spPr bwMode="auto">
          <a:xfrm>
            <a:off x="4562903" y="5268072"/>
            <a:ext cx="1411432" cy="636849"/>
          </a:xfrm>
          <a:prstGeom prst="rect">
            <a:avLst/>
          </a:prstGeom>
          <a:noFill/>
          <a:ln w="9525" algn="ctr">
            <a:noFill/>
            <a:miter lim="800000"/>
            <a:headEnd/>
            <a:tailEnd/>
          </a:ln>
          <a:effectLst/>
        </p:spPr>
        <p:txBody>
          <a:bodyPr lIns="82048" tIns="41025" rIns="82048" bIns="41025">
            <a:spAutoFit/>
          </a:bodyPr>
          <a:lstStyle/>
          <a:p>
            <a:pPr defTabSz="914501"/>
            <a:r>
              <a:rPr lang="en-US" b="1" dirty="0">
                <a:solidFill>
                  <a:schemeClr val="tx1"/>
                </a:solidFill>
              </a:rPr>
              <a:t>Natural Gas </a:t>
            </a:r>
            <a:r>
              <a:rPr lang="en-US" b="1" dirty="0" smtClean="0">
                <a:solidFill>
                  <a:schemeClr val="tx1"/>
                </a:solidFill>
              </a:rPr>
              <a:t>26%</a:t>
            </a:r>
            <a:endParaRPr lang="en-US" b="1" dirty="0">
              <a:solidFill>
                <a:schemeClr val="tx1"/>
              </a:solidFill>
            </a:endParaRPr>
          </a:p>
        </p:txBody>
      </p:sp>
      <p:sp>
        <p:nvSpPr>
          <p:cNvPr id="24" name="Freeform 23"/>
          <p:cNvSpPr>
            <a:spLocks/>
          </p:cNvSpPr>
          <p:nvPr/>
        </p:nvSpPr>
        <p:spPr bwMode="auto">
          <a:xfrm rot="10800000">
            <a:off x="4635061" y="4377205"/>
            <a:ext cx="1687080" cy="703169"/>
          </a:xfrm>
          <a:custGeom>
            <a:avLst/>
            <a:gdLst/>
            <a:ahLst/>
            <a:cxnLst>
              <a:cxn ang="0">
                <a:pos x="3" y="0"/>
              </a:cxn>
              <a:cxn ang="0">
                <a:pos x="1" y="28"/>
              </a:cxn>
              <a:cxn ang="0">
                <a:pos x="5" y="64"/>
              </a:cxn>
              <a:cxn ang="0">
                <a:pos x="149" y="29"/>
              </a:cxn>
              <a:cxn ang="0">
                <a:pos x="3" y="0"/>
              </a:cxn>
            </a:cxnLst>
            <a:rect l="0" t="0" r="r" b="b"/>
            <a:pathLst>
              <a:path w="149" h="64">
                <a:moveTo>
                  <a:pt x="3" y="0"/>
                </a:moveTo>
                <a:cubicBezTo>
                  <a:pt x="1" y="10"/>
                  <a:pt x="1" y="19"/>
                  <a:pt x="1" y="28"/>
                </a:cubicBezTo>
                <a:cubicBezTo>
                  <a:pt x="0" y="41"/>
                  <a:pt x="2" y="53"/>
                  <a:pt x="5" y="64"/>
                </a:cubicBezTo>
                <a:lnTo>
                  <a:pt x="149" y="29"/>
                </a:lnTo>
                <a:lnTo>
                  <a:pt x="3" y="0"/>
                </a:lnTo>
                <a:close/>
              </a:path>
            </a:pathLst>
          </a:custGeom>
          <a:solidFill>
            <a:srgbClr val="6699FF"/>
          </a:solidFill>
          <a:ln w="9525">
            <a:solidFill>
              <a:srgbClr val="000000"/>
            </a:solidFill>
            <a:prstDash val="solid"/>
            <a:round/>
            <a:headEnd/>
            <a:tailEnd/>
          </a:ln>
        </p:spPr>
        <p:txBody>
          <a:bodyPr lIns="82048" tIns="41025" rIns="82048" bIns="41025"/>
          <a:lstStyle/>
          <a:p>
            <a:endParaRPr lang="en-US"/>
          </a:p>
        </p:txBody>
      </p:sp>
      <p:sp>
        <p:nvSpPr>
          <p:cNvPr id="25" name="Text Box 14"/>
          <p:cNvSpPr txBox="1">
            <a:spLocks noChangeArrowheads="1"/>
          </p:cNvSpPr>
          <p:nvPr/>
        </p:nvSpPr>
        <p:spPr bwMode="auto">
          <a:xfrm rot="20130486">
            <a:off x="4753555" y="4092716"/>
            <a:ext cx="1630795" cy="369320"/>
          </a:xfrm>
          <a:prstGeom prst="rect">
            <a:avLst/>
          </a:prstGeom>
          <a:noFill/>
          <a:ln w="9525" algn="ctr">
            <a:noFill/>
            <a:miter lim="800000"/>
            <a:headEnd/>
            <a:tailEnd/>
          </a:ln>
          <a:effectLst/>
        </p:spPr>
        <p:txBody>
          <a:bodyPr lIns="91429" tIns="45714" rIns="91429" bIns="45714">
            <a:spAutoFit/>
          </a:bodyPr>
          <a:lstStyle/>
          <a:p>
            <a:pPr defTabSz="914501"/>
            <a:r>
              <a:rPr lang="en-US" b="1" dirty="0"/>
              <a:t>Nuclear </a:t>
            </a:r>
            <a:r>
              <a:rPr lang="en-US" b="1" dirty="0" smtClean="0"/>
              <a:t>8%</a:t>
            </a:r>
            <a:endParaRPr lang="en-US" b="1" dirty="0"/>
          </a:p>
        </p:txBody>
      </p:sp>
      <p:sp>
        <p:nvSpPr>
          <p:cNvPr id="26" name="Text Box 16"/>
          <p:cNvSpPr txBox="1">
            <a:spLocks noChangeArrowheads="1"/>
          </p:cNvSpPr>
          <p:nvPr/>
        </p:nvSpPr>
        <p:spPr bwMode="auto">
          <a:xfrm>
            <a:off x="4840455" y="4600188"/>
            <a:ext cx="1749136" cy="307764"/>
          </a:xfrm>
          <a:prstGeom prst="rect">
            <a:avLst/>
          </a:prstGeom>
          <a:noFill/>
          <a:ln w="9525" algn="ctr">
            <a:noFill/>
            <a:miter lim="800000"/>
            <a:headEnd/>
            <a:tailEnd/>
          </a:ln>
          <a:effectLst/>
        </p:spPr>
        <p:txBody>
          <a:bodyPr lIns="91429" tIns="45714" rIns="91429" bIns="45714">
            <a:spAutoFit/>
          </a:bodyPr>
          <a:lstStyle/>
          <a:p>
            <a:pPr defTabSz="914501"/>
            <a:r>
              <a:rPr lang="en-US" sz="1400" b="1" dirty="0"/>
              <a:t>Renewables </a:t>
            </a:r>
            <a:r>
              <a:rPr lang="en-US" sz="1400" b="1" dirty="0" smtClean="0"/>
              <a:t>9%</a:t>
            </a:r>
            <a:endParaRPr lang="en-US" sz="1400" b="1"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30589"/>
            <a:ext cx="9144000" cy="731502"/>
          </a:xfrm>
          <a:prstGeom prst="rect">
            <a:avLst/>
          </a:prstGeom>
          <a:noFill/>
          <a:ln w="9525" algn="ctr">
            <a:noFill/>
            <a:miter lim="800000"/>
            <a:headEnd/>
            <a:tailEnd/>
          </a:ln>
          <a:effectLst/>
        </p:spPr>
        <p:txBody>
          <a:bodyPr lIns="93492" tIns="46746" rIns="93492" bIns="46746">
            <a:spAutoFit/>
          </a:bodyPr>
          <a:lstStyle/>
          <a:p>
            <a:pPr algn="ctr">
              <a:lnSpc>
                <a:spcPct val="90000"/>
              </a:lnSpc>
              <a:spcBef>
                <a:spcPct val="0"/>
              </a:spcBef>
            </a:pPr>
            <a:r>
              <a:rPr lang="en-US" sz="2400" dirty="0">
                <a:solidFill>
                  <a:srgbClr val="146737"/>
                </a:solidFill>
                <a:ea typeface="+mj-ea"/>
                <a:cs typeface="Arial" charset="0"/>
              </a:rPr>
              <a:t>Nuclear and Renewable are ~</a:t>
            </a:r>
            <a:r>
              <a:rPr lang="en-US" sz="2400" dirty="0" smtClean="0">
                <a:solidFill>
                  <a:srgbClr val="146737"/>
                </a:solidFill>
                <a:ea typeface="+mj-ea"/>
                <a:cs typeface="Arial" charset="0"/>
              </a:rPr>
              <a:t>17% </a:t>
            </a:r>
            <a:r>
              <a:rPr lang="en-US" sz="2400" dirty="0">
                <a:solidFill>
                  <a:srgbClr val="146737"/>
                </a:solidFill>
                <a:ea typeface="+mj-ea"/>
                <a:cs typeface="Arial" charset="0"/>
              </a:rPr>
              <a:t>of Energy Supply</a:t>
            </a:r>
            <a:br>
              <a:rPr lang="en-US" sz="2400" dirty="0">
                <a:solidFill>
                  <a:srgbClr val="146737"/>
                </a:solidFill>
                <a:ea typeface="+mj-ea"/>
                <a:cs typeface="Arial" charset="0"/>
              </a:rPr>
            </a:br>
            <a:r>
              <a:rPr lang="en-US" dirty="0">
                <a:solidFill>
                  <a:srgbClr val="146737"/>
                </a:solidFill>
              </a:rPr>
              <a:t>Hydroelectric and wood still dominate the renewable energies</a:t>
            </a:r>
            <a:endParaRPr lang="en-US" sz="2200" dirty="0">
              <a:solidFill>
                <a:srgbClr val="146737"/>
              </a:solidFill>
            </a:endParaRPr>
          </a:p>
        </p:txBody>
      </p:sp>
      <p:sp>
        <p:nvSpPr>
          <p:cNvPr id="4" name="Freeform 3"/>
          <p:cNvSpPr>
            <a:spLocks/>
          </p:cNvSpPr>
          <p:nvPr/>
        </p:nvSpPr>
        <p:spPr bwMode="auto">
          <a:xfrm rot="10800000">
            <a:off x="340592" y="2284601"/>
            <a:ext cx="1675535" cy="2933140"/>
          </a:xfrm>
          <a:custGeom>
            <a:avLst/>
            <a:gdLst/>
            <a:ahLst/>
            <a:cxnLst>
              <a:cxn ang="0">
                <a:pos x="86" y="267"/>
              </a:cxn>
              <a:cxn ang="0">
                <a:pos x="148" y="148"/>
              </a:cxn>
              <a:cxn ang="0">
                <a:pos x="0" y="0"/>
              </a:cxn>
              <a:cxn ang="0">
                <a:pos x="0" y="148"/>
              </a:cxn>
              <a:cxn ang="0">
                <a:pos x="86" y="267"/>
              </a:cxn>
            </a:cxnLst>
            <a:rect l="0" t="0" r="r" b="b"/>
            <a:pathLst>
              <a:path w="148" h="267">
                <a:moveTo>
                  <a:pt x="86" y="267"/>
                </a:moveTo>
                <a:cubicBezTo>
                  <a:pt x="125" y="239"/>
                  <a:pt x="148" y="195"/>
                  <a:pt x="148" y="148"/>
                </a:cubicBezTo>
                <a:cubicBezTo>
                  <a:pt x="148" y="66"/>
                  <a:pt x="81" y="0"/>
                  <a:pt x="0" y="0"/>
                </a:cubicBezTo>
                <a:lnTo>
                  <a:pt x="0" y="148"/>
                </a:lnTo>
                <a:lnTo>
                  <a:pt x="86" y="267"/>
                </a:lnTo>
                <a:close/>
              </a:path>
            </a:pathLst>
          </a:custGeom>
          <a:solidFill>
            <a:srgbClr val="808080"/>
          </a:solidFill>
          <a:ln w="9525">
            <a:solidFill>
              <a:srgbClr val="000000"/>
            </a:solidFill>
            <a:prstDash val="solid"/>
            <a:round/>
            <a:headEnd/>
            <a:tailEnd/>
          </a:ln>
        </p:spPr>
        <p:txBody>
          <a:bodyPr lIns="82048" tIns="41025" rIns="82048" bIns="41025"/>
          <a:lstStyle/>
          <a:p>
            <a:endParaRPr lang="en-US"/>
          </a:p>
        </p:txBody>
      </p:sp>
      <p:sp>
        <p:nvSpPr>
          <p:cNvPr id="5" name="Freeform 4"/>
          <p:cNvSpPr>
            <a:spLocks/>
          </p:cNvSpPr>
          <p:nvPr/>
        </p:nvSpPr>
        <p:spPr bwMode="auto">
          <a:xfrm rot="10800000">
            <a:off x="1041979" y="1976440"/>
            <a:ext cx="2208068" cy="1615047"/>
          </a:xfrm>
          <a:custGeom>
            <a:avLst/>
            <a:gdLst/>
            <a:ahLst/>
            <a:cxnLst>
              <a:cxn ang="0">
                <a:pos x="0" y="101"/>
              </a:cxn>
              <a:cxn ang="0">
                <a:pos x="109" y="147"/>
              </a:cxn>
              <a:cxn ang="0">
                <a:pos x="195" y="119"/>
              </a:cxn>
              <a:cxn ang="0">
                <a:pos x="109" y="0"/>
              </a:cxn>
              <a:cxn ang="0">
                <a:pos x="0" y="101"/>
              </a:cxn>
            </a:cxnLst>
            <a:rect l="0" t="0" r="r" b="b"/>
            <a:pathLst>
              <a:path w="195" h="147">
                <a:moveTo>
                  <a:pt x="0" y="101"/>
                </a:moveTo>
                <a:cubicBezTo>
                  <a:pt x="28" y="131"/>
                  <a:pt x="68" y="147"/>
                  <a:pt x="109" y="147"/>
                </a:cubicBezTo>
                <a:cubicBezTo>
                  <a:pt x="140" y="147"/>
                  <a:pt x="170" y="138"/>
                  <a:pt x="195" y="119"/>
                </a:cubicBezTo>
                <a:lnTo>
                  <a:pt x="109" y="0"/>
                </a:lnTo>
                <a:lnTo>
                  <a:pt x="0" y="101"/>
                </a:lnTo>
                <a:close/>
              </a:path>
            </a:pathLst>
          </a:custGeom>
          <a:solidFill>
            <a:srgbClr val="333333"/>
          </a:solidFill>
          <a:ln w="9525">
            <a:solidFill>
              <a:srgbClr val="000000"/>
            </a:solidFill>
            <a:prstDash val="solid"/>
            <a:round/>
            <a:headEnd/>
            <a:tailEnd/>
          </a:ln>
        </p:spPr>
        <p:txBody>
          <a:bodyPr lIns="82048" tIns="41025" rIns="82048" bIns="41025"/>
          <a:lstStyle/>
          <a:p>
            <a:endParaRPr lang="en-US"/>
          </a:p>
        </p:txBody>
      </p:sp>
      <p:sp>
        <p:nvSpPr>
          <p:cNvPr id="6" name="Freeform 5"/>
          <p:cNvSpPr>
            <a:spLocks/>
          </p:cNvSpPr>
          <p:nvPr/>
        </p:nvSpPr>
        <p:spPr bwMode="auto">
          <a:xfrm rot="10800000">
            <a:off x="2019012" y="2482103"/>
            <a:ext cx="1629352" cy="1109382"/>
          </a:xfrm>
          <a:custGeom>
            <a:avLst/>
            <a:gdLst/>
            <a:ahLst/>
            <a:cxnLst>
              <a:cxn ang="0">
                <a:pos x="0" y="35"/>
              </a:cxn>
              <a:cxn ang="0">
                <a:pos x="35" y="101"/>
              </a:cxn>
              <a:cxn ang="0">
                <a:pos x="144" y="0"/>
              </a:cxn>
              <a:cxn ang="0">
                <a:pos x="0" y="35"/>
              </a:cxn>
            </a:cxnLst>
            <a:rect l="0" t="0" r="r" b="b"/>
            <a:pathLst>
              <a:path w="144" h="101">
                <a:moveTo>
                  <a:pt x="0" y="35"/>
                </a:moveTo>
                <a:cubicBezTo>
                  <a:pt x="6" y="60"/>
                  <a:pt x="18" y="82"/>
                  <a:pt x="35" y="101"/>
                </a:cubicBezTo>
                <a:lnTo>
                  <a:pt x="144" y="0"/>
                </a:lnTo>
                <a:lnTo>
                  <a:pt x="0" y="35"/>
                </a:lnTo>
                <a:close/>
              </a:path>
            </a:pathLst>
          </a:custGeom>
          <a:solidFill>
            <a:srgbClr val="FF0000"/>
          </a:solidFill>
          <a:ln w="9525">
            <a:solidFill>
              <a:srgbClr val="000000"/>
            </a:solidFill>
            <a:prstDash val="solid"/>
            <a:round/>
            <a:headEnd/>
            <a:tailEnd/>
          </a:ln>
        </p:spPr>
        <p:txBody>
          <a:bodyPr lIns="82048" tIns="41025" rIns="82048" bIns="41025"/>
          <a:lstStyle/>
          <a:p>
            <a:endParaRPr lang="en-US"/>
          </a:p>
        </p:txBody>
      </p:sp>
      <p:sp>
        <p:nvSpPr>
          <p:cNvPr id="7" name="Freeform 6"/>
          <p:cNvSpPr>
            <a:spLocks/>
          </p:cNvSpPr>
          <p:nvPr/>
        </p:nvSpPr>
        <p:spPr bwMode="auto">
          <a:xfrm rot="10800000">
            <a:off x="2008909" y="3591485"/>
            <a:ext cx="1652444" cy="1626254"/>
          </a:xfrm>
          <a:custGeom>
            <a:avLst/>
            <a:gdLst/>
            <a:ahLst/>
            <a:cxnLst>
              <a:cxn ang="0">
                <a:pos x="145" y="0"/>
              </a:cxn>
              <a:cxn ang="0">
                <a:pos x="0" y="119"/>
              </a:cxn>
              <a:cxn ang="0">
                <a:pos x="146" y="148"/>
              </a:cxn>
              <a:cxn ang="0">
                <a:pos x="145" y="0"/>
              </a:cxn>
            </a:cxnLst>
            <a:rect l="0" t="0" r="r" b="b"/>
            <a:pathLst>
              <a:path w="146" h="148">
                <a:moveTo>
                  <a:pt x="145" y="0"/>
                </a:moveTo>
                <a:cubicBezTo>
                  <a:pt x="75" y="0"/>
                  <a:pt x="14" y="50"/>
                  <a:pt x="0" y="119"/>
                </a:cubicBezTo>
                <a:lnTo>
                  <a:pt x="146" y="148"/>
                </a:lnTo>
                <a:lnTo>
                  <a:pt x="145" y="0"/>
                </a:lnTo>
                <a:close/>
              </a:path>
            </a:pathLst>
          </a:custGeom>
          <a:solidFill>
            <a:srgbClr val="DDDDDD"/>
          </a:solidFill>
          <a:ln w="9525">
            <a:solidFill>
              <a:srgbClr val="000000"/>
            </a:solidFill>
            <a:prstDash val="solid"/>
            <a:round/>
            <a:headEnd/>
            <a:tailEnd/>
          </a:ln>
        </p:spPr>
        <p:txBody>
          <a:bodyPr lIns="82048" tIns="41025" rIns="82048" bIns="41025"/>
          <a:lstStyle/>
          <a:p>
            <a:endParaRPr lang="en-US"/>
          </a:p>
        </p:txBody>
      </p:sp>
      <p:sp>
        <p:nvSpPr>
          <p:cNvPr id="8" name="Text Box 7"/>
          <p:cNvSpPr txBox="1">
            <a:spLocks noChangeArrowheads="1"/>
          </p:cNvSpPr>
          <p:nvPr/>
        </p:nvSpPr>
        <p:spPr bwMode="auto">
          <a:xfrm>
            <a:off x="406979" y="3479428"/>
            <a:ext cx="1411432" cy="636849"/>
          </a:xfrm>
          <a:prstGeom prst="rect">
            <a:avLst/>
          </a:prstGeom>
          <a:noFill/>
          <a:ln w="9525" algn="ctr">
            <a:noFill/>
            <a:miter lim="800000"/>
            <a:headEnd/>
            <a:tailEnd/>
          </a:ln>
          <a:effectLst/>
        </p:spPr>
        <p:txBody>
          <a:bodyPr lIns="82048" tIns="41025" rIns="82048" bIns="41025">
            <a:spAutoFit/>
          </a:bodyPr>
          <a:lstStyle/>
          <a:p>
            <a:pPr algn="ctr" defTabSz="914501"/>
            <a:r>
              <a:rPr lang="en-US" b="1" dirty="0">
                <a:solidFill>
                  <a:schemeClr val="bg1"/>
                </a:solidFill>
              </a:rPr>
              <a:t>Petroleum </a:t>
            </a:r>
            <a:r>
              <a:rPr lang="en-US" b="1" dirty="0" smtClean="0">
                <a:solidFill>
                  <a:schemeClr val="bg1"/>
                </a:solidFill>
              </a:rPr>
              <a:t>36%</a:t>
            </a:r>
            <a:endParaRPr lang="en-US" b="1" dirty="0">
              <a:solidFill>
                <a:schemeClr val="bg1"/>
              </a:solidFill>
            </a:endParaRPr>
          </a:p>
        </p:txBody>
      </p:sp>
      <p:sp>
        <p:nvSpPr>
          <p:cNvPr id="9" name="Text Box 8"/>
          <p:cNvSpPr txBox="1">
            <a:spLocks noChangeArrowheads="1"/>
          </p:cNvSpPr>
          <p:nvPr/>
        </p:nvSpPr>
        <p:spPr bwMode="auto">
          <a:xfrm>
            <a:off x="1382569" y="2304561"/>
            <a:ext cx="1411432" cy="636849"/>
          </a:xfrm>
          <a:prstGeom prst="rect">
            <a:avLst/>
          </a:prstGeom>
          <a:noFill/>
          <a:ln w="9525" algn="ctr">
            <a:noFill/>
            <a:miter lim="800000"/>
            <a:headEnd/>
            <a:tailEnd/>
          </a:ln>
          <a:effectLst/>
        </p:spPr>
        <p:txBody>
          <a:bodyPr lIns="82048" tIns="41025" rIns="82048" bIns="41025">
            <a:spAutoFit/>
          </a:bodyPr>
          <a:lstStyle/>
          <a:p>
            <a:pPr algn="ctr" defTabSz="914501"/>
            <a:r>
              <a:rPr lang="en-US" b="1" dirty="0" smtClean="0">
                <a:solidFill>
                  <a:schemeClr val="bg1"/>
                </a:solidFill>
              </a:rPr>
              <a:t>Coal</a:t>
            </a:r>
          </a:p>
          <a:p>
            <a:pPr algn="ctr" defTabSz="914501"/>
            <a:r>
              <a:rPr lang="en-US" b="1" dirty="0" smtClean="0">
                <a:solidFill>
                  <a:schemeClr val="bg1"/>
                </a:solidFill>
              </a:rPr>
              <a:t>20%</a:t>
            </a:r>
            <a:endParaRPr lang="en-US" b="1" dirty="0">
              <a:solidFill>
                <a:schemeClr val="bg1"/>
              </a:solidFill>
            </a:endParaRPr>
          </a:p>
        </p:txBody>
      </p:sp>
      <p:sp>
        <p:nvSpPr>
          <p:cNvPr id="10" name="Text Box 9"/>
          <p:cNvSpPr txBox="1">
            <a:spLocks noChangeArrowheads="1"/>
          </p:cNvSpPr>
          <p:nvPr/>
        </p:nvSpPr>
        <p:spPr bwMode="auto">
          <a:xfrm>
            <a:off x="2092615" y="4095751"/>
            <a:ext cx="1411432" cy="636849"/>
          </a:xfrm>
          <a:prstGeom prst="rect">
            <a:avLst/>
          </a:prstGeom>
          <a:noFill/>
          <a:ln w="9525" algn="ctr">
            <a:noFill/>
            <a:miter lim="800000"/>
            <a:headEnd/>
            <a:tailEnd/>
          </a:ln>
          <a:effectLst/>
        </p:spPr>
        <p:txBody>
          <a:bodyPr lIns="82048" tIns="41025" rIns="82048" bIns="41025">
            <a:spAutoFit/>
          </a:bodyPr>
          <a:lstStyle/>
          <a:p>
            <a:pPr defTabSz="914501"/>
            <a:r>
              <a:rPr lang="en-US" b="1" dirty="0">
                <a:solidFill>
                  <a:schemeClr val="tx1"/>
                </a:solidFill>
              </a:rPr>
              <a:t>Natural Gas </a:t>
            </a:r>
            <a:r>
              <a:rPr lang="en-US" b="1" dirty="0" smtClean="0">
                <a:solidFill>
                  <a:schemeClr val="tx1"/>
                </a:solidFill>
              </a:rPr>
              <a:t>26%</a:t>
            </a:r>
            <a:endParaRPr lang="en-US" b="1" dirty="0">
              <a:solidFill>
                <a:schemeClr val="tx1"/>
              </a:solidFill>
            </a:endParaRPr>
          </a:p>
        </p:txBody>
      </p:sp>
      <p:sp>
        <p:nvSpPr>
          <p:cNvPr id="12" name="Rectangle 11"/>
          <p:cNvSpPr>
            <a:spLocks noChangeArrowheads="1"/>
          </p:cNvSpPr>
          <p:nvPr/>
        </p:nvSpPr>
        <p:spPr bwMode="auto">
          <a:xfrm>
            <a:off x="3724854" y="3434605"/>
            <a:ext cx="851477" cy="383801"/>
          </a:xfrm>
          <a:prstGeom prst="rect">
            <a:avLst/>
          </a:prstGeom>
          <a:solidFill>
            <a:schemeClr val="bg1"/>
          </a:solidFill>
          <a:ln w="9525" algn="ctr">
            <a:noFill/>
            <a:miter lim="800000"/>
            <a:headEnd/>
            <a:tailEnd/>
          </a:ln>
          <a:effectLst/>
        </p:spPr>
        <p:txBody>
          <a:bodyPr wrap="none" lIns="82048" tIns="41025" rIns="82048" bIns="41025" anchor="ctr"/>
          <a:lstStyle/>
          <a:p>
            <a:endParaRPr lang="en-US"/>
          </a:p>
        </p:txBody>
      </p:sp>
      <p:sp>
        <p:nvSpPr>
          <p:cNvPr id="13" name="Freeform 12"/>
          <p:cNvSpPr>
            <a:spLocks/>
          </p:cNvSpPr>
          <p:nvPr/>
        </p:nvSpPr>
        <p:spPr bwMode="auto">
          <a:xfrm rot="10800000">
            <a:off x="2164773" y="3204884"/>
            <a:ext cx="1687080" cy="703169"/>
          </a:xfrm>
          <a:custGeom>
            <a:avLst/>
            <a:gdLst/>
            <a:ahLst/>
            <a:cxnLst>
              <a:cxn ang="0">
                <a:pos x="3" y="0"/>
              </a:cxn>
              <a:cxn ang="0">
                <a:pos x="1" y="28"/>
              </a:cxn>
              <a:cxn ang="0">
                <a:pos x="5" y="64"/>
              </a:cxn>
              <a:cxn ang="0">
                <a:pos x="149" y="29"/>
              </a:cxn>
              <a:cxn ang="0">
                <a:pos x="3" y="0"/>
              </a:cxn>
            </a:cxnLst>
            <a:rect l="0" t="0" r="r" b="b"/>
            <a:pathLst>
              <a:path w="149" h="64">
                <a:moveTo>
                  <a:pt x="3" y="0"/>
                </a:moveTo>
                <a:cubicBezTo>
                  <a:pt x="1" y="10"/>
                  <a:pt x="1" y="19"/>
                  <a:pt x="1" y="28"/>
                </a:cubicBezTo>
                <a:cubicBezTo>
                  <a:pt x="0" y="41"/>
                  <a:pt x="2" y="53"/>
                  <a:pt x="5" y="64"/>
                </a:cubicBezTo>
                <a:lnTo>
                  <a:pt x="149" y="29"/>
                </a:lnTo>
                <a:lnTo>
                  <a:pt x="3" y="0"/>
                </a:lnTo>
                <a:close/>
              </a:path>
            </a:pathLst>
          </a:custGeom>
          <a:solidFill>
            <a:srgbClr val="6699FF"/>
          </a:solidFill>
          <a:ln w="9525">
            <a:solidFill>
              <a:srgbClr val="000000"/>
            </a:solidFill>
            <a:prstDash val="solid"/>
            <a:round/>
            <a:headEnd/>
            <a:tailEnd/>
          </a:ln>
        </p:spPr>
        <p:txBody>
          <a:bodyPr lIns="82048" tIns="41025" rIns="82048" bIns="41025"/>
          <a:lstStyle/>
          <a:p>
            <a:endParaRPr lang="en-US"/>
          </a:p>
        </p:txBody>
      </p:sp>
      <p:sp>
        <p:nvSpPr>
          <p:cNvPr id="15" name="Line 14"/>
          <p:cNvSpPr>
            <a:spLocks noChangeShapeType="1"/>
          </p:cNvSpPr>
          <p:nvPr/>
        </p:nvSpPr>
        <p:spPr bwMode="auto">
          <a:xfrm flipV="1">
            <a:off x="3835977" y="1285877"/>
            <a:ext cx="1207944" cy="2054879"/>
          </a:xfrm>
          <a:prstGeom prst="line">
            <a:avLst/>
          </a:prstGeom>
          <a:noFill/>
          <a:ln w="19050">
            <a:solidFill>
              <a:schemeClr val="bg1"/>
            </a:solidFill>
            <a:round/>
            <a:headEnd/>
            <a:tailEnd/>
          </a:ln>
          <a:effectLst/>
        </p:spPr>
        <p:txBody>
          <a:bodyPr lIns="82048" tIns="41025" rIns="82048" bIns="41025"/>
          <a:lstStyle/>
          <a:p>
            <a:endParaRPr lang="en-US"/>
          </a:p>
        </p:txBody>
      </p:sp>
      <p:sp>
        <p:nvSpPr>
          <p:cNvPr id="16" name="Line 15"/>
          <p:cNvSpPr>
            <a:spLocks noChangeShapeType="1"/>
          </p:cNvSpPr>
          <p:nvPr/>
        </p:nvSpPr>
        <p:spPr bwMode="auto">
          <a:xfrm flipH="1" flipV="1">
            <a:off x="3812885" y="3908051"/>
            <a:ext cx="983401" cy="2311594"/>
          </a:xfrm>
          <a:prstGeom prst="line">
            <a:avLst/>
          </a:prstGeom>
          <a:noFill/>
          <a:ln w="19050">
            <a:solidFill>
              <a:srgbClr val="0000CC"/>
            </a:solidFill>
            <a:round/>
            <a:headEnd type="stealth" w="lg" len="lg"/>
            <a:tailEnd type="none" w="lg" len="lg"/>
          </a:ln>
          <a:effectLst/>
        </p:spPr>
        <p:txBody>
          <a:bodyPr lIns="82048" tIns="41025" rIns="82048" bIns="41025"/>
          <a:lstStyle/>
          <a:p>
            <a:endParaRPr lang="en-US"/>
          </a:p>
        </p:txBody>
      </p:sp>
      <p:sp>
        <p:nvSpPr>
          <p:cNvPr id="17" name="Line 16"/>
          <p:cNvSpPr>
            <a:spLocks noChangeShapeType="1"/>
          </p:cNvSpPr>
          <p:nvPr/>
        </p:nvSpPr>
        <p:spPr bwMode="auto">
          <a:xfrm flipV="1">
            <a:off x="3786911" y="992038"/>
            <a:ext cx="992123" cy="2217047"/>
          </a:xfrm>
          <a:prstGeom prst="line">
            <a:avLst/>
          </a:prstGeom>
          <a:noFill/>
          <a:ln w="19050">
            <a:solidFill>
              <a:srgbClr val="0000CC"/>
            </a:solidFill>
            <a:round/>
            <a:headEnd/>
            <a:tailEnd type="stealth" w="lg" len="lg"/>
          </a:ln>
          <a:effectLst/>
        </p:spPr>
        <p:txBody>
          <a:bodyPr lIns="82048" tIns="41025" rIns="82048" bIns="41025"/>
          <a:lstStyle/>
          <a:p>
            <a:endParaRPr lang="en-US"/>
          </a:p>
        </p:txBody>
      </p:sp>
      <p:pic>
        <p:nvPicPr>
          <p:cNvPr id="21" name="Picture 22" descr="10470"/>
          <p:cNvPicPr preferRelativeResize="0">
            <a:picLocks noChangeAspect="1" noChangeArrowheads="1"/>
          </p:cNvPicPr>
          <p:nvPr/>
        </p:nvPicPr>
        <p:blipFill>
          <a:blip r:embed="rId3" cstate="print"/>
          <a:srcRect/>
          <a:stretch>
            <a:fillRect/>
          </a:stretch>
        </p:blipFill>
        <p:spPr bwMode="auto">
          <a:xfrm>
            <a:off x="6654513" y="2262189"/>
            <a:ext cx="2223943" cy="1722904"/>
          </a:xfrm>
          <a:prstGeom prst="rect">
            <a:avLst/>
          </a:prstGeom>
          <a:noFill/>
          <a:ln w="12700">
            <a:solidFill>
              <a:schemeClr val="tx1"/>
            </a:solidFill>
            <a:miter lim="800000"/>
            <a:headEnd/>
            <a:tailEnd/>
          </a:ln>
        </p:spPr>
      </p:pic>
      <p:pic>
        <p:nvPicPr>
          <p:cNvPr id="22" name="Picture 25" descr="800px-Forest_Osaka_Japan"/>
          <p:cNvPicPr>
            <a:picLocks noChangeAspect="1" noChangeArrowheads="1"/>
          </p:cNvPicPr>
          <p:nvPr/>
        </p:nvPicPr>
        <p:blipFill>
          <a:blip r:embed="rId4" cstate="print"/>
          <a:srcRect/>
          <a:stretch>
            <a:fillRect/>
          </a:stretch>
        </p:blipFill>
        <p:spPr bwMode="auto">
          <a:xfrm>
            <a:off x="6653070" y="3776384"/>
            <a:ext cx="2225386" cy="1554816"/>
          </a:xfrm>
          <a:prstGeom prst="rect">
            <a:avLst/>
          </a:prstGeom>
          <a:noFill/>
          <a:ln w="12700">
            <a:solidFill>
              <a:srgbClr val="000000"/>
            </a:solidFill>
            <a:miter lim="800000"/>
            <a:headEnd/>
            <a:tailEnd/>
          </a:ln>
        </p:spPr>
      </p:pic>
      <p:pic>
        <p:nvPicPr>
          <p:cNvPr id="23" name="Picture 19" descr="Wind Farm, Palm Springs, California"/>
          <p:cNvPicPr preferRelativeResize="0">
            <a:picLocks noChangeAspect="1" noChangeArrowheads="1"/>
          </p:cNvPicPr>
          <p:nvPr/>
        </p:nvPicPr>
        <p:blipFill>
          <a:blip r:embed="rId5" cstate="print"/>
          <a:srcRect/>
          <a:stretch>
            <a:fillRect/>
          </a:stretch>
        </p:blipFill>
        <p:spPr bwMode="auto">
          <a:xfrm>
            <a:off x="6652395" y="1703764"/>
            <a:ext cx="2235048" cy="1662381"/>
          </a:xfrm>
          <a:prstGeom prst="rect">
            <a:avLst/>
          </a:prstGeom>
          <a:noFill/>
          <a:ln w="12700">
            <a:solidFill>
              <a:schemeClr val="tx1"/>
            </a:solidFill>
            <a:miter lim="800000"/>
            <a:headEnd/>
            <a:tailEnd/>
          </a:ln>
        </p:spPr>
      </p:pic>
      <p:pic>
        <p:nvPicPr>
          <p:cNvPr id="25" name="Picture 24" descr="geothermal%20power%20plant"/>
          <p:cNvPicPr preferRelativeResize="0">
            <a:picLocks noChangeAspect="1" noChangeArrowheads="1"/>
          </p:cNvPicPr>
          <p:nvPr/>
        </p:nvPicPr>
        <p:blipFill>
          <a:blip r:embed="rId6" cstate="print"/>
          <a:srcRect/>
          <a:stretch>
            <a:fillRect/>
          </a:stretch>
        </p:blipFill>
        <p:spPr bwMode="auto">
          <a:xfrm>
            <a:off x="6939409" y="980862"/>
            <a:ext cx="2178468" cy="1553328"/>
          </a:xfrm>
          <a:prstGeom prst="rect">
            <a:avLst/>
          </a:prstGeom>
          <a:noFill/>
          <a:ln w="12700">
            <a:solidFill>
              <a:schemeClr val="tx1"/>
            </a:solidFill>
            <a:miter lim="800000"/>
            <a:headEnd/>
            <a:tailEnd/>
          </a:ln>
        </p:spPr>
      </p:pic>
      <p:sp>
        <p:nvSpPr>
          <p:cNvPr id="27" name="Text Box 14"/>
          <p:cNvSpPr txBox="1">
            <a:spLocks noChangeArrowheads="1"/>
          </p:cNvSpPr>
          <p:nvPr/>
        </p:nvSpPr>
        <p:spPr bwMode="auto">
          <a:xfrm rot="20130486">
            <a:off x="2283267" y="2920395"/>
            <a:ext cx="1630795" cy="369320"/>
          </a:xfrm>
          <a:prstGeom prst="rect">
            <a:avLst/>
          </a:prstGeom>
          <a:noFill/>
          <a:ln w="9525" algn="ctr">
            <a:noFill/>
            <a:miter lim="800000"/>
            <a:headEnd/>
            <a:tailEnd/>
          </a:ln>
          <a:effectLst/>
        </p:spPr>
        <p:txBody>
          <a:bodyPr lIns="91429" tIns="45714" rIns="91429" bIns="45714">
            <a:spAutoFit/>
          </a:bodyPr>
          <a:lstStyle/>
          <a:p>
            <a:pPr defTabSz="914501"/>
            <a:r>
              <a:rPr lang="en-US" b="1" dirty="0"/>
              <a:t>Nuclear </a:t>
            </a:r>
            <a:r>
              <a:rPr lang="en-US" b="1" dirty="0" smtClean="0"/>
              <a:t>8%</a:t>
            </a:r>
            <a:endParaRPr lang="en-US" b="1" dirty="0"/>
          </a:p>
        </p:txBody>
      </p:sp>
      <p:sp>
        <p:nvSpPr>
          <p:cNvPr id="28" name="Text Box 16"/>
          <p:cNvSpPr txBox="1">
            <a:spLocks noChangeArrowheads="1"/>
          </p:cNvSpPr>
          <p:nvPr/>
        </p:nvSpPr>
        <p:spPr bwMode="auto">
          <a:xfrm>
            <a:off x="2405862" y="3443969"/>
            <a:ext cx="1749136" cy="307764"/>
          </a:xfrm>
          <a:prstGeom prst="rect">
            <a:avLst/>
          </a:prstGeom>
          <a:noFill/>
          <a:ln w="9525" algn="ctr">
            <a:noFill/>
            <a:miter lim="800000"/>
            <a:headEnd/>
            <a:tailEnd/>
          </a:ln>
          <a:effectLst/>
        </p:spPr>
        <p:txBody>
          <a:bodyPr lIns="91429" tIns="45714" rIns="91429" bIns="45714">
            <a:spAutoFit/>
          </a:bodyPr>
          <a:lstStyle/>
          <a:p>
            <a:pPr defTabSz="914501"/>
            <a:r>
              <a:rPr lang="en-US" sz="1400" b="1" dirty="0"/>
              <a:t>Renewables </a:t>
            </a:r>
            <a:r>
              <a:rPr lang="en-US" sz="1400" b="1" dirty="0" smtClean="0"/>
              <a:t>9%</a:t>
            </a:r>
            <a:endParaRPr lang="en-US" sz="1400" b="1" dirty="0"/>
          </a:p>
        </p:txBody>
      </p:sp>
      <p:pic>
        <p:nvPicPr>
          <p:cNvPr id="20" name="Picture 20" descr="hydro"/>
          <p:cNvPicPr preferRelativeResize="0">
            <a:picLocks noChangeAspect="1" noChangeArrowheads="1"/>
          </p:cNvPicPr>
          <p:nvPr/>
        </p:nvPicPr>
        <p:blipFill>
          <a:blip r:embed="rId7" cstate="print"/>
          <a:srcRect/>
          <a:stretch>
            <a:fillRect/>
          </a:stretch>
        </p:blipFill>
        <p:spPr bwMode="auto">
          <a:xfrm>
            <a:off x="6663170" y="5150506"/>
            <a:ext cx="2215285" cy="1453963"/>
          </a:xfrm>
          <a:prstGeom prst="rect">
            <a:avLst/>
          </a:prstGeom>
          <a:noFill/>
          <a:ln w="12700">
            <a:solidFill>
              <a:schemeClr val="tx1"/>
            </a:solidFill>
            <a:miter lim="800000"/>
            <a:headEnd/>
            <a:tailEnd/>
          </a:ln>
        </p:spPr>
      </p:pic>
      <p:sp>
        <p:nvSpPr>
          <p:cNvPr id="30" name="Slide Number Placeholder 8"/>
          <p:cNvSpPr txBox="1">
            <a:spLocks/>
          </p:cNvSpPr>
          <p:nvPr/>
        </p:nvSpPr>
        <p:spPr>
          <a:xfrm>
            <a:off x="8413750" y="6541938"/>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37</a:t>
            </a:fld>
            <a:endParaRPr lang="en-US" sz="1200" dirty="0">
              <a:solidFill>
                <a:srgbClr val="106636"/>
              </a:solidFill>
              <a:latin typeface="Arial" pitchFamily="34" charset="0"/>
              <a:cs typeface="Arial" pitchFamily="34" charset="0"/>
            </a:endParaRPr>
          </a:p>
        </p:txBody>
      </p:sp>
      <p:sp>
        <p:nvSpPr>
          <p:cNvPr id="33" name="Footer Placeholder 7"/>
          <p:cNvSpPr>
            <a:spLocks noGrp="1"/>
          </p:cNvSpPr>
          <p:nvPr>
            <p:ph type="ftr" sz="quarter" idx="10"/>
          </p:nvPr>
        </p:nvSpPr>
        <p:spPr>
          <a:xfrm>
            <a:off x="3124200" y="6541938"/>
            <a:ext cx="5334000" cy="365125"/>
          </a:xfrm>
        </p:spPr>
        <p:txBody>
          <a:bodyPr anchor="ctr"/>
          <a:lstStyle/>
          <a:p>
            <a:pPr>
              <a:defRPr/>
            </a:pPr>
            <a:r>
              <a:rPr lang="en-US" dirty="0" smtClean="0"/>
              <a:t>Energy Facts 2013</a:t>
            </a:r>
            <a:endParaRPr lang="en-US" dirty="0"/>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0152" y="823634"/>
            <a:ext cx="1649901" cy="5411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Line 26"/>
          <p:cNvSpPr>
            <a:spLocks noChangeShapeType="1"/>
          </p:cNvSpPr>
          <p:nvPr/>
        </p:nvSpPr>
        <p:spPr bwMode="auto">
          <a:xfrm flipH="1">
            <a:off x="6400799" y="913282"/>
            <a:ext cx="914689" cy="26998"/>
          </a:xfrm>
          <a:prstGeom prst="line">
            <a:avLst/>
          </a:prstGeom>
          <a:noFill/>
          <a:ln w="15875">
            <a:solidFill>
              <a:schemeClr val="tx1"/>
            </a:solidFill>
            <a:round/>
            <a:headEnd/>
            <a:tailEnd type="stealth" w="lg" len="lg"/>
          </a:ln>
          <a:effectLst/>
        </p:spPr>
        <p:txBody>
          <a:bodyPr wrap="none" lIns="82048" tIns="41025" rIns="82048" bIns="41025" anchor="ctr"/>
          <a:lstStyle/>
          <a:p>
            <a:endParaRPr lang="en-US"/>
          </a:p>
        </p:txBody>
      </p:sp>
      <p:pic>
        <p:nvPicPr>
          <p:cNvPr id="26" name="Picture 23" descr="group%208%20solar%20panel"/>
          <p:cNvPicPr preferRelativeResize="0">
            <a:picLocks noChangeAspect="1" noChangeArrowheads="1"/>
          </p:cNvPicPr>
          <p:nvPr/>
        </p:nvPicPr>
        <p:blipFill>
          <a:blip r:embed="rId9" cstate="print"/>
          <a:srcRect r="5440"/>
          <a:stretch>
            <a:fillRect/>
          </a:stretch>
        </p:blipFill>
        <p:spPr bwMode="auto">
          <a:xfrm>
            <a:off x="6934054" y="823634"/>
            <a:ext cx="2183822" cy="1411330"/>
          </a:xfrm>
          <a:prstGeom prst="rect">
            <a:avLst/>
          </a:prstGeom>
          <a:noFill/>
          <a:ln w="12700">
            <a:solidFill>
              <a:schemeClr val="tx1"/>
            </a:solidFill>
            <a:miter lim="800000"/>
            <a:headEnd/>
            <a:tailEnd/>
          </a:ln>
        </p:spPr>
      </p:pic>
      <p:pic>
        <p:nvPicPr>
          <p:cNvPr id="29"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796056"/>
            <a:ext cx="1366762" cy="1061944"/>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70408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445"/>
          <a:stretch/>
        </p:blipFill>
        <p:spPr bwMode="auto">
          <a:xfrm>
            <a:off x="491311" y="1132766"/>
            <a:ext cx="8155563" cy="480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a:spLocks noChangeArrowheads="1"/>
          </p:cNvSpPr>
          <p:nvPr/>
        </p:nvSpPr>
        <p:spPr bwMode="auto">
          <a:xfrm>
            <a:off x="0" y="167270"/>
            <a:ext cx="9144000" cy="426816"/>
          </a:xfrm>
          <a:prstGeom prst="rect">
            <a:avLst/>
          </a:prstGeom>
          <a:noFill/>
          <a:ln w="9525" algn="ctr">
            <a:noFill/>
            <a:miter lim="800000"/>
            <a:headEnd/>
            <a:tailEnd/>
          </a:ln>
          <a:effectLst/>
        </p:spPr>
        <p:txBody>
          <a:bodyPr lIns="93503" tIns="46752" rIns="93503" bIns="46752">
            <a:spAutoFit/>
          </a:bodyPr>
          <a:lstStyle/>
          <a:p>
            <a:pPr algn="ctr">
              <a:lnSpc>
                <a:spcPct val="90000"/>
              </a:lnSpc>
              <a:spcBef>
                <a:spcPct val="0"/>
              </a:spcBef>
            </a:pPr>
            <a:r>
              <a:rPr lang="en-US" sz="2400" dirty="0" smtClean="0">
                <a:solidFill>
                  <a:srgbClr val="146737"/>
                </a:solidFill>
                <a:ea typeface="+mj-ea"/>
                <a:cs typeface="Arial" charset="0"/>
              </a:rPr>
              <a:t>Renewable Energy Consumption and Major Sources</a:t>
            </a:r>
            <a:endParaRPr lang="en-US" sz="2200" dirty="0">
              <a:solidFill>
                <a:srgbClr val="146737"/>
              </a:solidFill>
            </a:endParaRPr>
          </a:p>
        </p:txBody>
      </p:sp>
      <p:sp>
        <p:nvSpPr>
          <p:cNvPr id="31" name="Line 4"/>
          <p:cNvSpPr>
            <a:spLocks noChangeShapeType="1"/>
          </p:cNvSpPr>
          <p:nvPr/>
        </p:nvSpPr>
        <p:spPr bwMode="auto">
          <a:xfrm flipV="1">
            <a:off x="1147505" y="1132765"/>
            <a:ext cx="0" cy="4286379"/>
          </a:xfrm>
          <a:prstGeom prst="line">
            <a:avLst/>
          </a:prstGeom>
          <a:noFill/>
          <a:ln w="25400">
            <a:solidFill>
              <a:schemeClr val="tx1"/>
            </a:solidFill>
            <a:miter lim="800000"/>
            <a:headEnd/>
            <a:tailEnd/>
          </a:ln>
          <a:effectLst/>
        </p:spPr>
        <p:txBody>
          <a:bodyPr wrap="none" lIns="82058" tIns="41029" rIns="82058" bIns="41029"/>
          <a:lstStyle/>
          <a:p>
            <a:r>
              <a:rPr lang="en-US" dirty="0" smtClean="0"/>
              <a:t>                               </a:t>
            </a:r>
            <a:endParaRPr lang="en-US" dirty="0"/>
          </a:p>
        </p:txBody>
      </p:sp>
      <p:sp>
        <p:nvSpPr>
          <p:cNvPr id="8"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38</a:t>
            </a:fld>
            <a:endParaRPr lang="en-US" sz="1200" dirty="0">
              <a:solidFill>
                <a:srgbClr val="106636"/>
              </a:solidFill>
              <a:latin typeface="Arial" pitchFamily="34" charset="0"/>
              <a:cs typeface="Arial" pitchFamily="34" charset="0"/>
            </a:endParaRPr>
          </a:p>
        </p:txBody>
      </p:sp>
      <p:sp>
        <p:nvSpPr>
          <p:cNvPr id="10"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extLst>
      <p:ext uri="{BB962C8B-B14F-4D97-AF65-F5344CB8AC3E}">
        <p14:creationId xmlns:p14="http://schemas.microsoft.com/office/powerpoint/2010/main" val="277384637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ext Box 79"/>
          <p:cNvSpPr txBox="1">
            <a:spLocks noChangeArrowheads="1"/>
          </p:cNvSpPr>
          <p:nvPr/>
        </p:nvSpPr>
        <p:spPr bwMode="auto">
          <a:xfrm>
            <a:off x="0" y="49214"/>
            <a:ext cx="9144000" cy="889000"/>
          </a:xfrm>
          <a:prstGeom prst="rect">
            <a:avLst/>
          </a:prstGeom>
          <a:noFill/>
          <a:ln w="9525" algn="ctr">
            <a:noFill/>
            <a:miter lim="800000"/>
            <a:headEnd/>
            <a:tailEnd/>
          </a:ln>
        </p:spPr>
        <p:txBody>
          <a:bodyPr lIns="93492" tIns="46746" rIns="93492" bIns="46746"/>
          <a:lstStyle/>
          <a:p>
            <a:pPr algn="ctr" defTabSz="820642">
              <a:lnSpc>
                <a:spcPct val="80000"/>
              </a:lnSpc>
              <a:defRPr/>
            </a:pPr>
            <a:r>
              <a:rPr lang="en-US" sz="2200" b="1" dirty="0">
                <a:solidFill>
                  <a:srgbClr val="146737"/>
                </a:solidFill>
                <a:latin typeface="Arial Narrow" pitchFamily="34" charset="0"/>
              </a:rPr>
              <a:t> </a:t>
            </a:r>
            <a:r>
              <a:rPr lang="en-US" sz="2400" dirty="0" smtClean="0">
                <a:solidFill>
                  <a:srgbClr val="146737"/>
                </a:solidFill>
                <a:ea typeface="+mj-ea"/>
                <a:cs typeface="Arial" charset="0"/>
              </a:rPr>
              <a:t>Generation and Use of Wind and Solar Energy</a:t>
            </a:r>
            <a:endParaRPr lang="en-US" sz="2400" dirty="0">
              <a:solidFill>
                <a:srgbClr val="146737"/>
              </a:solidFill>
              <a:ea typeface="+mj-ea"/>
              <a:cs typeface="Arial" charset="0"/>
            </a:endParaRPr>
          </a:p>
          <a:p>
            <a:pPr algn="ctr"/>
            <a:r>
              <a:rPr lang="en-US" sz="1400" dirty="0">
                <a:solidFill>
                  <a:srgbClr val="146737"/>
                </a:solidFill>
              </a:rPr>
              <a:t>S</a:t>
            </a:r>
            <a:r>
              <a:rPr lang="en-US" sz="1400" dirty="0" smtClean="0">
                <a:solidFill>
                  <a:srgbClr val="146737"/>
                </a:solidFill>
              </a:rPr>
              <a:t>eparation between renewable sources and demand centers requires new long distance transmission lines.</a:t>
            </a:r>
            <a:endParaRPr lang="en-US" dirty="0" smtClean="0">
              <a:solidFill>
                <a:srgbClr val="146737"/>
              </a:solidFill>
            </a:endParaRPr>
          </a:p>
        </p:txBody>
      </p:sp>
      <p:sp>
        <p:nvSpPr>
          <p:cNvPr id="13"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39</a:t>
            </a:fld>
            <a:endParaRPr lang="en-US" sz="1200" dirty="0">
              <a:solidFill>
                <a:srgbClr val="106636"/>
              </a:solidFill>
              <a:latin typeface="Arial" pitchFamily="34" charset="0"/>
              <a:cs typeface="Arial" pitchFamily="34" charset="0"/>
            </a:endParaRPr>
          </a:p>
        </p:txBody>
      </p:sp>
      <p:sp>
        <p:nvSpPr>
          <p:cNvPr id="17"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pic>
        <p:nvPicPr>
          <p:cNvPr id="1026" name="Picture 2" descr="http://i5.minus.com/ip6hrBwIfQMts.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5879"/>
            <a:ext cx="9145932" cy="609212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rot="21114202">
            <a:off x="260788" y="1686856"/>
            <a:ext cx="862642" cy="3308789"/>
          </a:xfrm>
          <a:prstGeom prst="ellipse">
            <a:avLst/>
          </a:prstGeom>
          <a:solidFill>
            <a:srgbClr val="33CC33">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91429" tIns="45714" rIns="91429" bIns="45714" rtlCol="0" anchor="ctr"/>
          <a:lstStyle/>
          <a:p>
            <a:pPr algn="ctr"/>
            <a:r>
              <a:rPr lang="en-US" sz="2800" dirty="0" smtClean="0">
                <a:solidFill>
                  <a:schemeClr val="bg1"/>
                </a:solidFill>
                <a:latin typeface="Comic Sans MS" pitchFamily="66" charset="0"/>
              </a:rPr>
              <a:t>Demand</a:t>
            </a:r>
            <a:endParaRPr lang="en-US" sz="2800" dirty="0">
              <a:solidFill>
                <a:schemeClr val="bg1"/>
              </a:solidFill>
              <a:latin typeface="Comic Sans MS" pitchFamily="66" charset="0"/>
            </a:endParaRPr>
          </a:p>
        </p:txBody>
      </p:sp>
      <p:sp>
        <p:nvSpPr>
          <p:cNvPr id="9" name="Oval 8"/>
          <p:cNvSpPr/>
          <p:nvPr/>
        </p:nvSpPr>
        <p:spPr>
          <a:xfrm rot="2672302">
            <a:off x="6018427" y="1870036"/>
            <a:ext cx="2404743" cy="3956762"/>
          </a:xfrm>
          <a:prstGeom prst="ellipse">
            <a:avLst/>
          </a:prstGeom>
          <a:solidFill>
            <a:srgbClr val="33CC33">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91429" tIns="45714" rIns="91429" bIns="45714" rtlCol="0" anchor="ctr"/>
          <a:lstStyle/>
          <a:p>
            <a:pPr algn="ctr"/>
            <a:r>
              <a:rPr lang="en-US" sz="2800" dirty="0" smtClean="0">
                <a:solidFill>
                  <a:schemeClr val="bg1"/>
                </a:solidFill>
                <a:latin typeface="Comic Sans MS" pitchFamily="66" charset="0"/>
              </a:rPr>
              <a:t>Demand</a:t>
            </a:r>
            <a:endParaRPr lang="en-US" sz="2800" dirty="0">
              <a:solidFill>
                <a:schemeClr val="bg1"/>
              </a:solidFill>
              <a:latin typeface="Comic Sans MS" pitchFamily="66" charset="0"/>
            </a:endParaRPr>
          </a:p>
        </p:txBody>
      </p:sp>
      <p:sp>
        <p:nvSpPr>
          <p:cNvPr id="10" name="Oval 9"/>
          <p:cNvSpPr/>
          <p:nvPr/>
        </p:nvSpPr>
        <p:spPr>
          <a:xfrm>
            <a:off x="2769079" y="1690777"/>
            <a:ext cx="1699404" cy="2268748"/>
          </a:xfrm>
          <a:prstGeom prst="ellipse">
            <a:avLst/>
          </a:prstGeom>
          <a:solidFill>
            <a:srgbClr val="0099FF">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sz="2800" dirty="0" smtClean="0">
                <a:solidFill>
                  <a:schemeClr val="bg1"/>
                </a:solidFill>
                <a:latin typeface="Comic Sans MS" pitchFamily="66" charset="0"/>
              </a:rPr>
              <a:t>Wind</a:t>
            </a:r>
            <a:endParaRPr lang="en-US" sz="2800" dirty="0">
              <a:solidFill>
                <a:schemeClr val="bg1"/>
              </a:solidFill>
              <a:latin typeface="Comic Sans MS" pitchFamily="66" charset="0"/>
            </a:endParaRPr>
          </a:p>
        </p:txBody>
      </p:sp>
      <p:sp>
        <p:nvSpPr>
          <p:cNvPr id="11" name="Oval 10"/>
          <p:cNvSpPr/>
          <p:nvPr/>
        </p:nvSpPr>
        <p:spPr>
          <a:xfrm>
            <a:off x="3114136" y="4537495"/>
            <a:ext cx="1224951" cy="1337095"/>
          </a:xfrm>
          <a:prstGeom prst="ellipse">
            <a:avLst/>
          </a:prstGeom>
          <a:solidFill>
            <a:srgbClr val="0099FF">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45714" rIns="0" bIns="45714" rtlCol="0" anchor="ctr"/>
          <a:lstStyle/>
          <a:p>
            <a:pPr algn="ctr"/>
            <a:r>
              <a:rPr lang="en-US" sz="2800" dirty="0" smtClean="0">
                <a:solidFill>
                  <a:schemeClr val="bg1"/>
                </a:solidFill>
                <a:latin typeface="Comic Sans MS" pitchFamily="66" charset="0"/>
              </a:rPr>
              <a:t>Wind</a:t>
            </a:r>
            <a:endParaRPr lang="en-US" sz="2800" dirty="0">
              <a:solidFill>
                <a:schemeClr val="bg1"/>
              </a:solidFill>
              <a:latin typeface="Comic Sans MS" pitchFamily="66" charset="0"/>
            </a:endParaRPr>
          </a:p>
        </p:txBody>
      </p:sp>
      <p:sp>
        <p:nvSpPr>
          <p:cNvPr id="12" name="Oval 11"/>
          <p:cNvSpPr/>
          <p:nvPr/>
        </p:nvSpPr>
        <p:spPr>
          <a:xfrm>
            <a:off x="1250831" y="3856009"/>
            <a:ext cx="2009955" cy="1492369"/>
          </a:xfrm>
          <a:prstGeom prst="ellipse">
            <a:avLst/>
          </a:prstGeom>
          <a:solidFill>
            <a:srgbClr val="D0CB00">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sz="2800" dirty="0" smtClean="0">
                <a:solidFill>
                  <a:schemeClr val="bg1"/>
                </a:solidFill>
                <a:latin typeface="Comic Sans MS" pitchFamily="66" charset="0"/>
              </a:rPr>
              <a:t>Sun</a:t>
            </a:r>
            <a:endParaRPr lang="en-US" sz="2800" dirty="0">
              <a:solidFill>
                <a:schemeClr val="bg1"/>
              </a:solidFill>
              <a:latin typeface="Comic Sans MS" pitchFamily="66" charset="0"/>
            </a:endParaRPr>
          </a:p>
        </p:txBody>
      </p:sp>
      <p:sp>
        <p:nvSpPr>
          <p:cNvPr id="16" name="Text Box 4"/>
          <p:cNvSpPr txBox="1">
            <a:spLocks noChangeArrowheads="1"/>
          </p:cNvSpPr>
          <p:nvPr/>
        </p:nvSpPr>
        <p:spPr bwMode="auto">
          <a:xfrm>
            <a:off x="-579" y="6545883"/>
            <a:ext cx="5400136" cy="298295"/>
          </a:xfrm>
          <a:prstGeom prst="rect">
            <a:avLst/>
          </a:prstGeom>
          <a:noFill/>
          <a:ln w="9525">
            <a:noFill/>
            <a:miter lim="800000"/>
            <a:headEnd/>
            <a:tailEnd/>
          </a:ln>
          <a:effectLst/>
        </p:spPr>
        <p:txBody>
          <a:bodyPr wrap="square" lIns="82048" tIns="41025" rIns="82048" bIns="41025">
            <a:spAutoFit/>
          </a:bodyPr>
          <a:lstStyle/>
          <a:p>
            <a:pPr defTabSz="914501"/>
            <a:r>
              <a:rPr lang="en-US" sz="700" dirty="0">
                <a:solidFill>
                  <a:srgbClr val="FF0000"/>
                </a:solidFill>
                <a:hlinkClick r:id="rId4"/>
              </a:rPr>
              <a:t>http://</a:t>
            </a:r>
            <a:r>
              <a:rPr lang="en-US" sz="700" dirty="0" smtClean="0">
                <a:solidFill>
                  <a:srgbClr val="FF0000"/>
                </a:solidFill>
                <a:hlinkClick r:id="rId4"/>
              </a:rPr>
              <a:t>visibleearth.nasa.gov/view_rec.php?id=1438l</a:t>
            </a:r>
            <a:endParaRPr lang="en-US" sz="700" dirty="0" smtClean="0">
              <a:solidFill>
                <a:srgbClr val="FF0000"/>
              </a:solidFill>
            </a:endParaRPr>
          </a:p>
          <a:p>
            <a:pPr defTabSz="914501"/>
            <a:r>
              <a:rPr lang="en-US" sz="700" dirty="0" smtClean="0">
                <a:solidFill>
                  <a:schemeClr val="bg1"/>
                </a:solidFill>
              </a:rPr>
              <a:t>Chart adapted from the American Physical Society report, Integrating Renewable Energy on the Grid  </a:t>
            </a:r>
            <a:endParaRPr lang="en-US" sz="700" dirty="0">
              <a:solidFill>
                <a:schemeClr val="bg1"/>
              </a:solidFill>
            </a:endParaRPr>
          </a:p>
        </p:txBody>
      </p:sp>
    </p:spTree>
    <p:extLst>
      <p:ext uri="{BB962C8B-B14F-4D97-AF65-F5344CB8AC3E}">
        <p14:creationId xmlns:p14="http://schemas.microsoft.com/office/powerpoint/2010/main" val="3554888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311486" y="1021313"/>
            <a:ext cx="6297594" cy="2643914"/>
            <a:chOff x="1852613" y="833053"/>
            <a:chExt cx="7053710" cy="3484429"/>
          </a:xfrm>
        </p:grpSpPr>
        <p:pic>
          <p:nvPicPr>
            <p:cNvPr id="67587" name="Picture 3" descr="BES_H_Cover8-03"/>
            <p:cNvPicPr preferRelativeResize="0">
              <a:picLocks noChangeAspect="1" noChangeArrowheads="1"/>
            </p:cNvPicPr>
            <p:nvPr/>
          </p:nvPicPr>
          <p:blipFill>
            <a:blip r:embed="rId3" cstate="print"/>
            <a:srcRect/>
            <a:stretch>
              <a:fillRect/>
            </a:stretch>
          </p:blipFill>
          <p:spPr bwMode="auto">
            <a:xfrm>
              <a:off x="1852613" y="833053"/>
              <a:ext cx="1298448" cy="1678296"/>
            </a:xfrm>
            <a:prstGeom prst="rect">
              <a:avLst/>
            </a:prstGeom>
            <a:noFill/>
            <a:ln w="28575">
              <a:solidFill>
                <a:srgbClr val="FF0000"/>
              </a:solidFill>
              <a:miter lim="800000"/>
              <a:headEnd/>
              <a:tailEnd/>
            </a:ln>
          </p:spPr>
        </p:pic>
        <p:pic>
          <p:nvPicPr>
            <p:cNvPr id="67588" name="Picture 4"/>
            <p:cNvPicPr preferRelativeResize="0">
              <a:picLocks noChangeAspect="1" noChangeArrowheads="1"/>
            </p:cNvPicPr>
            <p:nvPr/>
          </p:nvPicPr>
          <p:blipFill>
            <a:blip r:embed="rId4" cstate="print"/>
            <a:srcRect/>
            <a:stretch>
              <a:fillRect/>
            </a:stretch>
          </p:blipFill>
          <p:spPr bwMode="auto">
            <a:xfrm>
              <a:off x="3291428" y="833053"/>
              <a:ext cx="1298448" cy="1678296"/>
            </a:xfrm>
            <a:prstGeom prst="rect">
              <a:avLst/>
            </a:prstGeom>
            <a:noFill/>
            <a:ln w="28575">
              <a:solidFill>
                <a:srgbClr val="FF0000"/>
              </a:solidFill>
              <a:miter lim="800000"/>
              <a:headEnd/>
              <a:tailEnd/>
            </a:ln>
          </p:spPr>
        </p:pic>
        <p:pic>
          <p:nvPicPr>
            <p:cNvPr id="67589" name="Picture 5"/>
            <p:cNvPicPr preferRelativeResize="0">
              <a:picLocks noChangeAspect="1" noChangeArrowheads="1"/>
            </p:cNvPicPr>
            <p:nvPr/>
          </p:nvPicPr>
          <p:blipFill>
            <a:blip r:embed="rId5" cstate="print">
              <a:lum bright="-10000" contrast="20000"/>
            </a:blip>
            <a:srcRect/>
            <a:stretch>
              <a:fillRect/>
            </a:stretch>
          </p:blipFill>
          <p:spPr bwMode="auto">
            <a:xfrm>
              <a:off x="6169058" y="833053"/>
              <a:ext cx="1298448" cy="1678296"/>
            </a:xfrm>
            <a:prstGeom prst="rect">
              <a:avLst/>
            </a:prstGeom>
            <a:noFill/>
            <a:ln w="28575">
              <a:solidFill>
                <a:srgbClr val="FF0000"/>
              </a:solidFill>
              <a:miter lim="800000"/>
              <a:headEnd/>
              <a:tailEnd/>
            </a:ln>
          </p:spPr>
        </p:pic>
        <p:pic>
          <p:nvPicPr>
            <p:cNvPr id="67590" name="Picture 6"/>
            <p:cNvPicPr preferRelativeResize="0">
              <a:picLocks noChangeAspect="1" noChangeArrowheads="1"/>
            </p:cNvPicPr>
            <p:nvPr/>
          </p:nvPicPr>
          <p:blipFill>
            <a:blip r:embed="rId6" cstate="print"/>
            <a:srcRect/>
            <a:stretch>
              <a:fillRect/>
            </a:stretch>
          </p:blipFill>
          <p:spPr bwMode="auto">
            <a:xfrm>
              <a:off x="7607875" y="833053"/>
              <a:ext cx="1298448" cy="1678299"/>
            </a:xfrm>
            <a:prstGeom prst="rect">
              <a:avLst/>
            </a:prstGeom>
            <a:noFill/>
            <a:ln w="28575">
              <a:solidFill>
                <a:srgbClr val="FF0000"/>
              </a:solidFill>
              <a:miter lim="800000"/>
              <a:headEnd/>
              <a:tailEnd/>
            </a:ln>
          </p:spPr>
        </p:pic>
        <p:pic>
          <p:nvPicPr>
            <p:cNvPr id="67591" name="Picture 7"/>
            <p:cNvPicPr preferRelativeResize="0">
              <a:picLocks noChangeAspect="1" noChangeArrowheads="1"/>
            </p:cNvPicPr>
            <p:nvPr/>
          </p:nvPicPr>
          <p:blipFill>
            <a:blip r:embed="rId7" cstate="print"/>
            <a:srcRect/>
            <a:stretch>
              <a:fillRect/>
            </a:stretch>
          </p:blipFill>
          <p:spPr bwMode="auto">
            <a:xfrm>
              <a:off x="1852613" y="2636453"/>
              <a:ext cx="1298448" cy="1678296"/>
            </a:xfrm>
            <a:prstGeom prst="rect">
              <a:avLst/>
            </a:prstGeom>
            <a:noFill/>
            <a:ln w="28575">
              <a:solidFill>
                <a:srgbClr val="FF0000"/>
              </a:solidFill>
              <a:miter lim="800000"/>
              <a:headEnd/>
              <a:tailEnd/>
            </a:ln>
          </p:spPr>
        </p:pic>
        <p:pic>
          <p:nvPicPr>
            <p:cNvPr id="67592" name="Picture 8" descr="EES_xlg"/>
            <p:cNvPicPr preferRelativeResize="0">
              <a:picLocks noChangeAspect="1" noChangeArrowheads="1"/>
            </p:cNvPicPr>
            <p:nvPr/>
          </p:nvPicPr>
          <p:blipFill>
            <a:blip r:embed="rId8" cstate="print"/>
            <a:srcRect/>
            <a:stretch>
              <a:fillRect/>
            </a:stretch>
          </p:blipFill>
          <p:spPr bwMode="auto">
            <a:xfrm>
              <a:off x="4730243" y="2636453"/>
              <a:ext cx="1298448" cy="1678299"/>
            </a:xfrm>
            <a:prstGeom prst="rect">
              <a:avLst/>
            </a:prstGeom>
            <a:noFill/>
            <a:ln w="28575">
              <a:solidFill>
                <a:srgbClr val="FF0000"/>
              </a:solidFill>
              <a:miter lim="800000"/>
              <a:headEnd/>
              <a:tailEnd/>
            </a:ln>
          </p:spPr>
        </p:pic>
        <p:pic>
          <p:nvPicPr>
            <p:cNvPr id="67593" name="Picture 9" descr="CAT_lg"/>
            <p:cNvPicPr preferRelativeResize="0">
              <a:picLocks noChangeAspect="1" noChangeArrowheads="1"/>
            </p:cNvPicPr>
            <p:nvPr/>
          </p:nvPicPr>
          <p:blipFill>
            <a:blip r:embed="rId9" cstate="print"/>
            <a:srcRect/>
            <a:stretch>
              <a:fillRect/>
            </a:stretch>
          </p:blipFill>
          <p:spPr bwMode="auto">
            <a:xfrm>
              <a:off x="6169058" y="2636453"/>
              <a:ext cx="1298448" cy="1681029"/>
            </a:xfrm>
            <a:prstGeom prst="rect">
              <a:avLst/>
            </a:prstGeom>
            <a:noFill/>
            <a:ln w="28575">
              <a:solidFill>
                <a:srgbClr val="FF0000"/>
              </a:solidFill>
              <a:miter lim="800000"/>
              <a:headEnd/>
              <a:tailEnd/>
            </a:ln>
          </p:spPr>
        </p:pic>
        <p:pic>
          <p:nvPicPr>
            <p:cNvPr id="67594" name="Picture 10" descr="GEO_lg"/>
            <p:cNvPicPr preferRelativeResize="0">
              <a:picLocks noChangeAspect="1" noChangeArrowheads="1"/>
            </p:cNvPicPr>
            <p:nvPr/>
          </p:nvPicPr>
          <p:blipFill>
            <a:blip r:embed="rId10" cstate="print"/>
            <a:srcRect/>
            <a:stretch>
              <a:fillRect/>
            </a:stretch>
          </p:blipFill>
          <p:spPr bwMode="auto">
            <a:xfrm>
              <a:off x="3291428" y="2636453"/>
              <a:ext cx="1298448" cy="1678296"/>
            </a:xfrm>
            <a:prstGeom prst="rect">
              <a:avLst/>
            </a:prstGeom>
            <a:noFill/>
            <a:ln w="28575">
              <a:solidFill>
                <a:srgbClr val="FF0000"/>
              </a:solidFill>
              <a:miter lim="800000"/>
              <a:headEnd/>
              <a:tailEnd/>
            </a:ln>
          </p:spPr>
        </p:pic>
        <p:pic>
          <p:nvPicPr>
            <p:cNvPr id="67595" name="Picture 11" descr="MuEE"/>
            <p:cNvPicPr preferRelativeResize="0">
              <a:picLocks noChangeAspect="1" noChangeArrowheads="1"/>
            </p:cNvPicPr>
            <p:nvPr/>
          </p:nvPicPr>
          <p:blipFill>
            <a:blip r:embed="rId11" cstate="print"/>
            <a:srcRect/>
            <a:stretch>
              <a:fillRect/>
            </a:stretch>
          </p:blipFill>
          <p:spPr bwMode="auto">
            <a:xfrm>
              <a:off x="7607875" y="2636453"/>
              <a:ext cx="1298448" cy="1678296"/>
            </a:xfrm>
            <a:prstGeom prst="rect">
              <a:avLst/>
            </a:prstGeom>
            <a:noFill/>
            <a:ln w="28575">
              <a:solidFill>
                <a:srgbClr val="FF0000"/>
              </a:solidFill>
              <a:miter lim="800000"/>
              <a:headEnd/>
              <a:tailEnd/>
            </a:ln>
          </p:spPr>
        </p:pic>
        <p:pic>
          <p:nvPicPr>
            <p:cNvPr id="67596" name="Picture 12" descr="Cover_921"/>
            <p:cNvPicPr preferRelativeResize="0">
              <a:picLocks noChangeAspect="1" noChangeArrowheads="1"/>
            </p:cNvPicPr>
            <p:nvPr/>
          </p:nvPicPr>
          <p:blipFill>
            <a:blip r:embed="rId12" cstate="print"/>
            <a:srcRect/>
            <a:stretch>
              <a:fillRect/>
            </a:stretch>
          </p:blipFill>
          <p:spPr bwMode="auto">
            <a:xfrm>
              <a:off x="4730243" y="833053"/>
              <a:ext cx="1298448" cy="1678296"/>
            </a:xfrm>
            <a:prstGeom prst="rect">
              <a:avLst/>
            </a:prstGeom>
            <a:noFill/>
            <a:ln w="28575">
              <a:solidFill>
                <a:srgbClr val="FF0000"/>
              </a:solidFill>
              <a:miter lim="800000"/>
              <a:headEnd/>
              <a:tailEnd/>
            </a:ln>
          </p:spPr>
        </p:pic>
      </p:grpSp>
      <p:pic>
        <p:nvPicPr>
          <p:cNvPr id="67598" name="Picture 14"/>
          <p:cNvPicPr preferRelativeResize="0">
            <a:picLocks noGrp="1" noChangeAspect="1" noChangeArrowheads="1"/>
          </p:cNvPicPr>
          <p:nvPr>
            <p:ph sz="half" idx="1"/>
          </p:nvPr>
        </p:nvPicPr>
        <p:blipFill>
          <a:blip r:embed="rId13" cstate="print"/>
          <a:srcRect/>
          <a:stretch>
            <a:fillRect/>
          </a:stretch>
        </p:blipFill>
        <p:spPr bwMode="auto">
          <a:xfrm>
            <a:off x="310210" y="1309242"/>
            <a:ext cx="1834595" cy="2240781"/>
          </a:xfrm>
          <a:noFill/>
          <a:ln>
            <a:miter lim="800000"/>
            <a:headEnd/>
            <a:tailEnd/>
          </a:ln>
        </p:spPr>
      </p:pic>
      <p:sp>
        <p:nvSpPr>
          <p:cNvPr id="31" name="Rectangle 2"/>
          <p:cNvSpPr>
            <a:spLocks noGrp="1" noChangeArrowheads="1"/>
          </p:cNvSpPr>
          <p:nvPr>
            <p:ph type="title"/>
          </p:nvPr>
        </p:nvSpPr>
        <p:spPr bwMode="auto">
          <a:xfrm>
            <a:off x="0" y="87089"/>
            <a:ext cx="9144000" cy="598714"/>
          </a:xfrm>
          <a:noFill/>
          <a:ln w="9525">
            <a:noFill/>
            <a:miter lim="800000"/>
            <a:headEnd/>
            <a:tailEnd/>
          </a:ln>
        </p:spPr>
        <p:txBody>
          <a:bodyPr vert="horz" wrap="square" lIns="91429" tIns="45714" rIns="91429" bIns="45714" numCol="1" anchor="ctr" anchorCtr="0" compatLnSpc="1">
            <a:prstTxWarp prst="textNoShape">
              <a:avLst/>
            </a:prstTxWarp>
          </a:bodyPr>
          <a:lstStyle/>
          <a:p>
            <a:pPr defTabSz="820487" eaLnBrk="1" hangingPunct="1">
              <a:lnSpc>
                <a:spcPct val="90000"/>
              </a:lnSpc>
            </a:pPr>
            <a:r>
              <a:rPr lang="en-US" dirty="0" smtClean="0">
                <a:solidFill>
                  <a:schemeClr val="tx1">
                    <a:lumMod val="75000"/>
                    <a:lumOff val="25000"/>
                  </a:schemeClr>
                </a:solidFill>
                <a:latin typeface="Arial" charset="0"/>
                <a:cs typeface="Arial" charset="0"/>
              </a:rPr>
              <a:t>The “Basic Research Needs” Series</a:t>
            </a:r>
            <a:br>
              <a:rPr lang="en-US" dirty="0" smtClean="0">
                <a:solidFill>
                  <a:schemeClr val="tx1">
                    <a:lumMod val="75000"/>
                    <a:lumOff val="25000"/>
                  </a:schemeClr>
                </a:solidFill>
                <a:latin typeface="Arial" charset="0"/>
                <a:cs typeface="Arial" charset="0"/>
              </a:rPr>
            </a:br>
            <a:r>
              <a:rPr lang="en-US" sz="1600" dirty="0">
                <a:solidFill>
                  <a:schemeClr val="tx1"/>
                </a:solidFill>
              </a:rPr>
              <a:t>10 workshops; 5 years; more than 1,500 participants from academia, industry, and DOE labs</a:t>
            </a:r>
            <a:endParaRPr lang="en-US" sz="1600" dirty="0">
              <a:solidFill>
                <a:schemeClr val="tx1">
                  <a:lumMod val="75000"/>
                  <a:lumOff val="25000"/>
                </a:schemeClr>
              </a:solidFill>
            </a:endParaRPr>
          </a:p>
        </p:txBody>
      </p:sp>
      <p:sp>
        <p:nvSpPr>
          <p:cNvPr id="24" name="Rectangle 14"/>
          <p:cNvSpPr>
            <a:spLocks noChangeArrowheads="1"/>
          </p:cNvSpPr>
          <p:nvPr/>
        </p:nvSpPr>
        <p:spPr bwMode="auto">
          <a:xfrm>
            <a:off x="50189" y="3996491"/>
            <a:ext cx="8999682" cy="2135967"/>
          </a:xfrm>
          <a:prstGeom prst="rect">
            <a:avLst/>
          </a:prstGeom>
          <a:noFill/>
          <a:ln w="9525" algn="ctr">
            <a:noFill/>
            <a:miter lim="800000"/>
            <a:headEnd/>
            <a:tailEnd/>
          </a:ln>
          <a:effectLst/>
        </p:spPr>
        <p:txBody>
          <a:bodyPr lIns="93470" tIns="46735" rIns="93470" bIns="46735">
            <a:spAutoFit/>
          </a:bodyPr>
          <a:lstStyle/>
          <a:p>
            <a:pPr>
              <a:spcAft>
                <a:spcPts val="200"/>
              </a:spcAft>
            </a:pPr>
            <a:r>
              <a:rPr lang="en-US" dirty="0" smtClean="0">
                <a:latin typeface="Arial" panose="020B0604020202020204" pitchFamily="34" charset="0"/>
                <a:cs typeface="Arial" panose="020B0604020202020204" pitchFamily="34" charset="0"/>
              </a:rPr>
              <a:t>Control </a:t>
            </a:r>
            <a:r>
              <a:rPr lang="en-US" dirty="0" smtClean="0">
                <a:latin typeface="Arial" panose="020B0604020202020204" pitchFamily="34" charset="0"/>
                <a:cs typeface="Arial" panose="020B0604020202020204" pitchFamily="34" charset="0"/>
              </a:rPr>
              <a:t>of materials </a:t>
            </a:r>
            <a:r>
              <a:rPr lang="en-US" dirty="0">
                <a:latin typeface="Arial" panose="020B0604020202020204" pitchFamily="34" charset="0"/>
                <a:cs typeface="Arial" panose="020B0604020202020204" pitchFamily="34" charset="0"/>
              </a:rPr>
              <a:t>properties and functionalities through </a:t>
            </a:r>
            <a:r>
              <a:rPr lang="en-US" dirty="0" smtClean="0">
                <a:latin typeface="Arial" panose="020B0604020202020204" pitchFamily="34" charset="0"/>
                <a:cs typeface="Arial" panose="020B0604020202020204" pitchFamily="34" charset="0"/>
              </a:rPr>
              <a:t>atomic </a:t>
            </a:r>
            <a:r>
              <a:rPr lang="en-US" dirty="0" smtClean="0">
                <a:latin typeface="Arial" panose="020B0604020202020204" pitchFamily="34" charset="0"/>
                <a:cs typeface="Arial" panose="020B0604020202020204" pitchFamily="34" charset="0"/>
              </a:rPr>
              <a:t>design:  Science at the </a:t>
            </a:r>
            <a:r>
              <a:rPr lang="en-US" dirty="0" err="1" smtClean="0">
                <a:latin typeface="Arial" panose="020B0604020202020204" pitchFamily="34" charset="0"/>
                <a:cs typeface="Arial" panose="020B0604020202020204" pitchFamily="34" charset="0"/>
              </a:rPr>
              <a:t>nanoscale</a:t>
            </a:r>
            <a:endParaRPr lang="en-US" dirty="0" smtClean="0">
              <a:latin typeface="Arial" panose="020B0604020202020204" pitchFamily="34" charset="0"/>
              <a:cs typeface="Arial" panose="020B0604020202020204" pitchFamily="34" charset="0"/>
            </a:endParaRPr>
          </a:p>
          <a:p>
            <a:pPr marL="685800" indent="-228600">
              <a:spcAft>
                <a:spcPts val="200"/>
              </a:spcAft>
              <a:buFont typeface="Wingdings" pitchFamily="2" charset="2"/>
              <a:buChar char="§"/>
            </a:pPr>
            <a:r>
              <a:rPr lang="en-US" altLang="en-US" dirty="0" smtClean="0">
                <a:latin typeface="Arial" panose="020B0604020202020204" pitchFamily="34" charset="0"/>
                <a:cs typeface="Arial" panose="020B0604020202020204" pitchFamily="34" charset="0"/>
              </a:rPr>
              <a:t>Designer </a:t>
            </a:r>
            <a:r>
              <a:rPr lang="en-US" altLang="en-US" dirty="0">
                <a:latin typeface="Arial" panose="020B0604020202020204" pitchFamily="34" charset="0"/>
                <a:cs typeface="Arial" panose="020B0604020202020204" pitchFamily="34" charset="0"/>
              </a:rPr>
              <a:t>catalysts, interfaces, membranes, </a:t>
            </a:r>
            <a:r>
              <a:rPr lang="en-US" altLang="en-US" dirty="0" smtClean="0">
                <a:latin typeface="Arial" panose="020B0604020202020204" pitchFamily="34" charset="0"/>
                <a:cs typeface="Arial" panose="020B0604020202020204" pitchFamily="34" charset="0"/>
              </a:rPr>
              <a:t>bio-materials, </a:t>
            </a:r>
            <a:r>
              <a:rPr lang="en-US" altLang="en-US" dirty="0" smtClean="0">
                <a:latin typeface="Arial" panose="020B0604020202020204" pitchFamily="34" charset="0"/>
                <a:cs typeface="Arial" panose="020B0604020202020204" pitchFamily="34" charset="0"/>
              </a:rPr>
              <a:t>…</a:t>
            </a:r>
            <a:endParaRPr lang="en-US" altLang="en-US" dirty="0" smtClean="0">
              <a:latin typeface="Arial" panose="020B0604020202020204" pitchFamily="34" charset="0"/>
              <a:cs typeface="Arial" panose="020B0604020202020204" pitchFamily="34" charset="0"/>
            </a:endParaRPr>
          </a:p>
          <a:p>
            <a:pPr marL="685800" indent="-228600">
              <a:spcAft>
                <a:spcPts val="200"/>
              </a:spcAft>
              <a:buFont typeface="Wingdings" pitchFamily="2" charset="2"/>
              <a:buChar char="§"/>
            </a:pPr>
            <a:r>
              <a:rPr lang="en-US" altLang="en-US" dirty="0" smtClean="0">
                <a:latin typeface="Arial" panose="020B0604020202020204" pitchFamily="34" charset="0"/>
                <a:cs typeface="Arial" panose="020B0604020202020204" pitchFamily="34" charset="0"/>
              </a:rPr>
              <a:t>Engineered microbes</a:t>
            </a:r>
            <a:endParaRPr lang="en-US" altLang="en-US" dirty="0">
              <a:latin typeface="Arial" panose="020B0604020202020204" pitchFamily="34" charset="0"/>
              <a:cs typeface="Arial" panose="020B0604020202020204" pitchFamily="34" charset="0"/>
            </a:endParaRPr>
          </a:p>
          <a:p>
            <a:pPr marL="685800" indent="-228600">
              <a:spcAft>
                <a:spcPts val="200"/>
              </a:spcAft>
              <a:buFont typeface="Wingdings" pitchFamily="2" charset="2"/>
              <a:buChar char="§"/>
            </a:pPr>
            <a:r>
              <a:rPr lang="en-US" altLang="en-US" dirty="0" smtClean="0">
                <a:latin typeface="Arial" panose="020B0604020202020204" pitchFamily="34" charset="0"/>
                <a:cs typeface="Arial" panose="020B0604020202020204" pitchFamily="34" charset="0"/>
              </a:rPr>
              <a:t>Discovery</a:t>
            </a:r>
            <a:r>
              <a:rPr lang="en-US" altLang="en-US" dirty="0">
                <a:latin typeface="Arial" panose="020B0604020202020204" pitchFamily="34" charset="0"/>
                <a:cs typeface="Arial" panose="020B0604020202020204" pitchFamily="34" charset="0"/>
              </a:rPr>
              <a:t>, </a:t>
            </a:r>
            <a:r>
              <a:rPr lang="en-US" altLang="en-US" dirty="0" smtClean="0">
                <a:latin typeface="Arial" panose="020B0604020202020204" pitchFamily="34" charset="0"/>
                <a:cs typeface="Arial" panose="020B0604020202020204" pitchFamily="34" charset="0"/>
              </a:rPr>
              <a:t>design, </a:t>
            </a:r>
            <a:r>
              <a:rPr lang="en-US" altLang="en-US" dirty="0">
                <a:latin typeface="Arial" panose="020B0604020202020204" pitchFamily="34" charset="0"/>
                <a:cs typeface="Arial" panose="020B0604020202020204" pitchFamily="34" charset="0"/>
              </a:rPr>
              <a:t>and </a:t>
            </a:r>
            <a:r>
              <a:rPr lang="en-US" altLang="en-US" dirty="0" smtClean="0">
                <a:latin typeface="Arial" panose="020B0604020202020204" pitchFamily="34" charset="0"/>
                <a:cs typeface="Arial" panose="020B0604020202020204" pitchFamily="34" charset="0"/>
              </a:rPr>
              <a:t>synthesis of new materials, </a:t>
            </a:r>
            <a:r>
              <a:rPr lang="en-US" altLang="en-US" dirty="0">
                <a:latin typeface="Arial" panose="020B0604020202020204" pitchFamily="34" charset="0"/>
                <a:cs typeface="Arial" panose="020B0604020202020204" pitchFamily="34" charset="0"/>
              </a:rPr>
              <a:t>especially </a:t>
            </a:r>
            <a:r>
              <a:rPr lang="en-US" altLang="en-US" dirty="0" smtClean="0">
                <a:latin typeface="Arial" panose="020B0604020202020204" pitchFamily="34" charset="0"/>
                <a:cs typeface="Arial" panose="020B0604020202020204" pitchFamily="34" charset="0"/>
              </a:rPr>
              <a:t>those that </a:t>
            </a:r>
            <a:r>
              <a:rPr lang="en-US" altLang="en-US" dirty="0">
                <a:latin typeface="Arial" panose="020B0604020202020204" pitchFamily="34" charset="0"/>
                <a:cs typeface="Arial" panose="020B0604020202020204" pitchFamily="34" charset="0"/>
              </a:rPr>
              <a:t>perform well under extreme conditions</a:t>
            </a:r>
          </a:p>
          <a:p>
            <a:pPr marL="685800" indent="-228600">
              <a:spcAft>
                <a:spcPts val="200"/>
              </a:spcAft>
              <a:buFont typeface="Wingdings" pitchFamily="2" charset="2"/>
              <a:buChar char="§"/>
            </a:pPr>
            <a:r>
              <a:rPr lang="en-US" altLang="en-US" dirty="0">
                <a:latin typeface="Arial" panose="020B0604020202020204" pitchFamily="34" charset="0"/>
                <a:cs typeface="Arial" panose="020B0604020202020204" pitchFamily="34" charset="0"/>
              </a:rPr>
              <a:t>New tools for </a:t>
            </a:r>
            <a:r>
              <a:rPr lang="en-US" altLang="en-US" dirty="0" smtClean="0">
                <a:latin typeface="Arial" panose="020B0604020202020204" pitchFamily="34" charset="0"/>
                <a:cs typeface="Arial" panose="020B0604020202020204" pitchFamily="34" charset="0"/>
              </a:rPr>
              <a:t>atomic-level characterization </a:t>
            </a:r>
            <a:r>
              <a:rPr lang="en-US" altLang="en-US" dirty="0">
                <a:latin typeface="Arial" panose="020B0604020202020204" pitchFamily="34" charset="0"/>
                <a:cs typeface="Arial" panose="020B0604020202020204" pitchFamily="34" charset="0"/>
              </a:rPr>
              <a:t>and for computational </a:t>
            </a:r>
            <a:r>
              <a:rPr lang="en-US" altLang="en-US" dirty="0" smtClean="0">
                <a:latin typeface="Arial" panose="020B0604020202020204" pitchFamily="34" charset="0"/>
                <a:cs typeface="Arial" panose="020B0604020202020204" pitchFamily="34" charset="0"/>
              </a:rPr>
              <a:t>modeling</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6967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7" name="Text Box 3"/>
          <p:cNvSpPr txBox="1">
            <a:spLocks noChangeArrowheads="1"/>
          </p:cNvSpPr>
          <p:nvPr/>
        </p:nvSpPr>
        <p:spPr bwMode="auto">
          <a:xfrm>
            <a:off x="492125" y="2271993"/>
            <a:ext cx="8151091" cy="618609"/>
          </a:xfrm>
          <a:prstGeom prst="rect">
            <a:avLst/>
          </a:prstGeom>
          <a:noFill/>
          <a:ln w="9525" algn="ctr">
            <a:noFill/>
            <a:miter lim="800000"/>
            <a:headEnd/>
            <a:tailEnd/>
          </a:ln>
          <a:effectLst/>
        </p:spPr>
        <p:txBody>
          <a:bodyPr lIns="91407" tIns="45704" rIns="91407" bIns="45704">
            <a:spAutoFit/>
          </a:bodyPr>
          <a:lstStyle/>
          <a:p>
            <a:pPr algn="ctr" defTabSz="914501" eaLnBrk="0" hangingPunct="0">
              <a:lnSpc>
                <a:spcPct val="95000"/>
              </a:lnSpc>
              <a:tabLst>
                <a:tab pos="1696528" algn="l"/>
              </a:tabLst>
            </a:pPr>
            <a:r>
              <a:rPr lang="en-US" sz="3600" b="1" dirty="0">
                <a:solidFill>
                  <a:srgbClr val="FF0000"/>
                </a:solidFill>
                <a:effectLst>
                  <a:outerShdw blurRad="38100" dist="38100" dir="2700000" algn="tl">
                    <a:srgbClr val="C0C0C0"/>
                  </a:outerShdw>
                </a:effectLst>
                <a:latin typeface="Arial" pitchFamily="34" charset="0"/>
              </a:rPr>
              <a:t>Energy and the environment</a:t>
            </a:r>
          </a:p>
        </p:txBody>
      </p:sp>
      <p:pic>
        <p:nvPicPr>
          <p:cNvPr id="523276" name="Picture 12" descr="time_cover_global_warming_75"/>
          <p:cNvPicPr preferRelativeResize="0">
            <a:picLocks noChangeAspect="1" noChangeArrowheads="1"/>
          </p:cNvPicPr>
          <p:nvPr/>
        </p:nvPicPr>
        <p:blipFill>
          <a:blip r:embed="rId3" cstate="print"/>
          <a:srcRect/>
          <a:stretch>
            <a:fillRect/>
          </a:stretch>
        </p:blipFill>
        <p:spPr bwMode="auto">
          <a:xfrm>
            <a:off x="38636" y="3724932"/>
            <a:ext cx="2039152" cy="2619349"/>
          </a:xfrm>
          <a:prstGeom prst="rect">
            <a:avLst/>
          </a:prstGeom>
          <a:noFill/>
          <a:ln w="9525">
            <a:noFill/>
            <a:miter lim="800000"/>
            <a:headEnd/>
            <a:tailEnd/>
          </a:ln>
        </p:spPr>
      </p:pic>
      <p:pic>
        <p:nvPicPr>
          <p:cNvPr id="523278" name="Picture 14" descr="Time-Global-Warming"/>
          <p:cNvPicPr preferRelativeResize="0">
            <a:picLocks noChangeAspect="1" noChangeArrowheads="1"/>
          </p:cNvPicPr>
          <p:nvPr/>
        </p:nvPicPr>
        <p:blipFill>
          <a:blip r:embed="rId4" cstate="print"/>
          <a:srcRect/>
          <a:stretch>
            <a:fillRect/>
          </a:stretch>
        </p:blipFill>
        <p:spPr bwMode="auto">
          <a:xfrm>
            <a:off x="1747236" y="4016289"/>
            <a:ext cx="2039152" cy="2614248"/>
          </a:xfrm>
          <a:prstGeom prst="rect">
            <a:avLst/>
          </a:prstGeom>
          <a:noFill/>
          <a:ln w="9525">
            <a:noFill/>
            <a:miter lim="800000"/>
            <a:headEnd/>
            <a:tailEnd/>
          </a:ln>
        </p:spPr>
      </p:pic>
      <p:pic>
        <p:nvPicPr>
          <p:cNvPr id="523274" name="Picture 10" descr="Time%20climate%20be%20worried%20cover"/>
          <p:cNvPicPr preferRelativeResize="0">
            <a:picLocks noChangeAspect="1" noChangeArrowheads="1"/>
          </p:cNvPicPr>
          <p:nvPr/>
        </p:nvPicPr>
        <p:blipFill>
          <a:blip r:embed="rId5" cstate="print"/>
          <a:srcRect/>
          <a:stretch>
            <a:fillRect/>
          </a:stretch>
        </p:blipFill>
        <p:spPr bwMode="auto">
          <a:xfrm>
            <a:off x="3620689" y="3723193"/>
            <a:ext cx="2039152" cy="2632102"/>
          </a:xfrm>
          <a:prstGeom prst="rect">
            <a:avLst/>
          </a:prstGeom>
          <a:noFill/>
          <a:ln w="9525">
            <a:noFill/>
            <a:miter lim="800000"/>
            <a:headEnd/>
            <a:tailEnd/>
          </a:ln>
        </p:spPr>
      </p:pic>
      <p:sp>
        <p:nvSpPr>
          <p:cNvPr id="12" name="Slide Number Placeholder 11"/>
          <p:cNvSpPr>
            <a:spLocks noGrp="1"/>
          </p:cNvSpPr>
          <p:nvPr>
            <p:ph type="sldNum" sz="quarter" idx="11"/>
          </p:nvPr>
        </p:nvSpPr>
        <p:spPr/>
        <p:txBody>
          <a:bodyPr/>
          <a:lstStyle/>
          <a:p>
            <a:pPr>
              <a:defRPr/>
            </a:pPr>
            <a:fld id="{6EEA275D-5A49-48A8-817D-44C3EA0A3A2F}" type="slidenum">
              <a:rPr lang="en-US" smtClean="0"/>
              <a:pPr>
                <a:defRPr/>
              </a:pPr>
              <a:t>40</a:t>
            </a:fld>
            <a:endParaRPr lang="en-US" dirty="0"/>
          </a:p>
        </p:txBody>
      </p:sp>
      <p:pic>
        <p:nvPicPr>
          <p:cNvPr id="523280" name="Picture 16" descr="globalwarmingisahoaxnewsweek"/>
          <p:cNvPicPr preferRelativeResize="0">
            <a:picLocks noChangeAspect="1" noChangeArrowheads="1"/>
          </p:cNvPicPr>
          <p:nvPr/>
        </p:nvPicPr>
        <p:blipFill>
          <a:blip r:embed="rId6" cstate="print"/>
          <a:srcRect/>
          <a:stretch>
            <a:fillRect/>
          </a:stretch>
        </p:blipFill>
        <p:spPr bwMode="auto">
          <a:xfrm>
            <a:off x="5506128" y="3976353"/>
            <a:ext cx="2039152" cy="2662707"/>
          </a:xfrm>
          <a:prstGeom prst="rect">
            <a:avLst/>
          </a:prstGeom>
          <a:noFill/>
          <a:ln w="9525">
            <a:noFill/>
            <a:miter lim="800000"/>
            <a:headEnd/>
            <a:tailEnd/>
          </a:ln>
        </p:spPr>
      </p:pic>
      <p:pic>
        <p:nvPicPr>
          <p:cNvPr id="8" name="Picture 8" descr="TV_week_16APR06"/>
          <p:cNvPicPr>
            <a:picLocks noChangeAspect="1" noChangeArrowheads="1"/>
          </p:cNvPicPr>
          <p:nvPr/>
        </p:nvPicPr>
        <p:blipFill>
          <a:blip r:embed="rId7" cstate="print"/>
          <a:srcRect/>
          <a:stretch>
            <a:fillRect/>
          </a:stretch>
        </p:blipFill>
        <p:spPr bwMode="auto">
          <a:xfrm>
            <a:off x="7093867" y="3738530"/>
            <a:ext cx="2050134" cy="2654645"/>
          </a:xfrm>
          <a:prstGeom prst="rect">
            <a:avLst/>
          </a:prstGeom>
          <a:noFill/>
          <a:ln w="19050">
            <a:solidFill>
              <a:schemeClr val="folHlink"/>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2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32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32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32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0"/>
            <a:ext cx="9144000" cy="6858000"/>
          </a:xfrm>
          <a:prstGeom prst="rect">
            <a:avLst/>
          </a:prstGeom>
          <a:solidFill>
            <a:srgbClr val="060606"/>
          </a:solidFill>
          <a:ln w="9525">
            <a:solidFill>
              <a:schemeClr val="tx1"/>
            </a:solidFill>
            <a:miter lim="800000"/>
            <a:headEnd/>
            <a:tailEnd/>
          </a:ln>
        </p:spPr>
        <p:txBody>
          <a:bodyPr wrap="none" lIns="82058" tIns="41029" rIns="82058" bIns="41029" anchor="ctr"/>
          <a:lstStyle>
            <a:lvl1pPr eaLnBrk="0" hangingPunct="0">
              <a:defRPr>
                <a:solidFill>
                  <a:srgbClr val="0000BC"/>
                </a:solidFill>
                <a:latin typeface="Times New Roman" pitchFamily="18" charset="0"/>
              </a:defRPr>
            </a:lvl1pPr>
            <a:lvl2pPr marL="742950" indent="-285750" eaLnBrk="0" hangingPunct="0">
              <a:defRPr>
                <a:solidFill>
                  <a:srgbClr val="0000BC"/>
                </a:solidFill>
                <a:latin typeface="Times New Roman" pitchFamily="18" charset="0"/>
              </a:defRPr>
            </a:lvl2pPr>
            <a:lvl3pPr marL="1143000" indent="-228600" eaLnBrk="0" hangingPunct="0">
              <a:defRPr>
                <a:solidFill>
                  <a:srgbClr val="0000BC"/>
                </a:solidFill>
                <a:latin typeface="Times New Roman" pitchFamily="18" charset="0"/>
              </a:defRPr>
            </a:lvl3pPr>
            <a:lvl4pPr marL="1600200" indent="-228600" eaLnBrk="0" hangingPunct="0">
              <a:defRPr>
                <a:solidFill>
                  <a:srgbClr val="0000BC"/>
                </a:solidFill>
                <a:latin typeface="Times New Roman" pitchFamily="18" charset="0"/>
              </a:defRPr>
            </a:lvl4pPr>
            <a:lvl5pPr marL="2057400" indent="-228600" eaLnBrk="0" hangingPunct="0">
              <a:defRPr>
                <a:solidFill>
                  <a:srgbClr val="0000BC"/>
                </a:solidFill>
                <a:latin typeface="Times New Roman" pitchFamily="18" charset="0"/>
              </a:defRPr>
            </a:lvl5pPr>
            <a:lvl6pPr marL="2514600" indent="-228600" algn="ctr" eaLnBrk="0" fontAlgn="base" hangingPunct="0">
              <a:lnSpc>
                <a:spcPct val="80000"/>
              </a:lnSpc>
              <a:spcBef>
                <a:spcPct val="20000"/>
              </a:spcBef>
              <a:spcAft>
                <a:spcPct val="0"/>
              </a:spcAft>
              <a:defRPr>
                <a:solidFill>
                  <a:srgbClr val="0000BC"/>
                </a:solidFill>
                <a:latin typeface="Times New Roman" pitchFamily="18" charset="0"/>
              </a:defRPr>
            </a:lvl6pPr>
            <a:lvl7pPr marL="2971800" indent="-228600" algn="ctr" eaLnBrk="0" fontAlgn="base" hangingPunct="0">
              <a:lnSpc>
                <a:spcPct val="80000"/>
              </a:lnSpc>
              <a:spcBef>
                <a:spcPct val="20000"/>
              </a:spcBef>
              <a:spcAft>
                <a:spcPct val="0"/>
              </a:spcAft>
              <a:defRPr>
                <a:solidFill>
                  <a:srgbClr val="0000BC"/>
                </a:solidFill>
                <a:latin typeface="Times New Roman" pitchFamily="18" charset="0"/>
              </a:defRPr>
            </a:lvl7pPr>
            <a:lvl8pPr marL="3429000" indent="-228600" algn="ctr" eaLnBrk="0" fontAlgn="base" hangingPunct="0">
              <a:lnSpc>
                <a:spcPct val="80000"/>
              </a:lnSpc>
              <a:spcBef>
                <a:spcPct val="20000"/>
              </a:spcBef>
              <a:spcAft>
                <a:spcPct val="0"/>
              </a:spcAft>
              <a:defRPr>
                <a:solidFill>
                  <a:srgbClr val="0000BC"/>
                </a:solidFill>
                <a:latin typeface="Times New Roman" pitchFamily="18" charset="0"/>
              </a:defRPr>
            </a:lvl8pPr>
            <a:lvl9pPr marL="3886200" indent="-228600" algn="ctr" eaLnBrk="0" fontAlgn="base" hangingPunct="0">
              <a:lnSpc>
                <a:spcPct val="80000"/>
              </a:lnSpc>
              <a:spcBef>
                <a:spcPct val="20000"/>
              </a:spcBef>
              <a:spcAft>
                <a:spcPct val="0"/>
              </a:spcAft>
              <a:defRPr>
                <a:solidFill>
                  <a:srgbClr val="0000BC"/>
                </a:solidFill>
                <a:latin typeface="Times New Roman" pitchFamily="18" charset="0"/>
              </a:defRPr>
            </a:lvl9pPr>
          </a:lstStyle>
          <a:p>
            <a:pPr eaLnBrk="1" hangingPunct="1"/>
            <a:endParaRPr lang="en-US" altLang="en-US"/>
          </a:p>
        </p:txBody>
      </p:sp>
      <p:sp>
        <p:nvSpPr>
          <p:cNvPr id="2051" name="Text Box 3"/>
          <p:cNvSpPr txBox="1">
            <a:spLocks noChangeArrowheads="1"/>
          </p:cNvSpPr>
          <p:nvPr/>
        </p:nvSpPr>
        <p:spPr bwMode="auto">
          <a:xfrm>
            <a:off x="839932" y="1085571"/>
            <a:ext cx="165783" cy="35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defTabSz="1019175" eaLnBrk="0" hangingPunct="0">
              <a:defRPr>
                <a:solidFill>
                  <a:srgbClr val="0000BC"/>
                </a:solidFill>
                <a:latin typeface="Times New Roman" pitchFamily="18" charset="0"/>
              </a:defRPr>
            </a:lvl1pPr>
            <a:lvl2pPr marL="742950" indent="-285750" defTabSz="1019175" eaLnBrk="0" hangingPunct="0">
              <a:defRPr>
                <a:solidFill>
                  <a:srgbClr val="0000BC"/>
                </a:solidFill>
                <a:latin typeface="Times New Roman" pitchFamily="18" charset="0"/>
              </a:defRPr>
            </a:lvl2pPr>
            <a:lvl3pPr marL="1143000" indent="-228600" defTabSz="1019175" eaLnBrk="0" hangingPunct="0">
              <a:defRPr>
                <a:solidFill>
                  <a:srgbClr val="0000BC"/>
                </a:solidFill>
                <a:latin typeface="Times New Roman" pitchFamily="18" charset="0"/>
              </a:defRPr>
            </a:lvl3pPr>
            <a:lvl4pPr marL="1600200" indent="-228600" defTabSz="1019175" eaLnBrk="0" hangingPunct="0">
              <a:defRPr>
                <a:solidFill>
                  <a:srgbClr val="0000BC"/>
                </a:solidFill>
                <a:latin typeface="Times New Roman" pitchFamily="18" charset="0"/>
              </a:defRPr>
            </a:lvl4pPr>
            <a:lvl5pPr marL="2057400" indent="-228600" defTabSz="1019175" eaLnBrk="0" hangingPunct="0">
              <a:defRPr>
                <a:solidFill>
                  <a:srgbClr val="0000BC"/>
                </a:solidFill>
                <a:latin typeface="Times New Roman" pitchFamily="18" charset="0"/>
              </a:defRPr>
            </a:lvl5pPr>
            <a:lvl6pPr marL="2514600" indent="-228600" algn="ctr" defTabSz="1019175" eaLnBrk="0" fontAlgn="base" hangingPunct="0">
              <a:lnSpc>
                <a:spcPct val="80000"/>
              </a:lnSpc>
              <a:spcBef>
                <a:spcPct val="20000"/>
              </a:spcBef>
              <a:spcAft>
                <a:spcPct val="0"/>
              </a:spcAft>
              <a:defRPr>
                <a:solidFill>
                  <a:srgbClr val="0000BC"/>
                </a:solidFill>
                <a:latin typeface="Times New Roman" pitchFamily="18" charset="0"/>
              </a:defRPr>
            </a:lvl6pPr>
            <a:lvl7pPr marL="2971800" indent="-228600" algn="ctr" defTabSz="1019175" eaLnBrk="0" fontAlgn="base" hangingPunct="0">
              <a:lnSpc>
                <a:spcPct val="80000"/>
              </a:lnSpc>
              <a:spcBef>
                <a:spcPct val="20000"/>
              </a:spcBef>
              <a:spcAft>
                <a:spcPct val="0"/>
              </a:spcAft>
              <a:defRPr>
                <a:solidFill>
                  <a:srgbClr val="0000BC"/>
                </a:solidFill>
                <a:latin typeface="Times New Roman" pitchFamily="18" charset="0"/>
              </a:defRPr>
            </a:lvl7pPr>
            <a:lvl8pPr marL="3429000" indent="-228600" algn="ctr" defTabSz="1019175" eaLnBrk="0" fontAlgn="base" hangingPunct="0">
              <a:lnSpc>
                <a:spcPct val="80000"/>
              </a:lnSpc>
              <a:spcBef>
                <a:spcPct val="20000"/>
              </a:spcBef>
              <a:spcAft>
                <a:spcPct val="0"/>
              </a:spcAft>
              <a:defRPr>
                <a:solidFill>
                  <a:srgbClr val="0000BC"/>
                </a:solidFill>
                <a:latin typeface="Times New Roman" pitchFamily="18" charset="0"/>
              </a:defRPr>
            </a:lvl8pPr>
            <a:lvl9pPr marL="3886200" indent="-228600" algn="ctr" defTabSz="1019175" eaLnBrk="0" fontAlgn="base" hangingPunct="0">
              <a:lnSpc>
                <a:spcPct val="80000"/>
              </a:lnSpc>
              <a:spcBef>
                <a:spcPct val="20000"/>
              </a:spcBef>
              <a:spcAft>
                <a:spcPct val="0"/>
              </a:spcAft>
              <a:defRPr>
                <a:solidFill>
                  <a:srgbClr val="0000BC"/>
                </a:solidFill>
                <a:latin typeface="Times New Roman" pitchFamily="18" charset="0"/>
              </a:defRPr>
            </a:lvl9pPr>
          </a:lstStyle>
          <a:p>
            <a:pPr eaLnBrk="1" hangingPunct="1">
              <a:lnSpc>
                <a:spcPct val="100000"/>
              </a:lnSpc>
              <a:spcBef>
                <a:spcPct val="0"/>
              </a:spcBef>
            </a:pPr>
            <a:endParaRPr lang="en-US" altLang="en-US" b="1">
              <a:solidFill>
                <a:schemeClr val="tx1"/>
              </a:solidFill>
              <a:latin typeface="Arial" charset="0"/>
            </a:endParaRPr>
          </a:p>
        </p:txBody>
      </p:sp>
      <p:pic>
        <p:nvPicPr>
          <p:cNvPr id="2052" name="Picture 4" descr="BlueMarble768x7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03" y="259137"/>
            <a:ext cx="6497205" cy="6356537"/>
          </a:xfrm>
          <a:prstGeom prst="rect">
            <a:avLst/>
          </a:prstGeom>
          <a:solidFill>
            <a:schemeClr val="bg1"/>
          </a:solidFill>
          <a:ln w="9525">
            <a:solidFill>
              <a:schemeClr val="tx1"/>
            </a:solidFill>
            <a:miter lim="800000"/>
            <a:headEnd/>
            <a:tailEnd/>
          </a:ln>
        </p:spPr>
      </p:pic>
      <p:sp>
        <p:nvSpPr>
          <p:cNvPr id="310277" name="Text Box 5"/>
          <p:cNvSpPr txBox="1">
            <a:spLocks noChangeArrowheads="1"/>
          </p:cNvSpPr>
          <p:nvPr/>
        </p:nvSpPr>
        <p:spPr bwMode="auto">
          <a:xfrm>
            <a:off x="6507883" y="2584358"/>
            <a:ext cx="2335935" cy="1692771"/>
          </a:xfrm>
          <a:prstGeom prst="rect">
            <a:avLst/>
          </a:prstGeom>
          <a:noFill/>
          <a:ln w="9525">
            <a:noFill/>
            <a:miter lim="800000"/>
            <a:headEnd/>
            <a:tailEnd/>
          </a:ln>
          <a:effectLst/>
        </p:spPr>
        <p:txBody>
          <a:bodyPr wrap="square" lIns="0" tIns="0" rIns="0" bIns="0">
            <a:spAutoFit/>
          </a:bodyPr>
          <a:lstStyle/>
          <a:p>
            <a:pPr defTabSz="914608">
              <a:defRPr/>
            </a:pPr>
            <a:r>
              <a:rPr lang="en-US" sz="2200" b="1" dirty="0">
                <a:solidFill>
                  <a:srgbClr val="FFFF00"/>
                </a:solidFill>
                <a:latin typeface="+mn-lt"/>
              </a:rPr>
              <a:t>How do the Earth's land, water, air, and life interact to affect the environment?</a:t>
            </a:r>
          </a:p>
        </p:txBody>
      </p:sp>
      <p:sp>
        <p:nvSpPr>
          <p:cNvPr id="2054" name="Text Box 6"/>
          <p:cNvSpPr txBox="1">
            <a:spLocks noChangeArrowheads="1"/>
          </p:cNvSpPr>
          <p:nvPr/>
        </p:nvSpPr>
        <p:spPr bwMode="auto">
          <a:xfrm>
            <a:off x="8843818" y="6604468"/>
            <a:ext cx="236231" cy="2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1019175" eaLnBrk="0" hangingPunct="0">
              <a:defRPr>
                <a:solidFill>
                  <a:srgbClr val="0000BC"/>
                </a:solidFill>
                <a:latin typeface="Times New Roman" pitchFamily="18" charset="0"/>
              </a:defRPr>
            </a:lvl1pPr>
            <a:lvl2pPr marL="742950" indent="-285750" defTabSz="1019175" eaLnBrk="0" hangingPunct="0">
              <a:defRPr>
                <a:solidFill>
                  <a:srgbClr val="0000BC"/>
                </a:solidFill>
                <a:latin typeface="Times New Roman" pitchFamily="18" charset="0"/>
              </a:defRPr>
            </a:lvl2pPr>
            <a:lvl3pPr marL="1143000" indent="-228600" defTabSz="1019175" eaLnBrk="0" hangingPunct="0">
              <a:defRPr>
                <a:solidFill>
                  <a:srgbClr val="0000BC"/>
                </a:solidFill>
                <a:latin typeface="Times New Roman" pitchFamily="18" charset="0"/>
              </a:defRPr>
            </a:lvl3pPr>
            <a:lvl4pPr marL="1600200" indent="-228600" defTabSz="1019175" eaLnBrk="0" hangingPunct="0">
              <a:defRPr>
                <a:solidFill>
                  <a:srgbClr val="0000BC"/>
                </a:solidFill>
                <a:latin typeface="Times New Roman" pitchFamily="18" charset="0"/>
              </a:defRPr>
            </a:lvl4pPr>
            <a:lvl5pPr marL="2057400" indent="-228600" defTabSz="1019175" eaLnBrk="0" hangingPunct="0">
              <a:defRPr>
                <a:solidFill>
                  <a:srgbClr val="0000BC"/>
                </a:solidFill>
                <a:latin typeface="Times New Roman" pitchFamily="18" charset="0"/>
              </a:defRPr>
            </a:lvl5pPr>
            <a:lvl6pPr marL="2514600" indent="-228600" algn="ctr" defTabSz="1019175" eaLnBrk="0" fontAlgn="base" hangingPunct="0">
              <a:lnSpc>
                <a:spcPct val="80000"/>
              </a:lnSpc>
              <a:spcBef>
                <a:spcPct val="20000"/>
              </a:spcBef>
              <a:spcAft>
                <a:spcPct val="0"/>
              </a:spcAft>
              <a:defRPr>
                <a:solidFill>
                  <a:srgbClr val="0000BC"/>
                </a:solidFill>
                <a:latin typeface="Times New Roman" pitchFamily="18" charset="0"/>
              </a:defRPr>
            </a:lvl6pPr>
            <a:lvl7pPr marL="2971800" indent="-228600" algn="ctr" defTabSz="1019175" eaLnBrk="0" fontAlgn="base" hangingPunct="0">
              <a:lnSpc>
                <a:spcPct val="80000"/>
              </a:lnSpc>
              <a:spcBef>
                <a:spcPct val="20000"/>
              </a:spcBef>
              <a:spcAft>
                <a:spcPct val="0"/>
              </a:spcAft>
              <a:defRPr>
                <a:solidFill>
                  <a:srgbClr val="0000BC"/>
                </a:solidFill>
                <a:latin typeface="Times New Roman" pitchFamily="18" charset="0"/>
              </a:defRPr>
            </a:lvl7pPr>
            <a:lvl8pPr marL="3429000" indent="-228600" algn="ctr" defTabSz="1019175" eaLnBrk="0" fontAlgn="base" hangingPunct="0">
              <a:lnSpc>
                <a:spcPct val="80000"/>
              </a:lnSpc>
              <a:spcBef>
                <a:spcPct val="20000"/>
              </a:spcBef>
              <a:spcAft>
                <a:spcPct val="0"/>
              </a:spcAft>
              <a:defRPr>
                <a:solidFill>
                  <a:srgbClr val="0000BC"/>
                </a:solidFill>
                <a:latin typeface="Times New Roman" pitchFamily="18" charset="0"/>
              </a:defRPr>
            </a:lvl8pPr>
            <a:lvl9pPr marL="3886200" indent="-228600" algn="ctr" defTabSz="1019175" eaLnBrk="0" fontAlgn="base" hangingPunct="0">
              <a:lnSpc>
                <a:spcPct val="80000"/>
              </a:lnSpc>
              <a:spcBef>
                <a:spcPct val="20000"/>
              </a:spcBef>
              <a:spcAft>
                <a:spcPct val="0"/>
              </a:spcAft>
              <a:defRPr>
                <a:solidFill>
                  <a:srgbClr val="0000BC"/>
                </a:solidFill>
                <a:latin typeface="Times New Roman" pitchFamily="18" charset="0"/>
              </a:defRPr>
            </a:lvl9pPr>
          </a:lstStyle>
          <a:p>
            <a:pPr eaLnBrk="1" hangingPunct="1">
              <a:lnSpc>
                <a:spcPct val="100000"/>
              </a:lnSpc>
              <a:spcBef>
                <a:spcPct val="0"/>
              </a:spcBef>
            </a:pPr>
            <a:fld id="{DCD48791-9581-4DFA-9914-C31B61A9AC23}" type="slidenum">
              <a:rPr lang="en-US" altLang="en-US" sz="1100">
                <a:solidFill>
                  <a:schemeClr val="bg1"/>
                </a:solidFill>
              </a:rPr>
              <a:pPr eaLnBrk="1" hangingPunct="1">
                <a:lnSpc>
                  <a:spcPct val="100000"/>
                </a:lnSpc>
                <a:spcBef>
                  <a:spcPct val="0"/>
                </a:spcBef>
              </a:pPr>
              <a:t>41</a:t>
            </a:fld>
            <a:endParaRPr lang="en-US" altLang="en-US" sz="1100">
              <a:solidFill>
                <a:schemeClr val="bg1"/>
              </a:solidFill>
            </a:endParaRPr>
          </a:p>
        </p:txBody>
      </p:sp>
    </p:spTree>
    <p:extLst>
      <p:ext uri="{BB962C8B-B14F-4D97-AF65-F5344CB8AC3E}">
        <p14:creationId xmlns:p14="http://schemas.microsoft.com/office/powerpoint/2010/main" val="259732145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26" t="10273" r="2715" b="2776"/>
          <a:stretch/>
        </p:blipFill>
        <p:spPr bwMode="auto">
          <a:xfrm>
            <a:off x="875810" y="932741"/>
            <a:ext cx="7343339" cy="52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4"/>
          <p:cNvSpPr>
            <a:spLocks noChangeArrowheads="1"/>
          </p:cNvSpPr>
          <p:nvPr/>
        </p:nvSpPr>
        <p:spPr bwMode="auto">
          <a:xfrm>
            <a:off x="0" y="94873"/>
            <a:ext cx="9144000" cy="731838"/>
          </a:xfrm>
          <a:prstGeom prst="rect">
            <a:avLst/>
          </a:prstGeom>
          <a:noFill/>
          <a:ln w="9525" algn="ctr">
            <a:noFill/>
            <a:miter lim="800000"/>
            <a:headEnd/>
            <a:tailEnd/>
          </a:ln>
          <a:effectLst/>
        </p:spPr>
        <p:txBody>
          <a:bodyPr lIns="93459" tIns="46729" rIns="93459" bIns="46729"/>
          <a:lstStyle/>
          <a:p>
            <a:pPr algn="ctr">
              <a:lnSpc>
                <a:spcPct val="90000"/>
              </a:lnSpc>
              <a:defRPr/>
            </a:pPr>
            <a:r>
              <a:rPr lang="en-US" sz="2400" dirty="0">
                <a:solidFill>
                  <a:srgbClr val="146737"/>
                </a:solidFill>
                <a:ea typeface="+mj-ea"/>
                <a:cs typeface="Arial" charset="0"/>
              </a:rPr>
              <a:t>Modern CO</a:t>
            </a:r>
            <a:r>
              <a:rPr lang="en-US" sz="2400" baseline="-25000" dirty="0">
                <a:solidFill>
                  <a:srgbClr val="146737"/>
                </a:solidFill>
                <a:ea typeface="+mj-ea"/>
                <a:cs typeface="Arial" charset="0"/>
              </a:rPr>
              <a:t>2</a:t>
            </a:r>
            <a:r>
              <a:rPr lang="en-US" sz="2400" dirty="0">
                <a:solidFill>
                  <a:srgbClr val="146737"/>
                </a:solidFill>
                <a:ea typeface="+mj-ea"/>
                <a:cs typeface="Arial" charset="0"/>
              </a:rPr>
              <a:t> Concentrations are Increasing </a:t>
            </a:r>
          </a:p>
          <a:p>
            <a:pPr algn="ctr">
              <a:lnSpc>
                <a:spcPct val="90000"/>
              </a:lnSpc>
              <a:defRPr/>
            </a:pPr>
            <a:r>
              <a:rPr lang="en-US" sz="1600" dirty="0">
                <a:solidFill>
                  <a:srgbClr val="146737"/>
                </a:solidFill>
              </a:rPr>
              <a:t>The current concentration is the highest in 800,000 years, as determined by ice core data</a:t>
            </a:r>
            <a:endParaRPr lang="en-US" dirty="0">
              <a:solidFill>
                <a:srgbClr val="146737"/>
              </a:solidFill>
            </a:endParaRPr>
          </a:p>
        </p:txBody>
      </p:sp>
      <p:sp>
        <p:nvSpPr>
          <p:cNvPr id="33796" name="Text Box 5"/>
          <p:cNvSpPr txBox="1">
            <a:spLocks noChangeArrowheads="1"/>
          </p:cNvSpPr>
          <p:nvPr/>
        </p:nvSpPr>
        <p:spPr bwMode="auto">
          <a:xfrm>
            <a:off x="263525" y="5248276"/>
            <a:ext cx="1365250" cy="728663"/>
          </a:xfrm>
          <a:prstGeom prst="rect">
            <a:avLst/>
          </a:prstGeom>
          <a:solidFill>
            <a:srgbClr val="FFFF99"/>
          </a:solidFill>
          <a:ln w="38100" cmpd="dbl" algn="ctr">
            <a:solidFill>
              <a:schemeClr val="tx1"/>
            </a:solidFill>
            <a:miter lim="800000"/>
            <a:headEnd/>
            <a:tailEnd/>
          </a:ln>
        </p:spPr>
        <p:txBody>
          <a:bodyPr lIns="41025" tIns="41025" rIns="41025" bIns="41025">
            <a:spAutoFit/>
          </a:bodyPr>
          <a:lstStyle/>
          <a:p>
            <a:r>
              <a:rPr lang="en-US" sz="1400" dirty="0">
                <a:solidFill>
                  <a:srgbClr val="FF0000"/>
                </a:solidFill>
                <a:latin typeface="Comic Sans MS" pitchFamily="66" charset="0"/>
              </a:rPr>
              <a:t>Concentration prior to 1800 was ~280 </a:t>
            </a:r>
            <a:r>
              <a:rPr lang="en-US" sz="1400" dirty="0" err="1">
                <a:solidFill>
                  <a:srgbClr val="FF0000"/>
                </a:solidFill>
                <a:latin typeface="Comic Sans MS" pitchFamily="66" charset="0"/>
              </a:rPr>
              <a:t>ppm</a:t>
            </a:r>
            <a:endParaRPr lang="en-US" sz="1400" dirty="0">
              <a:solidFill>
                <a:srgbClr val="FF0000"/>
              </a:solidFill>
              <a:latin typeface="Comic Sans MS" pitchFamily="66" charset="0"/>
            </a:endParaRPr>
          </a:p>
        </p:txBody>
      </p:sp>
      <p:sp>
        <p:nvSpPr>
          <p:cNvPr id="33797" name="Text Box 6"/>
          <p:cNvSpPr txBox="1">
            <a:spLocks noChangeArrowheads="1"/>
          </p:cNvSpPr>
          <p:nvPr/>
        </p:nvSpPr>
        <p:spPr bwMode="auto">
          <a:xfrm>
            <a:off x="6795325" y="2419835"/>
            <a:ext cx="2306472" cy="1190847"/>
          </a:xfrm>
          <a:prstGeom prst="rect">
            <a:avLst/>
          </a:prstGeom>
          <a:solidFill>
            <a:srgbClr val="FFFF99"/>
          </a:solidFill>
          <a:ln w="38100" cmpd="dbl" algn="ctr">
            <a:solidFill>
              <a:schemeClr val="tx1"/>
            </a:solidFill>
            <a:miter lim="800000"/>
            <a:headEnd/>
            <a:tailEnd/>
          </a:ln>
        </p:spPr>
        <p:txBody>
          <a:bodyPr wrap="square" lIns="41025" tIns="41025" rIns="41025" bIns="41025">
            <a:spAutoFit/>
          </a:bodyPr>
          <a:lstStyle/>
          <a:p>
            <a:r>
              <a:rPr lang="en-US" sz="1400" dirty="0">
                <a:solidFill>
                  <a:srgbClr val="FF0000"/>
                </a:solidFill>
                <a:latin typeface="Comic Sans MS" pitchFamily="66" charset="0"/>
              </a:rPr>
              <a:t>Concentration now ~</a:t>
            </a:r>
            <a:r>
              <a:rPr lang="en-US" sz="1400" dirty="0" smtClean="0">
                <a:solidFill>
                  <a:srgbClr val="FF0000"/>
                </a:solidFill>
                <a:latin typeface="Comic Sans MS" pitchFamily="66" charset="0"/>
              </a:rPr>
              <a:t>395 ppm.  Under a “business-as-usual” scenario, concentration could rise to 1,000 </a:t>
            </a:r>
            <a:r>
              <a:rPr lang="en-US" sz="1400" dirty="0" err="1" smtClean="0">
                <a:solidFill>
                  <a:srgbClr val="FF0000"/>
                </a:solidFill>
                <a:latin typeface="Comic Sans MS" pitchFamily="66" charset="0"/>
              </a:rPr>
              <a:t>ppm</a:t>
            </a:r>
            <a:endParaRPr lang="en-US" sz="1400" dirty="0">
              <a:solidFill>
                <a:srgbClr val="FF0000"/>
              </a:solidFill>
              <a:latin typeface="Comic Sans MS" pitchFamily="66" charset="0"/>
            </a:endParaRPr>
          </a:p>
        </p:txBody>
      </p:sp>
      <p:sp>
        <p:nvSpPr>
          <p:cNvPr id="8"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42</a:t>
            </a:fld>
            <a:endParaRPr lang="en-US" sz="1200" dirty="0">
              <a:solidFill>
                <a:srgbClr val="106636"/>
              </a:solidFill>
              <a:latin typeface="Arial" pitchFamily="34" charset="0"/>
              <a:cs typeface="Arial" pitchFamily="34" charset="0"/>
            </a:endParaRPr>
          </a:p>
        </p:txBody>
      </p:sp>
      <p:sp>
        <p:nvSpPr>
          <p:cNvPr id="9"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
        <p:nvSpPr>
          <p:cNvPr id="2" name="Rectangle 1"/>
          <p:cNvSpPr/>
          <p:nvPr/>
        </p:nvSpPr>
        <p:spPr>
          <a:xfrm>
            <a:off x="97970" y="6311435"/>
            <a:ext cx="8315779" cy="553998"/>
          </a:xfrm>
          <a:prstGeom prst="rect">
            <a:avLst/>
          </a:prstGeom>
          <a:solidFill>
            <a:schemeClr val="bg1"/>
          </a:solidFill>
        </p:spPr>
        <p:txBody>
          <a:bodyPr wrap="square">
            <a:spAutoFit/>
          </a:bodyPr>
          <a:lstStyle/>
          <a:p>
            <a:r>
              <a:rPr lang="en-US" sz="1000" b="1" dirty="0"/>
              <a:t>Monthly mean atmospheric carbon dioxide at Mauna Loa Observatory, </a:t>
            </a:r>
            <a:r>
              <a:rPr lang="en-US" sz="1000" b="1" dirty="0" smtClean="0"/>
              <a:t>Hawaii.  </a:t>
            </a:r>
            <a:r>
              <a:rPr lang="en-US" sz="1000" dirty="0" smtClean="0"/>
              <a:t>The </a:t>
            </a:r>
            <a:r>
              <a:rPr lang="en-US" sz="1000" dirty="0"/>
              <a:t>carbon dioxide data (red </a:t>
            </a:r>
            <a:r>
              <a:rPr lang="en-US" sz="1000" dirty="0" smtClean="0"/>
              <a:t>curve) are the </a:t>
            </a:r>
            <a:r>
              <a:rPr lang="en-US" sz="1000" dirty="0"/>
              <a:t>longest record of direct measurements of CO</a:t>
            </a:r>
            <a:r>
              <a:rPr lang="en-US" sz="1000" baseline="-25000" dirty="0"/>
              <a:t>2</a:t>
            </a:r>
            <a:r>
              <a:rPr lang="en-US" sz="1000" dirty="0"/>
              <a:t> in the atmosphere. </a:t>
            </a:r>
            <a:r>
              <a:rPr lang="en-US" sz="1000" dirty="0" smtClean="0"/>
              <a:t>Begun by </a:t>
            </a:r>
            <a:r>
              <a:rPr lang="en-US" sz="1000" dirty="0"/>
              <a:t>C. David Keeling of the Scripps Institution of Oceanography in March of </a:t>
            </a:r>
            <a:r>
              <a:rPr lang="en-US" sz="1000" dirty="0" smtClean="0"/>
              <a:t>1958, they have been continued by NOAA since May </a:t>
            </a:r>
            <a:r>
              <a:rPr lang="en-US" sz="1000" dirty="0"/>
              <a:t>of </a:t>
            </a:r>
            <a:r>
              <a:rPr lang="en-US" sz="1000" dirty="0" smtClean="0"/>
              <a:t>1974. </a:t>
            </a:r>
            <a:r>
              <a:rPr lang="en-US" sz="1000" dirty="0"/>
              <a:t>The </a:t>
            </a:r>
            <a:r>
              <a:rPr lang="en-US" sz="1000" b="1" dirty="0"/>
              <a:t>black curve</a:t>
            </a:r>
            <a:r>
              <a:rPr lang="en-US" sz="1000" dirty="0"/>
              <a:t> </a:t>
            </a:r>
            <a:r>
              <a:rPr lang="en-US" sz="1000" dirty="0" smtClean="0"/>
              <a:t>is the </a:t>
            </a:r>
            <a:r>
              <a:rPr lang="en-US" sz="1000" dirty="0"/>
              <a:t>seasonally corrected data. </a:t>
            </a:r>
          </a:p>
        </p:txBody>
      </p:sp>
    </p:spTree>
    <p:extLst>
      <p:ext uri="{BB962C8B-B14F-4D97-AF65-F5344CB8AC3E}">
        <p14:creationId xmlns:p14="http://schemas.microsoft.com/office/powerpoint/2010/main" val="330380389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052" name="Picture 4" descr="scan0002"/>
          <p:cNvPicPr>
            <a:picLocks noChangeAspect="1" noChangeArrowheads="1"/>
          </p:cNvPicPr>
          <p:nvPr/>
        </p:nvPicPr>
        <p:blipFill>
          <a:blip r:embed="rId3" cstate="print"/>
          <a:srcRect/>
          <a:stretch>
            <a:fillRect/>
          </a:stretch>
        </p:blipFill>
        <p:spPr bwMode="auto">
          <a:xfrm>
            <a:off x="406441" y="1026988"/>
            <a:ext cx="3818219" cy="4909393"/>
          </a:xfrm>
          <a:prstGeom prst="rect">
            <a:avLst/>
          </a:prstGeom>
          <a:noFill/>
        </p:spPr>
      </p:pic>
      <p:sp>
        <p:nvSpPr>
          <p:cNvPr id="642053" name="Text Box 5"/>
          <p:cNvSpPr txBox="1">
            <a:spLocks noChangeArrowheads="1"/>
          </p:cNvSpPr>
          <p:nvPr/>
        </p:nvSpPr>
        <p:spPr bwMode="auto">
          <a:xfrm>
            <a:off x="4572000" y="840813"/>
            <a:ext cx="4397188" cy="5345839"/>
          </a:xfrm>
          <a:prstGeom prst="rect">
            <a:avLst/>
          </a:prstGeom>
          <a:noFill/>
          <a:ln w="9525" algn="ctr">
            <a:noFill/>
            <a:miter lim="800000"/>
            <a:headEnd/>
            <a:tailEnd/>
          </a:ln>
          <a:effectLst/>
        </p:spPr>
        <p:txBody>
          <a:bodyPr wrap="square" lIns="82058" tIns="41029" rIns="82058" bIns="41029">
            <a:spAutoFit/>
          </a:bodyPr>
          <a:lstStyle/>
          <a:p>
            <a:pPr defTabSz="914608"/>
            <a:r>
              <a:rPr lang="en-US" dirty="0">
                <a:solidFill>
                  <a:srgbClr val="FF0000"/>
                </a:solidFill>
              </a:rPr>
              <a:t>Nature, 15 May </a:t>
            </a:r>
            <a:r>
              <a:rPr lang="en-US" dirty="0" smtClean="0">
                <a:solidFill>
                  <a:srgbClr val="FF0000"/>
                </a:solidFill>
              </a:rPr>
              <a:t>2008</a:t>
            </a:r>
            <a:r>
              <a:rPr lang="en-US" dirty="0" smtClean="0"/>
              <a:t>  The </a:t>
            </a:r>
            <a:r>
              <a:rPr lang="en-US" dirty="0"/>
              <a:t>air bubbles trapped in the Antarctic </a:t>
            </a:r>
            <a:r>
              <a:rPr lang="en-US" dirty="0" err="1"/>
              <a:t>Vostok</a:t>
            </a:r>
            <a:r>
              <a:rPr lang="en-US" dirty="0"/>
              <a:t> and EPICA Dome C ice cores provide composite records of levels of atmospheric carbon dioxide and methane </a:t>
            </a:r>
            <a:r>
              <a:rPr lang="en-US" dirty="0" smtClean="0"/>
              <a:t>for </a:t>
            </a:r>
            <a:r>
              <a:rPr lang="en-US" dirty="0"/>
              <a:t>the past </a:t>
            </a:r>
            <a:r>
              <a:rPr lang="en-US" dirty="0" smtClean="0"/>
              <a:t>800,000 </a:t>
            </a:r>
            <a:r>
              <a:rPr lang="en-US" dirty="0"/>
              <a:t>years. </a:t>
            </a:r>
            <a:endParaRPr lang="en-US" dirty="0" smtClean="0"/>
          </a:p>
          <a:p>
            <a:pPr defTabSz="914608"/>
            <a:endParaRPr lang="en-US" dirty="0" smtClean="0"/>
          </a:p>
          <a:p>
            <a:pPr defTabSz="914608"/>
            <a:r>
              <a:rPr lang="en-US" dirty="0" smtClean="0"/>
              <a:t>The fundamental conclusion is that today's concentrations of these greenhouse gases have no past analogue in the ice-core record.  Concentrations do not rise above pre-industrial revolution values.</a:t>
            </a:r>
          </a:p>
          <a:p>
            <a:pPr defTabSz="914608"/>
            <a:endParaRPr lang="en-US" dirty="0" smtClean="0"/>
          </a:p>
          <a:p>
            <a:pPr defTabSz="914608"/>
            <a:r>
              <a:rPr lang="en-US" dirty="0" smtClean="0"/>
              <a:t>The general long-term behavior of methane and carbon dioxide, following patterns driven by slow changes in Earth's orbit, continues throughout the older sections of the records. </a:t>
            </a:r>
            <a:endParaRPr lang="en-US" dirty="0"/>
          </a:p>
        </p:txBody>
      </p:sp>
      <p:sp>
        <p:nvSpPr>
          <p:cNvPr id="642054" name="Rectangle 6"/>
          <p:cNvSpPr>
            <a:spLocks noChangeArrowheads="1"/>
          </p:cNvSpPr>
          <p:nvPr/>
        </p:nvSpPr>
        <p:spPr bwMode="auto">
          <a:xfrm>
            <a:off x="39603" y="135617"/>
            <a:ext cx="9132455" cy="732585"/>
          </a:xfrm>
          <a:prstGeom prst="rect">
            <a:avLst/>
          </a:prstGeom>
        </p:spPr>
        <p:txBody>
          <a:bodyPr lIns="0" tIns="46752" rIns="0" bIns="46752"/>
          <a:lstStyle/>
          <a:p>
            <a:pPr marL="342900" indent="-342900" algn="ctr" defTabSz="820583">
              <a:defRPr/>
            </a:pPr>
            <a:r>
              <a:rPr lang="en-US" sz="2400" dirty="0">
                <a:solidFill>
                  <a:srgbClr val="106636"/>
                </a:solidFill>
                <a:ea typeface="+mj-ea"/>
                <a:cs typeface="Arial" charset="0"/>
              </a:rPr>
              <a:t>Bubbles – 800,000 Years of CO</a:t>
            </a:r>
            <a:r>
              <a:rPr lang="en-US" sz="2400" baseline="-25000" dirty="0">
                <a:solidFill>
                  <a:srgbClr val="106636"/>
                </a:solidFill>
                <a:ea typeface="+mj-ea"/>
                <a:cs typeface="Arial" charset="0"/>
              </a:rPr>
              <a:t>2</a:t>
            </a:r>
            <a:r>
              <a:rPr lang="en-US" sz="2400" dirty="0">
                <a:solidFill>
                  <a:srgbClr val="106636"/>
                </a:solidFill>
                <a:ea typeface="+mj-ea"/>
                <a:cs typeface="Arial" charset="0"/>
              </a:rPr>
              <a:t> Concentrations</a:t>
            </a:r>
          </a:p>
        </p:txBody>
      </p:sp>
      <p:sp>
        <p:nvSpPr>
          <p:cNvPr id="7"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43</a:t>
            </a:fld>
            <a:endParaRPr lang="en-US" sz="1200" dirty="0">
              <a:solidFill>
                <a:srgbClr val="106636"/>
              </a:solidFill>
              <a:latin typeface="Arial" pitchFamily="34" charset="0"/>
              <a:cs typeface="Arial" pitchFamily="34" charset="0"/>
            </a:endParaRPr>
          </a:p>
        </p:txBody>
      </p:sp>
      <p:sp>
        <p:nvSpPr>
          <p:cNvPr id="10"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extLst>
      <p:ext uri="{BB962C8B-B14F-4D97-AF65-F5344CB8AC3E}">
        <p14:creationId xmlns:p14="http://schemas.microsoft.com/office/powerpoint/2010/main" val="380958277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3194" y="69046"/>
            <a:ext cx="8999682" cy="732584"/>
          </a:xfrm>
          <a:prstGeom prst="rect">
            <a:avLst/>
          </a:prstGeom>
          <a:noFill/>
          <a:ln w="9525" algn="ctr">
            <a:noFill/>
            <a:miter lim="800000"/>
            <a:headEnd/>
            <a:tailEnd/>
          </a:ln>
          <a:effectLst/>
        </p:spPr>
        <p:txBody>
          <a:bodyPr lIns="93470" tIns="46735" rIns="93470" bIns="46735"/>
          <a:lstStyle/>
          <a:p>
            <a:pPr marL="342900" indent="-342900" algn="ctr" defTabSz="820583">
              <a:lnSpc>
                <a:spcPct val="90000"/>
              </a:lnSpc>
              <a:defRPr/>
            </a:pPr>
            <a:r>
              <a:rPr lang="en-US" sz="2400" dirty="0" smtClean="0">
                <a:solidFill>
                  <a:srgbClr val="146737"/>
                </a:solidFill>
                <a:ea typeface="+mj-ea"/>
                <a:cs typeface="Arial" charset="0"/>
              </a:rPr>
              <a:t>CO</a:t>
            </a:r>
            <a:r>
              <a:rPr lang="en-US" sz="2400" baseline="-25000" dirty="0" smtClean="0">
                <a:solidFill>
                  <a:srgbClr val="146737"/>
                </a:solidFill>
                <a:ea typeface="+mj-ea"/>
                <a:cs typeface="Arial" charset="0"/>
              </a:rPr>
              <a:t>2</a:t>
            </a:r>
            <a:r>
              <a:rPr lang="en-US" sz="2400" dirty="0" smtClean="0">
                <a:solidFill>
                  <a:srgbClr val="146737"/>
                </a:solidFill>
                <a:ea typeface="+mj-ea"/>
                <a:cs typeface="Arial" charset="0"/>
              </a:rPr>
              <a:t> Concentrations and Temperature </a:t>
            </a:r>
            <a:endParaRPr lang="en-US" sz="2400" dirty="0">
              <a:solidFill>
                <a:srgbClr val="146737"/>
              </a:solidFill>
              <a:ea typeface="+mj-ea"/>
              <a:cs typeface="Arial" charset="0"/>
            </a:endParaRPr>
          </a:p>
          <a:p>
            <a:pPr algn="ctr">
              <a:lnSpc>
                <a:spcPct val="90000"/>
              </a:lnSpc>
              <a:spcBef>
                <a:spcPct val="0"/>
              </a:spcBef>
            </a:pPr>
            <a:r>
              <a:rPr lang="en-US" sz="1600" dirty="0">
                <a:solidFill>
                  <a:srgbClr val="146737"/>
                </a:solidFill>
              </a:rPr>
              <a:t>The correlation extends throughout the 800,000-year time span of the ice core data</a:t>
            </a:r>
          </a:p>
        </p:txBody>
      </p:sp>
      <p:sp>
        <p:nvSpPr>
          <p:cNvPr id="151557" name="Rectangle 5"/>
          <p:cNvSpPr>
            <a:spLocks noChangeArrowheads="1"/>
          </p:cNvSpPr>
          <p:nvPr/>
        </p:nvSpPr>
        <p:spPr bwMode="auto">
          <a:xfrm>
            <a:off x="0" y="17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8" name="Picture 5"/>
          <p:cNvPicPr>
            <a:picLocks noChangeAspect="1" noChangeArrowheads="1"/>
          </p:cNvPicPr>
          <p:nvPr/>
        </p:nvPicPr>
        <p:blipFill>
          <a:blip r:embed="rId3" cstate="print"/>
          <a:srcRect t="4132" b="7748"/>
          <a:stretch>
            <a:fillRect/>
          </a:stretch>
        </p:blipFill>
        <p:spPr bwMode="auto">
          <a:xfrm>
            <a:off x="0" y="860052"/>
            <a:ext cx="9144000" cy="4896804"/>
          </a:xfrm>
          <a:prstGeom prst="rect">
            <a:avLst/>
          </a:prstGeom>
          <a:noFill/>
          <a:ln w="9525" algn="ctr">
            <a:noFill/>
            <a:miter lim="800000"/>
            <a:headEnd/>
            <a:tailEnd/>
          </a:ln>
          <a:effectLst/>
        </p:spPr>
      </p:pic>
      <p:sp>
        <p:nvSpPr>
          <p:cNvPr id="9" name="Oval 7"/>
          <p:cNvSpPr>
            <a:spLocks noChangeArrowheads="1"/>
          </p:cNvSpPr>
          <p:nvPr/>
        </p:nvSpPr>
        <p:spPr bwMode="auto">
          <a:xfrm>
            <a:off x="7784523" y="1395014"/>
            <a:ext cx="753341" cy="2807074"/>
          </a:xfrm>
          <a:prstGeom prst="ellipse">
            <a:avLst/>
          </a:prstGeom>
          <a:noFill/>
          <a:ln w="28575" algn="ctr">
            <a:solidFill>
              <a:srgbClr val="FF0000"/>
            </a:solidFill>
            <a:round/>
            <a:headEnd/>
            <a:tailEnd/>
          </a:ln>
          <a:effectLst/>
        </p:spPr>
        <p:txBody>
          <a:bodyPr wrap="none" lIns="82058" tIns="41029" rIns="82058" bIns="41029" anchor="ctr"/>
          <a:lstStyle/>
          <a:p>
            <a:endParaRPr lang="en-US"/>
          </a:p>
        </p:txBody>
      </p:sp>
      <p:grpSp>
        <p:nvGrpSpPr>
          <p:cNvPr id="10" name="Group 17"/>
          <p:cNvGrpSpPr>
            <a:grpSpLocks/>
          </p:cNvGrpSpPr>
          <p:nvPr/>
        </p:nvGrpSpPr>
        <p:grpSpPr bwMode="auto">
          <a:xfrm>
            <a:off x="754275" y="2106911"/>
            <a:ext cx="7536805" cy="1743871"/>
            <a:chOff x="540" y="1393"/>
            <a:chExt cx="5205" cy="1086"/>
          </a:xfrm>
        </p:grpSpPr>
        <p:sp>
          <p:nvSpPr>
            <p:cNvPr id="11" name="Line 8"/>
            <p:cNvSpPr>
              <a:spLocks noChangeShapeType="1"/>
            </p:cNvSpPr>
            <p:nvPr/>
          </p:nvSpPr>
          <p:spPr bwMode="auto">
            <a:xfrm>
              <a:off x="540" y="1393"/>
              <a:ext cx="3188" cy="0"/>
            </a:xfrm>
            <a:prstGeom prst="line">
              <a:avLst/>
            </a:prstGeom>
            <a:noFill/>
            <a:ln w="28575">
              <a:solidFill>
                <a:srgbClr val="FF0000"/>
              </a:solidFill>
              <a:prstDash val="dash"/>
              <a:round/>
              <a:headEnd/>
              <a:tailEnd/>
            </a:ln>
            <a:effectLst/>
          </p:spPr>
          <p:txBody>
            <a:bodyPr wrap="none" anchor="ctr"/>
            <a:lstStyle/>
            <a:p>
              <a:endParaRPr lang="en-US"/>
            </a:p>
          </p:txBody>
        </p:sp>
        <p:sp>
          <p:nvSpPr>
            <p:cNvPr id="12" name="Line 15"/>
            <p:cNvSpPr>
              <a:spLocks noChangeShapeType="1"/>
            </p:cNvSpPr>
            <p:nvPr/>
          </p:nvSpPr>
          <p:spPr bwMode="auto">
            <a:xfrm>
              <a:off x="3714" y="1393"/>
              <a:ext cx="925" cy="1086"/>
            </a:xfrm>
            <a:prstGeom prst="line">
              <a:avLst/>
            </a:prstGeom>
            <a:noFill/>
            <a:ln w="28575">
              <a:solidFill>
                <a:srgbClr val="FF0000"/>
              </a:solidFill>
              <a:prstDash val="dash"/>
              <a:round/>
              <a:headEnd/>
              <a:tailEnd/>
            </a:ln>
            <a:effectLst/>
          </p:spPr>
          <p:txBody>
            <a:bodyPr wrap="none" anchor="ctr"/>
            <a:lstStyle/>
            <a:p>
              <a:endParaRPr lang="en-US"/>
            </a:p>
          </p:txBody>
        </p:sp>
        <p:sp>
          <p:nvSpPr>
            <p:cNvPr id="13" name="Line 16"/>
            <p:cNvSpPr>
              <a:spLocks noChangeShapeType="1"/>
            </p:cNvSpPr>
            <p:nvPr/>
          </p:nvSpPr>
          <p:spPr bwMode="auto">
            <a:xfrm>
              <a:off x="4638" y="2476"/>
              <a:ext cx="1107" cy="0"/>
            </a:xfrm>
            <a:prstGeom prst="line">
              <a:avLst/>
            </a:prstGeom>
            <a:noFill/>
            <a:ln w="28575">
              <a:solidFill>
                <a:srgbClr val="FF0000"/>
              </a:solidFill>
              <a:prstDash val="dash"/>
              <a:round/>
              <a:headEnd/>
              <a:tailEnd/>
            </a:ln>
            <a:effectLst/>
          </p:spPr>
          <p:txBody>
            <a:bodyPr wrap="none" anchor="ctr"/>
            <a:lstStyle/>
            <a:p>
              <a:endParaRPr lang="en-US"/>
            </a:p>
          </p:txBody>
        </p:sp>
      </p:grpSp>
      <p:sp>
        <p:nvSpPr>
          <p:cNvPr id="14" name="Rectangle 18"/>
          <p:cNvSpPr>
            <a:spLocks noChangeArrowheads="1"/>
          </p:cNvSpPr>
          <p:nvPr/>
        </p:nvSpPr>
        <p:spPr bwMode="auto">
          <a:xfrm>
            <a:off x="0" y="810653"/>
            <a:ext cx="6044045" cy="4991278"/>
          </a:xfrm>
          <a:prstGeom prst="rect">
            <a:avLst/>
          </a:prstGeom>
          <a:solidFill>
            <a:schemeClr val="bg1"/>
          </a:solidFill>
          <a:ln w="19050" algn="ctr">
            <a:noFill/>
            <a:miter lim="800000"/>
            <a:headEnd/>
            <a:tailEnd/>
          </a:ln>
          <a:effectLst/>
        </p:spPr>
        <p:txBody>
          <a:bodyPr wrap="none" lIns="82058" tIns="41029" rIns="82058" bIns="41029" anchor="ctr"/>
          <a:lstStyle/>
          <a:p>
            <a:endParaRPr lang="en-US"/>
          </a:p>
        </p:txBody>
      </p:sp>
      <p:sp>
        <p:nvSpPr>
          <p:cNvPr id="16" name="Text Box 6"/>
          <p:cNvSpPr txBox="1">
            <a:spLocks noChangeArrowheads="1"/>
          </p:cNvSpPr>
          <p:nvPr/>
        </p:nvSpPr>
        <p:spPr bwMode="auto">
          <a:xfrm>
            <a:off x="0" y="5805644"/>
            <a:ext cx="9144000" cy="1052356"/>
          </a:xfrm>
          <a:prstGeom prst="rect">
            <a:avLst/>
          </a:prstGeom>
          <a:solidFill>
            <a:schemeClr val="bg1"/>
          </a:solidFill>
          <a:ln w="9525" algn="ctr">
            <a:noFill/>
            <a:miter lim="800000"/>
            <a:headEnd/>
            <a:tailEnd/>
          </a:ln>
          <a:effectLst/>
        </p:spPr>
        <p:txBody>
          <a:bodyPr wrap="square" lIns="82058" tIns="41029" rIns="82058" bIns="41029">
            <a:spAutoFit/>
          </a:bodyPr>
          <a:lstStyle/>
          <a:p>
            <a:pPr defTabSz="914608"/>
            <a:r>
              <a:rPr lang="en-US" sz="1050" b="1" dirty="0">
                <a:latin typeface="Times New Roman" pitchFamily="18" charset="0"/>
              </a:rPr>
              <a:t>a  </a:t>
            </a:r>
            <a:r>
              <a:rPr lang="en-US" sz="1050" dirty="0">
                <a:latin typeface="Times New Roman" pitchFamily="18" charset="0"/>
              </a:rPr>
              <a:t>The 800,000-year records of atmospheric carbon dioxide (red; parts per million, </a:t>
            </a:r>
            <a:r>
              <a:rPr lang="en-US" sz="1050" dirty="0" err="1">
                <a:latin typeface="Times New Roman" pitchFamily="18" charset="0"/>
              </a:rPr>
              <a:t>p.p.m</a:t>
            </a:r>
            <a:r>
              <a:rPr lang="en-US" sz="1050" dirty="0">
                <a:latin typeface="Times New Roman" pitchFamily="18" charset="0"/>
              </a:rPr>
              <a:t>.) and methane (green; parts per billion, </a:t>
            </a:r>
            <a:r>
              <a:rPr lang="en-US" sz="1050" dirty="0" err="1">
                <a:latin typeface="Times New Roman" pitchFamily="18" charset="0"/>
              </a:rPr>
              <a:t>p.p.b</a:t>
            </a:r>
            <a:r>
              <a:rPr lang="en-US" sz="1050" dirty="0">
                <a:latin typeface="Times New Roman" pitchFamily="18" charset="0"/>
              </a:rPr>
              <a:t>.) from the EPICA Dome C ice core together with a temperature reconstruction (relative to the average of the past millennium) based on the deuterium–hydrogen ratio of the ice, reinforce the tight coupling between greenhouse-gas concentrations and climate observed in previous, shorter records. </a:t>
            </a:r>
            <a:r>
              <a:rPr lang="en-US" sz="1050" dirty="0" smtClean="0">
                <a:latin typeface="Times New Roman" pitchFamily="18" charset="0"/>
              </a:rPr>
              <a:t>Concentrations </a:t>
            </a:r>
            <a:r>
              <a:rPr lang="en-US" sz="1050" dirty="0">
                <a:latin typeface="Times New Roman" pitchFamily="18" charset="0"/>
              </a:rPr>
              <a:t>of greenhouse gases in the modern atmosphere are highly anomalous with respect to natural greenhouse-gas variations (present-day concentrations are around 380 </a:t>
            </a:r>
            <a:r>
              <a:rPr lang="en-US" sz="1050" dirty="0" err="1">
                <a:latin typeface="Times New Roman" pitchFamily="18" charset="0"/>
              </a:rPr>
              <a:t>p.p.m</a:t>
            </a:r>
            <a:r>
              <a:rPr lang="en-US" sz="1050" dirty="0">
                <a:latin typeface="Times New Roman" pitchFamily="18" charset="0"/>
              </a:rPr>
              <a:t>. for carbon dioxide and 1,800 </a:t>
            </a:r>
            <a:r>
              <a:rPr lang="en-US" sz="1050" dirty="0" err="1">
                <a:latin typeface="Times New Roman" pitchFamily="18" charset="0"/>
              </a:rPr>
              <a:t>p.p.b</a:t>
            </a:r>
            <a:r>
              <a:rPr lang="en-US" sz="1050" dirty="0">
                <a:latin typeface="Times New Roman" pitchFamily="18" charset="0"/>
              </a:rPr>
              <a:t>. for methane).</a:t>
            </a:r>
          </a:p>
          <a:p>
            <a:pPr defTabSz="914608"/>
            <a:r>
              <a:rPr lang="en-US" sz="1050" b="1" dirty="0">
                <a:latin typeface="Times New Roman" pitchFamily="18" charset="0"/>
              </a:rPr>
              <a:t>b </a:t>
            </a:r>
            <a:r>
              <a:rPr lang="en-US" sz="1050" dirty="0">
                <a:latin typeface="Times New Roman" pitchFamily="18" charset="0"/>
              </a:rPr>
              <a:t> The carbon dioxide and methane trends from the past 2,000 years</a:t>
            </a:r>
            <a:r>
              <a:rPr lang="en-US" sz="1050" dirty="0" smtClean="0">
                <a:latin typeface="Times New Roman" pitchFamily="18" charset="0"/>
              </a:rPr>
              <a:t>.</a:t>
            </a:r>
            <a:endParaRPr lang="en-US" sz="1050" dirty="0">
              <a:latin typeface="Times New Roman" pitchFamily="18" charset="0"/>
            </a:endParaRPr>
          </a:p>
          <a:p>
            <a:pPr defTabSz="914608"/>
            <a:r>
              <a:rPr lang="en-US" sz="1050" dirty="0" smtClean="0">
                <a:latin typeface="Times New Roman" pitchFamily="18" charset="0"/>
              </a:rPr>
              <a:t>E.J. </a:t>
            </a:r>
            <a:r>
              <a:rPr lang="en-US" sz="1050" dirty="0">
                <a:latin typeface="Times New Roman" pitchFamily="18" charset="0"/>
              </a:rPr>
              <a:t>Brook, Nature </a:t>
            </a:r>
            <a:r>
              <a:rPr lang="en-US" sz="1050" b="1" dirty="0">
                <a:latin typeface="Times New Roman" pitchFamily="18" charset="0"/>
              </a:rPr>
              <a:t>453</a:t>
            </a:r>
            <a:r>
              <a:rPr lang="en-US" sz="1050" dirty="0">
                <a:latin typeface="Times New Roman" pitchFamily="18" charset="0"/>
              </a:rPr>
              <a:t>, 291 (2008).</a:t>
            </a:r>
          </a:p>
        </p:txBody>
      </p:sp>
      <p:sp>
        <p:nvSpPr>
          <p:cNvPr id="18" name="Slide Number Placeholder 8"/>
          <p:cNvSpPr txBox="1">
            <a:spLocks/>
          </p:cNvSpPr>
          <p:nvPr/>
        </p:nvSpPr>
        <p:spPr>
          <a:xfrm>
            <a:off x="8413749" y="6484654"/>
            <a:ext cx="491099"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44</a:t>
            </a:fld>
            <a:endParaRPr lang="en-US" sz="1200" dirty="0">
              <a:solidFill>
                <a:srgbClr val="106636"/>
              </a:solidFill>
              <a:latin typeface="Arial" pitchFamily="34" charset="0"/>
              <a:cs typeface="Arial" pitchFamily="34" charset="0"/>
            </a:endParaRPr>
          </a:p>
        </p:txBody>
      </p:sp>
      <p:sp>
        <p:nvSpPr>
          <p:cNvPr id="20" name="Footer Placeholder 7"/>
          <p:cNvSpPr>
            <a:spLocks noGrp="1"/>
          </p:cNvSpPr>
          <p:nvPr>
            <p:ph type="ftr" sz="quarter" idx="10"/>
          </p:nvPr>
        </p:nvSpPr>
        <p:spPr>
          <a:xfrm>
            <a:off x="3124200" y="6484654"/>
            <a:ext cx="5334000" cy="365125"/>
          </a:xfrm>
        </p:spPr>
        <p:txBody>
          <a:bodyPr anchor="ctr"/>
          <a:lstStyle/>
          <a:p>
            <a:pPr>
              <a:defRPr/>
            </a:pPr>
            <a:r>
              <a:rPr lang="en-US" dirty="0" smtClean="0"/>
              <a:t>Energy Facts 2013</a:t>
            </a:r>
            <a:endParaRPr lang="en-US" dirty="0"/>
          </a:p>
        </p:txBody>
      </p:sp>
    </p:spTree>
    <p:extLst>
      <p:ext uri="{BB962C8B-B14F-4D97-AF65-F5344CB8AC3E}">
        <p14:creationId xmlns:p14="http://schemas.microsoft.com/office/powerpoint/2010/main" val="24887650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80" name="Text Box 4"/>
          <p:cNvSpPr txBox="1">
            <a:spLocks noChangeArrowheads="1"/>
          </p:cNvSpPr>
          <p:nvPr/>
        </p:nvSpPr>
        <p:spPr bwMode="auto">
          <a:xfrm>
            <a:off x="147204" y="51882"/>
            <a:ext cx="8814955" cy="888066"/>
          </a:xfrm>
          <a:prstGeom prst="rect">
            <a:avLst/>
          </a:prstGeom>
          <a:noFill/>
          <a:ln w="9525" algn="ctr">
            <a:noFill/>
            <a:miter lim="800000"/>
            <a:headEnd/>
            <a:tailEnd/>
          </a:ln>
          <a:effectLst/>
        </p:spPr>
        <p:txBody>
          <a:bodyPr lIns="93503" tIns="46752" rIns="93503" bIns="46752"/>
          <a:lstStyle/>
          <a:p>
            <a:pPr algn="ctr">
              <a:lnSpc>
                <a:spcPct val="90000"/>
              </a:lnSpc>
              <a:spcBef>
                <a:spcPct val="0"/>
              </a:spcBef>
            </a:pPr>
            <a:r>
              <a:rPr lang="en-US" sz="2400" dirty="0">
                <a:solidFill>
                  <a:srgbClr val="146737"/>
                </a:solidFill>
              </a:rPr>
              <a:t> </a:t>
            </a:r>
            <a:r>
              <a:rPr lang="en-US" sz="2400" dirty="0">
                <a:solidFill>
                  <a:srgbClr val="146737"/>
                </a:solidFill>
                <a:latin typeface="Arial" pitchFamily="34" charset="0"/>
              </a:rPr>
              <a:t>Past and Future CO</a:t>
            </a:r>
            <a:r>
              <a:rPr lang="en-US" sz="2400" baseline="-25000" dirty="0">
                <a:solidFill>
                  <a:srgbClr val="146737"/>
                </a:solidFill>
                <a:latin typeface="Arial" pitchFamily="34" charset="0"/>
              </a:rPr>
              <a:t>2</a:t>
            </a:r>
            <a:r>
              <a:rPr lang="en-US" sz="2400" dirty="0">
                <a:solidFill>
                  <a:srgbClr val="146737"/>
                </a:solidFill>
                <a:latin typeface="Arial" pitchFamily="34" charset="0"/>
              </a:rPr>
              <a:t> </a:t>
            </a:r>
            <a:r>
              <a:rPr lang="en-US" sz="2400" dirty="0" smtClean="0">
                <a:solidFill>
                  <a:srgbClr val="146737"/>
                </a:solidFill>
                <a:latin typeface="Arial" pitchFamily="34" charset="0"/>
              </a:rPr>
              <a:t>Concentrations</a:t>
            </a:r>
          </a:p>
          <a:p>
            <a:pPr algn="ctr">
              <a:lnSpc>
                <a:spcPct val="90000"/>
              </a:lnSpc>
              <a:spcBef>
                <a:spcPct val="0"/>
              </a:spcBef>
            </a:pPr>
            <a:r>
              <a:rPr lang="en-US" sz="1600" dirty="0" smtClean="0">
                <a:solidFill>
                  <a:srgbClr val="146737"/>
                </a:solidFill>
              </a:rPr>
              <a:t>IPCC Fifth Assessment Report, WG 1, Climate Change 2013: The Physical Science Basis</a:t>
            </a:r>
            <a:endParaRPr lang="en-US" sz="1600" dirty="0">
              <a:solidFill>
                <a:srgbClr val="146737"/>
              </a:solidFill>
            </a:endParaRPr>
          </a:p>
        </p:txBody>
      </p:sp>
      <p:sp>
        <p:nvSpPr>
          <p:cNvPr id="20" name="Slide Number Placeholder 3"/>
          <p:cNvSpPr txBox="1">
            <a:spLocks/>
          </p:cNvSpPr>
          <p:nvPr/>
        </p:nvSpPr>
        <p:spPr>
          <a:xfrm>
            <a:off x="8413750" y="6353969"/>
            <a:ext cx="381000" cy="365125"/>
          </a:xfrm>
          <a:prstGeom prst="rect">
            <a:avLst/>
          </a:prstGeom>
        </p:spPr>
        <p:txBody>
          <a:bodyPr vert="horz" lIns="91440" tIns="45720" rIns="91440" bIns="45720" rtlCol="0" anchor="ctr"/>
          <a:lstStyle/>
          <a:p>
            <a:pPr marL="0" marR="0" lvl="0" indent="0" algn="r" defTabSz="914400" eaLnBrk="1" fontAlgn="auto" latinLnBrk="0" hangingPunct="1">
              <a:lnSpc>
                <a:spcPct val="100000"/>
              </a:lnSpc>
              <a:spcBef>
                <a:spcPts val="0"/>
              </a:spcBef>
              <a:spcAft>
                <a:spcPts val="0"/>
              </a:spcAft>
              <a:buClrTx/>
              <a:buSzTx/>
              <a:buFontTx/>
              <a:buNone/>
              <a:tabLst/>
              <a:defRPr/>
            </a:pPr>
            <a:fld id="{6EEA275D-5A49-48A8-817D-44C3EA0A3A2F}" type="slidenum">
              <a:rPr lang="en-US" sz="1100" smtClean="0">
                <a:solidFill>
                  <a:srgbClr val="106636"/>
                </a:solidFill>
                <a:latin typeface="Arial" pitchFamily="34" charset="0"/>
                <a:cs typeface="Arial" pitchFamily="34" charset="0"/>
              </a:rPr>
              <a:pPr marL="0" marR="0" lvl="0" indent="0" algn="r" defTabSz="914400" eaLnBrk="1" fontAlgn="auto" latinLnBrk="0" hangingPunct="1">
                <a:lnSpc>
                  <a:spcPct val="100000"/>
                </a:lnSpc>
                <a:spcBef>
                  <a:spcPts val="0"/>
                </a:spcBef>
                <a:spcAft>
                  <a:spcPts val="0"/>
                </a:spcAft>
                <a:buClrTx/>
                <a:buSzTx/>
                <a:buFontTx/>
                <a:buNone/>
                <a:tabLst/>
                <a:defRPr/>
              </a:pPr>
              <a:t>45</a:t>
            </a:fld>
            <a:endParaRPr lang="en-US" sz="1100" dirty="0">
              <a:solidFill>
                <a:srgbClr val="106636"/>
              </a:solidFill>
              <a:latin typeface="Arial" pitchFamily="34"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94" y="806614"/>
            <a:ext cx="7749781" cy="6051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126856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descr="past_and_future_co2_concentrations"/>
          <p:cNvPicPr>
            <a:picLocks noChangeAspect="1" noChangeArrowheads="1"/>
          </p:cNvPicPr>
          <p:nvPr/>
        </p:nvPicPr>
        <p:blipFill>
          <a:blip r:embed="rId3" cstate="print"/>
          <a:srcRect/>
          <a:stretch>
            <a:fillRect/>
          </a:stretch>
        </p:blipFill>
        <p:spPr bwMode="auto">
          <a:xfrm>
            <a:off x="-11545" y="928688"/>
            <a:ext cx="8780318" cy="5929312"/>
          </a:xfrm>
          <a:prstGeom prst="rect">
            <a:avLst/>
          </a:prstGeom>
          <a:noFill/>
        </p:spPr>
      </p:pic>
      <p:pic>
        <p:nvPicPr>
          <p:cNvPr id="869379" name="Picture 3" descr="11"/>
          <p:cNvPicPr>
            <a:picLocks noChangeAspect="1" noChangeArrowheads="1"/>
          </p:cNvPicPr>
          <p:nvPr/>
        </p:nvPicPr>
        <p:blipFill>
          <a:blip r:embed="rId4" cstate="print"/>
          <a:srcRect t="88490" r="43039" b="5223"/>
          <a:stretch>
            <a:fillRect/>
          </a:stretch>
        </p:blipFill>
        <p:spPr bwMode="auto">
          <a:xfrm>
            <a:off x="1" y="6652092"/>
            <a:ext cx="2710295" cy="205908"/>
          </a:xfrm>
          <a:prstGeom prst="rect">
            <a:avLst/>
          </a:prstGeom>
          <a:noFill/>
        </p:spPr>
      </p:pic>
      <p:sp>
        <p:nvSpPr>
          <p:cNvPr id="869380" name="Text Box 4"/>
          <p:cNvSpPr txBox="1">
            <a:spLocks noChangeArrowheads="1"/>
          </p:cNvSpPr>
          <p:nvPr/>
        </p:nvSpPr>
        <p:spPr bwMode="auto">
          <a:xfrm>
            <a:off x="147204" y="51882"/>
            <a:ext cx="8814955" cy="888066"/>
          </a:xfrm>
          <a:prstGeom prst="rect">
            <a:avLst/>
          </a:prstGeom>
          <a:noFill/>
          <a:ln w="9525" algn="ctr">
            <a:noFill/>
            <a:miter lim="800000"/>
            <a:headEnd/>
            <a:tailEnd/>
          </a:ln>
          <a:effectLst/>
        </p:spPr>
        <p:txBody>
          <a:bodyPr lIns="93503" tIns="46752" rIns="93503" bIns="46752"/>
          <a:lstStyle/>
          <a:p>
            <a:pPr algn="ctr">
              <a:lnSpc>
                <a:spcPct val="90000"/>
              </a:lnSpc>
              <a:spcBef>
                <a:spcPct val="0"/>
              </a:spcBef>
            </a:pPr>
            <a:r>
              <a:rPr lang="en-US" sz="2400" dirty="0">
                <a:solidFill>
                  <a:srgbClr val="146737"/>
                </a:solidFill>
              </a:rPr>
              <a:t> </a:t>
            </a:r>
            <a:r>
              <a:rPr lang="en-US" sz="2400" dirty="0">
                <a:solidFill>
                  <a:srgbClr val="146737"/>
                </a:solidFill>
                <a:latin typeface="Arial" pitchFamily="34" charset="0"/>
              </a:rPr>
              <a:t>Past and Future CO</a:t>
            </a:r>
            <a:r>
              <a:rPr lang="en-US" sz="2400" baseline="-25000" dirty="0">
                <a:solidFill>
                  <a:srgbClr val="146737"/>
                </a:solidFill>
                <a:latin typeface="Arial" pitchFamily="34" charset="0"/>
              </a:rPr>
              <a:t>2</a:t>
            </a:r>
            <a:r>
              <a:rPr lang="en-US" sz="2400" dirty="0">
                <a:solidFill>
                  <a:srgbClr val="146737"/>
                </a:solidFill>
                <a:latin typeface="Arial" pitchFamily="34" charset="0"/>
              </a:rPr>
              <a:t> Concentrations</a:t>
            </a:r>
          </a:p>
          <a:p>
            <a:pPr algn="ctr">
              <a:lnSpc>
                <a:spcPct val="90000"/>
              </a:lnSpc>
              <a:spcBef>
                <a:spcPct val="0"/>
              </a:spcBef>
            </a:pPr>
            <a:r>
              <a:rPr lang="en-US" dirty="0">
                <a:solidFill>
                  <a:srgbClr val="146737"/>
                </a:solidFill>
              </a:rPr>
              <a:t>CO</a:t>
            </a:r>
            <a:r>
              <a:rPr lang="en-US" baseline="-25000" dirty="0">
                <a:solidFill>
                  <a:srgbClr val="146737"/>
                </a:solidFill>
              </a:rPr>
              <a:t>2</a:t>
            </a:r>
            <a:r>
              <a:rPr lang="en-US" dirty="0">
                <a:solidFill>
                  <a:srgbClr val="146737"/>
                </a:solidFill>
              </a:rPr>
              <a:t> concentrations are predicted to increase by a factor of two to three</a:t>
            </a:r>
          </a:p>
        </p:txBody>
      </p:sp>
      <p:sp>
        <p:nvSpPr>
          <p:cNvPr id="20" name="Slide Number Placeholder 3"/>
          <p:cNvSpPr txBox="1">
            <a:spLocks/>
          </p:cNvSpPr>
          <p:nvPr/>
        </p:nvSpPr>
        <p:spPr>
          <a:xfrm>
            <a:off x="8413750" y="6353969"/>
            <a:ext cx="381000" cy="365125"/>
          </a:xfrm>
          <a:prstGeom prst="rect">
            <a:avLst/>
          </a:prstGeom>
        </p:spPr>
        <p:txBody>
          <a:bodyPr vert="horz" lIns="91440" tIns="45720" rIns="91440" bIns="45720" rtlCol="0" anchor="ctr"/>
          <a:lstStyle/>
          <a:p>
            <a:pPr marL="0" marR="0" lvl="0" indent="0" algn="r" defTabSz="914400" eaLnBrk="1" fontAlgn="auto" latinLnBrk="0" hangingPunct="1">
              <a:lnSpc>
                <a:spcPct val="100000"/>
              </a:lnSpc>
              <a:spcBef>
                <a:spcPts val="0"/>
              </a:spcBef>
              <a:spcAft>
                <a:spcPts val="0"/>
              </a:spcAft>
              <a:buClrTx/>
              <a:buSzTx/>
              <a:buFontTx/>
              <a:buNone/>
              <a:tabLst/>
              <a:defRPr/>
            </a:pPr>
            <a:fld id="{6EEA275D-5A49-48A8-817D-44C3EA0A3A2F}" type="slidenum">
              <a:rPr lang="en-US" sz="1100" smtClean="0">
                <a:solidFill>
                  <a:srgbClr val="106636"/>
                </a:solidFill>
                <a:latin typeface="Arial" pitchFamily="34" charset="0"/>
                <a:cs typeface="Arial" pitchFamily="34" charset="0"/>
              </a:rPr>
              <a:pPr marL="0" marR="0" lvl="0" indent="0" algn="r" defTabSz="914400" eaLnBrk="1" fontAlgn="auto" latinLnBrk="0" hangingPunct="1">
                <a:lnSpc>
                  <a:spcPct val="100000"/>
                </a:lnSpc>
                <a:spcBef>
                  <a:spcPts val="0"/>
                </a:spcBef>
                <a:spcAft>
                  <a:spcPts val="0"/>
                </a:spcAft>
                <a:buClrTx/>
                <a:buSzTx/>
                <a:buFontTx/>
                <a:buNone/>
                <a:tabLst/>
                <a:defRPr/>
              </a:pPr>
              <a:t>46</a:t>
            </a:fld>
            <a:endParaRPr lang="en-US" sz="1100" dirty="0">
              <a:solidFill>
                <a:srgbClr val="106636"/>
              </a:solidFill>
              <a:latin typeface="Arial" pitchFamily="34" charset="0"/>
              <a:cs typeface="Arial" pitchFamily="34" charset="0"/>
            </a:endParaRPr>
          </a:p>
        </p:txBody>
      </p:sp>
      <p:sp>
        <p:nvSpPr>
          <p:cNvPr id="6" name="TextBox 5"/>
          <p:cNvSpPr txBox="1"/>
          <p:nvPr/>
        </p:nvSpPr>
        <p:spPr>
          <a:xfrm>
            <a:off x="7893739" y="4584503"/>
            <a:ext cx="384721" cy="276999"/>
          </a:xfrm>
          <a:prstGeom prst="rect">
            <a:avLst/>
          </a:prstGeom>
          <a:solidFill>
            <a:schemeClr val="bg1"/>
          </a:solidFill>
        </p:spPr>
        <p:txBody>
          <a:bodyPr wrap="none" lIns="0" tIns="0" rIns="0" bIns="0" rtlCol="0">
            <a:spAutoFit/>
          </a:bodyPr>
          <a:lstStyle/>
          <a:p>
            <a:r>
              <a:rPr lang="en-US" b="1" dirty="0" smtClean="0">
                <a:solidFill>
                  <a:srgbClr val="FF0000"/>
                </a:solidFill>
              </a:rPr>
              <a:t>395</a:t>
            </a:r>
            <a:endParaRPr lang="en-US" b="1" dirty="0">
              <a:solidFill>
                <a:srgbClr val="FF0000"/>
              </a:solidFill>
            </a:endParaRPr>
          </a:p>
        </p:txBody>
      </p:sp>
      <p:grpSp>
        <p:nvGrpSpPr>
          <p:cNvPr id="4" name="Group 15"/>
          <p:cNvGrpSpPr>
            <a:grpSpLocks/>
          </p:cNvGrpSpPr>
          <p:nvPr/>
        </p:nvGrpSpPr>
        <p:grpSpPr bwMode="auto">
          <a:xfrm>
            <a:off x="6959313" y="812427"/>
            <a:ext cx="2034886" cy="5688386"/>
            <a:chOff x="4644" y="680"/>
            <a:chExt cx="1410" cy="4061"/>
          </a:xfrm>
        </p:grpSpPr>
        <p:grpSp>
          <p:nvGrpSpPr>
            <p:cNvPr id="5" name="Group 16"/>
            <p:cNvGrpSpPr>
              <a:grpSpLocks/>
            </p:cNvGrpSpPr>
            <p:nvPr/>
          </p:nvGrpSpPr>
          <p:grpSpPr bwMode="auto">
            <a:xfrm>
              <a:off x="4644" y="680"/>
              <a:ext cx="1410" cy="4061"/>
              <a:chOff x="4644" y="680"/>
              <a:chExt cx="1410" cy="4061"/>
            </a:xfrm>
          </p:grpSpPr>
          <p:pic>
            <p:nvPicPr>
              <p:cNvPr id="869393" name="Picture 17" descr="past_and_future_co2_concentrations"/>
              <p:cNvPicPr>
                <a:picLocks noChangeAspect="1" noChangeArrowheads="1"/>
              </p:cNvPicPr>
              <p:nvPr/>
            </p:nvPicPr>
            <p:blipFill>
              <a:blip r:embed="rId3" cstate="print"/>
              <a:srcRect l="86456" t="5284" r="-1743" b="41818"/>
              <a:stretch>
                <a:fillRect/>
              </a:stretch>
            </p:blipFill>
            <p:spPr bwMode="auto">
              <a:xfrm>
                <a:off x="4646" y="680"/>
                <a:ext cx="1408" cy="4061"/>
              </a:xfrm>
              <a:prstGeom prst="rect">
                <a:avLst/>
              </a:prstGeom>
              <a:solidFill>
                <a:schemeClr val="bg1"/>
              </a:solidFill>
              <a:ln w="57150">
                <a:solidFill>
                  <a:srgbClr val="FF0000"/>
                </a:solidFill>
                <a:miter lim="800000"/>
                <a:headEnd/>
                <a:tailEnd/>
              </a:ln>
            </p:spPr>
          </p:pic>
          <p:sp>
            <p:nvSpPr>
              <p:cNvPr id="869394" name="Line 18"/>
              <p:cNvSpPr>
                <a:spLocks noChangeShapeType="1"/>
              </p:cNvSpPr>
              <p:nvPr/>
            </p:nvSpPr>
            <p:spPr bwMode="auto">
              <a:xfrm>
                <a:off x="4644" y="2420"/>
                <a:ext cx="201" cy="0"/>
              </a:xfrm>
              <a:prstGeom prst="line">
                <a:avLst/>
              </a:prstGeom>
              <a:noFill/>
              <a:ln w="38100">
                <a:solidFill>
                  <a:schemeClr val="bg1"/>
                </a:solidFill>
                <a:round/>
                <a:headEnd/>
                <a:tailEnd/>
              </a:ln>
              <a:effectLst/>
            </p:spPr>
            <p:txBody>
              <a:bodyPr wrap="none" anchor="ctr"/>
              <a:lstStyle/>
              <a:p>
                <a:endParaRPr lang="en-US"/>
              </a:p>
            </p:txBody>
          </p:sp>
          <p:sp>
            <p:nvSpPr>
              <p:cNvPr id="869395" name="Line 19"/>
              <p:cNvSpPr>
                <a:spLocks noChangeShapeType="1"/>
              </p:cNvSpPr>
              <p:nvPr/>
            </p:nvSpPr>
            <p:spPr bwMode="auto">
              <a:xfrm>
                <a:off x="4653" y="3004"/>
                <a:ext cx="226" cy="0"/>
              </a:xfrm>
              <a:prstGeom prst="line">
                <a:avLst/>
              </a:prstGeom>
              <a:noFill/>
              <a:ln w="38100">
                <a:solidFill>
                  <a:schemeClr val="bg1"/>
                </a:solidFill>
                <a:round/>
                <a:headEnd/>
                <a:tailEnd/>
              </a:ln>
              <a:effectLst/>
            </p:spPr>
            <p:txBody>
              <a:bodyPr wrap="none" anchor="ctr"/>
              <a:lstStyle/>
              <a:p>
                <a:endParaRPr lang="en-US"/>
              </a:p>
            </p:txBody>
          </p:sp>
          <p:sp>
            <p:nvSpPr>
              <p:cNvPr id="869396" name="Line 20"/>
              <p:cNvSpPr>
                <a:spLocks noChangeShapeType="1"/>
              </p:cNvSpPr>
              <p:nvPr/>
            </p:nvSpPr>
            <p:spPr bwMode="auto">
              <a:xfrm>
                <a:off x="4649" y="1823"/>
                <a:ext cx="201" cy="0"/>
              </a:xfrm>
              <a:prstGeom prst="line">
                <a:avLst/>
              </a:prstGeom>
              <a:noFill/>
              <a:ln w="38100">
                <a:solidFill>
                  <a:schemeClr val="bg1"/>
                </a:solidFill>
                <a:round/>
                <a:headEnd/>
                <a:tailEnd/>
              </a:ln>
              <a:effectLst/>
            </p:spPr>
            <p:txBody>
              <a:bodyPr wrap="none" anchor="ctr"/>
              <a:lstStyle/>
              <a:p>
                <a:endParaRPr lang="en-US"/>
              </a:p>
            </p:txBody>
          </p:sp>
        </p:grpSp>
        <p:sp>
          <p:nvSpPr>
            <p:cNvPr id="869397" name="Line 21"/>
            <p:cNvSpPr>
              <a:spLocks noChangeShapeType="1"/>
            </p:cNvSpPr>
            <p:nvPr/>
          </p:nvSpPr>
          <p:spPr bwMode="auto">
            <a:xfrm>
              <a:off x="4686" y="1230"/>
              <a:ext cx="0" cy="2058"/>
            </a:xfrm>
            <a:prstGeom prst="line">
              <a:avLst/>
            </a:prstGeom>
            <a:noFill/>
            <a:ln w="19050">
              <a:solidFill>
                <a:schemeClr val="bg1"/>
              </a:solidFill>
              <a:round/>
              <a:headEnd/>
              <a:tailEnd/>
            </a:ln>
            <a:effectLst/>
          </p:spPr>
          <p:txBody>
            <a:bodyPr wrap="none" anchor="ctr"/>
            <a:lstStyle/>
            <a:p>
              <a:endParaRPr lang="en-US"/>
            </a:p>
          </p:txBody>
        </p:sp>
      </p:grpSp>
    </p:spTree>
    <p:extLst>
      <p:ext uri="{BB962C8B-B14F-4D97-AF65-F5344CB8AC3E}">
        <p14:creationId xmlns:p14="http://schemas.microsoft.com/office/powerpoint/2010/main" val="937487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0" y="26126"/>
            <a:ext cx="9144000" cy="720185"/>
          </a:xfrm>
          <a:prstGeom prst="rect">
            <a:avLst/>
          </a:prstGeom>
          <a:noFill/>
          <a:ln w="9525" algn="ctr">
            <a:noFill/>
            <a:miter lim="800000"/>
            <a:headEnd/>
            <a:tailEnd/>
          </a:ln>
          <a:effectLst/>
        </p:spPr>
        <p:txBody>
          <a:bodyPr lIns="91429" tIns="45714" rIns="91429" bIns="45714">
            <a:spAutoFit/>
          </a:bodyPr>
          <a:lstStyle/>
          <a:p>
            <a:pPr marL="342900" indent="-342900" algn="ctr" defTabSz="820583" eaLnBrk="0" hangingPunct="0">
              <a:lnSpc>
                <a:spcPct val="85000"/>
              </a:lnSpc>
              <a:defRPr/>
            </a:pPr>
            <a:r>
              <a:rPr lang="fr-FR" sz="2400" dirty="0" smtClean="0">
                <a:solidFill>
                  <a:srgbClr val="106636"/>
                </a:solidFill>
                <a:ea typeface="+mj-ea"/>
                <a:cs typeface="Arial" charset="0"/>
              </a:rPr>
              <a:t>Natural Variations in the </a:t>
            </a:r>
            <a:r>
              <a:rPr lang="fr-FR" sz="2400" dirty="0" err="1" smtClean="0">
                <a:solidFill>
                  <a:srgbClr val="106636"/>
                </a:solidFill>
                <a:ea typeface="+mj-ea"/>
                <a:cs typeface="Arial" charset="0"/>
              </a:rPr>
              <a:t>Earth’s</a:t>
            </a:r>
            <a:r>
              <a:rPr lang="fr-FR" sz="2400" dirty="0" smtClean="0">
                <a:solidFill>
                  <a:srgbClr val="106636"/>
                </a:solidFill>
                <a:ea typeface="+mj-ea"/>
                <a:cs typeface="Arial" charset="0"/>
              </a:rPr>
              <a:t> </a:t>
            </a:r>
            <a:r>
              <a:rPr lang="fr-FR" sz="2400" dirty="0" err="1" smtClean="0">
                <a:solidFill>
                  <a:srgbClr val="106636"/>
                </a:solidFill>
                <a:ea typeface="+mj-ea"/>
                <a:cs typeface="Arial" charset="0"/>
              </a:rPr>
              <a:t>Orbit</a:t>
            </a:r>
            <a:r>
              <a:rPr lang="fr-FR" sz="2400" dirty="0" smtClean="0">
                <a:solidFill>
                  <a:srgbClr val="106636"/>
                </a:solidFill>
                <a:ea typeface="+mj-ea"/>
                <a:cs typeface="Arial" charset="0"/>
              </a:rPr>
              <a:t> Affect </a:t>
            </a:r>
            <a:r>
              <a:rPr lang="fr-FR" sz="2400" dirty="0" err="1" smtClean="0">
                <a:solidFill>
                  <a:srgbClr val="106636"/>
                </a:solidFill>
                <a:ea typeface="+mj-ea"/>
                <a:cs typeface="Arial" charset="0"/>
              </a:rPr>
              <a:t>Climate</a:t>
            </a:r>
            <a:r>
              <a:rPr lang="fr-FR" sz="2400" dirty="0" smtClean="0">
                <a:solidFill>
                  <a:srgbClr val="106636"/>
                </a:solidFill>
                <a:ea typeface="+mj-ea"/>
                <a:cs typeface="Arial" charset="0"/>
              </a:rPr>
              <a:t> </a:t>
            </a:r>
          </a:p>
          <a:p>
            <a:pPr marL="342900" indent="-342900" algn="ctr" defTabSz="820583" eaLnBrk="0" hangingPunct="0">
              <a:lnSpc>
                <a:spcPct val="85000"/>
              </a:lnSpc>
              <a:defRPr/>
            </a:pPr>
            <a:r>
              <a:rPr lang="fr-FR" sz="2400" dirty="0" smtClean="0">
                <a:solidFill>
                  <a:srgbClr val="106636"/>
                </a:solidFill>
                <a:ea typeface="+mj-ea"/>
                <a:cs typeface="Arial" charset="0"/>
              </a:rPr>
              <a:t>and </a:t>
            </a:r>
            <a:r>
              <a:rPr lang="fr-FR" sz="2400" dirty="0" err="1" smtClean="0">
                <a:solidFill>
                  <a:srgbClr val="106636"/>
                </a:solidFill>
                <a:ea typeface="+mj-ea"/>
                <a:cs typeface="Arial" charset="0"/>
              </a:rPr>
              <a:t>Greenhouse</a:t>
            </a:r>
            <a:r>
              <a:rPr lang="fr-FR" sz="2400" dirty="0" smtClean="0">
                <a:solidFill>
                  <a:srgbClr val="106636"/>
                </a:solidFill>
                <a:ea typeface="+mj-ea"/>
                <a:cs typeface="Arial" charset="0"/>
              </a:rPr>
              <a:t> </a:t>
            </a:r>
            <a:r>
              <a:rPr lang="fr-FR" sz="2400" dirty="0" err="1" smtClean="0">
                <a:solidFill>
                  <a:srgbClr val="106636"/>
                </a:solidFill>
                <a:ea typeface="+mj-ea"/>
                <a:cs typeface="Arial" charset="0"/>
              </a:rPr>
              <a:t>Gas</a:t>
            </a:r>
            <a:r>
              <a:rPr lang="fr-FR" sz="2400" dirty="0" smtClean="0">
                <a:solidFill>
                  <a:srgbClr val="106636"/>
                </a:solidFill>
                <a:ea typeface="+mj-ea"/>
                <a:cs typeface="Arial" charset="0"/>
              </a:rPr>
              <a:t> Concentrations</a:t>
            </a:r>
            <a:endParaRPr lang="en-US" sz="2400" dirty="0">
              <a:solidFill>
                <a:srgbClr val="106636"/>
              </a:solidFill>
              <a:ea typeface="+mj-ea"/>
              <a:cs typeface="Arial" charset="0"/>
            </a:endParaRPr>
          </a:p>
        </p:txBody>
      </p:sp>
      <p:sp>
        <p:nvSpPr>
          <p:cNvPr id="151557" name="Rectangle 5"/>
          <p:cNvSpPr>
            <a:spLocks noChangeArrowheads="1"/>
          </p:cNvSpPr>
          <p:nvPr/>
        </p:nvSpPr>
        <p:spPr bwMode="auto">
          <a:xfrm>
            <a:off x="0" y="17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1" name="Slide Number Placeholder 20"/>
          <p:cNvSpPr>
            <a:spLocks noGrp="1"/>
          </p:cNvSpPr>
          <p:nvPr>
            <p:ph type="sldNum" sz="quarter" idx="11"/>
          </p:nvPr>
        </p:nvSpPr>
        <p:spPr/>
        <p:txBody>
          <a:bodyPr/>
          <a:lstStyle/>
          <a:p>
            <a:pPr>
              <a:defRPr/>
            </a:pPr>
            <a:fld id="{6EEA275D-5A49-48A8-817D-44C3EA0A3A2F}" type="slidenum">
              <a:rPr lang="en-US" smtClean="0"/>
              <a:pPr>
                <a:defRPr/>
              </a:pPr>
              <a:t>47</a:t>
            </a:fld>
            <a:endParaRPr lang="en-US" dirty="0"/>
          </a:p>
        </p:txBody>
      </p:sp>
      <p:sp>
        <p:nvSpPr>
          <p:cNvPr id="22" name="Footer Placeholder 21"/>
          <p:cNvSpPr>
            <a:spLocks noGrp="1"/>
          </p:cNvSpPr>
          <p:nvPr>
            <p:ph type="ftr" sz="quarter" idx="10"/>
          </p:nvPr>
        </p:nvSpPr>
        <p:spPr/>
        <p:txBody>
          <a:bodyPr/>
          <a:lstStyle/>
          <a:p>
            <a:pPr>
              <a:defRPr/>
            </a:pPr>
            <a:r>
              <a:rPr lang="en-US" smtClean="0"/>
              <a:t>Energy Facts 2010</a:t>
            </a:r>
            <a:endParaRPr lang="en-US" dirty="0"/>
          </a:p>
        </p:txBody>
      </p:sp>
      <p:pic>
        <p:nvPicPr>
          <p:cNvPr id="20" name="Picture 5"/>
          <p:cNvPicPr>
            <a:picLocks noChangeAspect="1" noChangeArrowheads="1"/>
          </p:cNvPicPr>
          <p:nvPr/>
        </p:nvPicPr>
        <p:blipFill>
          <a:blip r:embed="rId3" cstate="print"/>
          <a:srcRect/>
          <a:stretch>
            <a:fillRect/>
          </a:stretch>
        </p:blipFill>
        <p:spPr bwMode="auto">
          <a:xfrm>
            <a:off x="59582" y="875763"/>
            <a:ext cx="2935197" cy="5955289"/>
          </a:xfrm>
          <a:prstGeom prst="rect">
            <a:avLst/>
          </a:prstGeom>
          <a:noFill/>
          <a:ln w="12700">
            <a:solidFill>
              <a:srgbClr val="000000"/>
            </a:solidFill>
            <a:miter lim="800000"/>
            <a:headEnd/>
            <a:tailEnd/>
          </a:ln>
          <a:effectLst/>
        </p:spPr>
      </p:pic>
      <p:sp>
        <p:nvSpPr>
          <p:cNvPr id="23" name="Rectangle 9"/>
          <p:cNvSpPr>
            <a:spLocks noChangeArrowheads="1"/>
          </p:cNvSpPr>
          <p:nvPr/>
        </p:nvSpPr>
        <p:spPr bwMode="auto">
          <a:xfrm>
            <a:off x="3065172" y="5180618"/>
            <a:ext cx="6078828" cy="1677382"/>
          </a:xfrm>
          <a:prstGeom prst="rect">
            <a:avLst/>
          </a:prstGeom>
          <a:solidFill>
            <a:srgbClr val="EAEAEA"/>
          </a:solidFill>
          <a:ln w="12700" algn="ctr">
            <a:solidFill>
              <a:srgbClr val="000000"/>
            </a:solidFill>
            <a:miter lim="800000"/>
            <a:headEnd/>
            <a:tailEnd/>
          </a:ln>
          <a:effectLst/>
        </p:spPr>
        <p:txBody>
          <a:bodyPr wrap="square">
            <a:spAutoFit/>
          </a:bodyPr>
          <a:lstStyle/>
          <a:p>
            <a:pPr algn="l" defTabSz="1019175">
              <a:buFont typeface="Wingdings" pitchFamily="2" charset="2"/>
              <a:buNone/>
            </a:pPr>
            <a:r>
              <a:rPr lang="en-US" sz="1000" baseline="0" dirty="0">
                <a:latin typeface="Comic Sans MS" pitchFamily="66" charset="0"/>
              </a:rPr>
              <a:t>There are three orbital perturbations with five periods: eccentricity (at 400 and 100 </a:t>
            </a:r>
            <a:r>
              <a:rPr lang="en-US" sz="1000" baseline="0" dirty="0" err="1">
                <a:latin typeface="Comic Sans MS" pitchFamily="66" charset="0"/>
              </a:rPr>
              <a:t>ky</a:t>
            </a:r>
            <a:r>
              <a:rPr lang="en-US" sz="1000" baseline="0" dirty="0">
                <a:latin typeface="Comic Sans MS" pitchFamily="66" charset="0"/>
              </a:rPr>
              <a:t>); obliquity (41 </a:t>
            </a:r>
            <a:r>
              <a:rPr lang="en-US" sz="1000" baseline="0" dirty="0" err="1">
                <a:latin typeface="Comic Sans MS" pitchFamily="66" charset="0"/>
              </a:rPr>
              <a:t>ky</a:t>
            </a:r>
            <a:r>
              <a:rPr lang="en-US" sz="1000" baseline="0" dirty="0">
                <a:latin typeface="Comic Sans MS" pitchFamily="66" charset="0"/>
              </a:rPr>
              <a:t>); and precession (23 and 19 </a:t>
            </a:r>
            <a:r>
              <a:rPr lang="en-US" sz="1000" baseline="0" dirty="0" err="1">
                <a:latin typeface="Comic Sans MS" pitchFamily="66" charset="0"/>
              </a:rPr>
              <a:t>ky</a:t>
            </a:r>
            <a:r>
              <a:rPr lang="en-US" sz="1000" baseline="0" dirty="0">
                <a:latin typeface="Comic Sans MS" pitchFamily="66" charset="0"/>
              </a:rPr>
              <a:t>). (A) Eccentricity refers to the shape of Earth’s orbit around the sun, varying from near circular to elliptical.  (B) Obliquity refers to the tilt of Earth’s axis relative to the plane of the ecliptic, varying between 22.1</a:t>
            </a:r>
            <a:r>
              <a:rPr lang="en-US" sz="1000" baseline="30000" dirty="0">
                <a:latin typeface="Comic Sans MS" pitchFamily="66" charset="0"/>
              </a:rPr>
              <a:t>o</a:t>
            </a:r>
            <a:r>
              <a:rPr lang="en-US" sz="1000" baseline="0" dirty="0">
                <a:latin typeface="Comic Sans MS" pitchFamily="66" charset="0"/>
              </a:rPr>
              <a:t> and 24.5</a:t>
            </a:r>
            <a:r>
              <a:rPr lang="en-US" sz="1000" baseline="30000" dirty="0">
                <a:latin typeface="Comic Sans MS" pitchFamily="66" charset="0"/>
              </a:rPr>
              <a:t>o</a:t>
            </a:r>
            <a:r>
              <a:rPr lang="en-US" sz="1000" baseline="0" dirty="0">
                <a:latin typeface="Comic Sans MS" pitchFamily="66" charset="0"/>
              </a:rPr>
              <a:t>. A high angle of tilt increases the seasonal contrast, most effectively at high latitudes.  (C) Precession refers to the wobble of the axis of rotation describing a circle in space with a period of 26 </a:t>
            </a:r>
            <a:r>
              <a:rPr lang="en-US" sz="1000" baseline="0" dirty="0" err="1">
                <a:latin typeface="Comic Sans MS" pitchFamily="66" charset="0"/>
              </a:rPr>
              <a:t>ky</a:t>
            </a:r>
            <a:r>
              <a:rPr lang="en-US" sz="1000" baseline="0" dirty="0">
                <a:latin typeface="Comic Sans MS" pitchFamily="66" charset="0"/>
              </a:rPr>
              <a:t>. Modulated by orbital eccentricity, precession determines where on the orbit around the sun seasons occur, thereby increasing the seasonal contrast in one hemisphere and decreasing it in the other. The periods of the </a:t>
            </a:r>
            <a:r>
              <a:rPr lang="en-US" sz="1000" baseline="0" dirty="0" err="1">
                <a:latin typeface="Comic Sans MS" pitchFamily="66" charset="0"/>
              </a:rPr>
              <a:t>precessional</a:t>
            </a:r>
            <a:r>
              <a:rPr lang="en-US" sz="1000" baseline="0" dirty="0">
                <a:latin typeface="Comic Sans MS" pitchFamily="66" charset="0"/>
              </a:rPr>
              <a:t> signal modulated by eccentricity are 23 and 19 </a:t>
            </a:r>
            <a:r>
              <a:rPr lang="en-US" sz="1000" baseline="0" dirty="0" err="1">
                <a:latin typeface="Comic Sans MS" pitchFamily="66" charset="0"/>
              </a:rPr>
              <a:t>ky</a:t>
            </a:r>
            <a:r>
              <a:rPr lang="en-US" sz="1000" baseline="0" dirty="0">
                <a:latin typeface="Comic Sans MS" pitchFamily="66" charset="0"/>
              </a:rPr>
              <a:t>. </a:t>
            </a:r>
          </a:p>
          <a:p>
            <a:pPr algn="l" defTabSz="1019175">
              <a:buFont typeface="Wingdings" pitchFamily="2" charset="2"/>
              <a:buNone/>
            </a:pPr>
            <a:endParaRPr lang="en-US" sz="300" baseline="0" dirty="0">
              <a:latin typeface="Comic Sans MS" pitchFamily="66" charset="0"/>
            </a:endParaRPr>
          </a:p>
          <a:p>
            <a:pPr algn="l" defTabSz="1019175">
              <a:buFont typeface="Wingdings" pitchFamily="2" charset="2"/>
              <a:buNone/>
            </a:pPr>
            <a:r>
              <a:rPr lang="en-US" sz="1000" baseline="0" dirty="0">
                <a:latin typeface="Comic Sans MS" pitchFamily="66" charset="0"/>
              </a:rPr>
              <a:t>James </a:t>
            </a:r>
            <a:r>
              <a:rPr lang="en-US" sz="1000" baseline="0" dirty="0" err="1">
                <a:latin typeface="Comic Sans MS" pitchFamily="66" charset="0"/>
              </a:rPr>
              <a:t>Zachos</a:t>
            </a:r>
            <a:r>
              <a:rPr lang="en-US" sz="1000" baseline="0" dirty="0">
                <a:latin typeface="Comic Sans MS" pitchFamily="66" charset="0"/>
              </a:rPr>
              <a:t>, Mark </a:t>
            </a:r>
            <a:r>
              <a:rPr lang="en-US" sz="1000" baseline="0" dirty="0" err="1">
                <a:latin typeface="Comic Sans MS" pitchFamily="66" charset="0"/>
              </a:rPr>
              <a:t>Pagani</a:t>
            </a:r>
            <a:r>
              <a:rPr lang="en-US" sz="1000" baseline="0" dirty="0">
                <a:latin typeface="Comic Sans MS" pitchFamily="66" charset="0"/>
              </a:rPr>
              <a:t>, Lisa Sloan, Ellen Thomas, and Katharina </a:t>
            </a:r>
            <a:r>
              <a:rPr lang="en-US" sz="1000" baseline="0" dirty="0" err="1">
                <a:latin typeface="Comic Sans MS" pitchFamily="66" charset="0"/>
              </a:rPr>
              <a:t>Billups</a:t>
            </a:r>
            <a:r>
              <a:rPr lang="en-US" sz="1000" baseline="0" dirty="0">
                <a:latin typeface="Comic Sans MS" pitchFamily="66" charset="0"/>
              </a:rPr>
              <a:t>, Science 292, 4 (2001).</a:t>
            </a:r>
          </a:p>
        </p:txBody>
      </p:sp>
      <p:grpSp>
        <p:nvGrpSpPr>
          <p:cNvPr id="44" name="Group 28"/>
          <p:cNvGrpSpPr>
            <a:grpSpLocks/>
          </p:cNvGrpSpPr>
          <p:nvPr/>
        </p:nvGrpSpPr>
        <p:grpSpPr bwMode="auto">
          <a:xfrm>
            <a:off x="4318" y="1312863"/>
            <a:ext cx="1312" cy="3392487"/>
            <a:chOff x="4317" y="558"/>
            <a:chExt cx="1312" cy="2905"/>
          </a:xfrm>
        </p:grpSpPr>
        <p:sp>
          <p:nvSpPr>
            <p:cNvPr id="45" name="Line 17"/>
            <p:cNvSpPr>
              <a:spLocks noChangeShapeType="1"/>
            </p:cNvSpPr>
            <p:nvPr/>
          </p:nvSpPr>
          <p:spPr bwMode="auto">
            <a:xfrm>
              <a:off x="4317" y="558"/>
              <a:ext cx="0" cy="2905"/>
            </a:xfrm>
            <a:prstGeom prst="line">
              <a:avLst/>
            </a:prstGeom>
            <a:noFill/>
            <a:ln w="6350">
              <a:solidFill>
                <a:srgbClr val="969696"/>
              </a:solidFill>
              <a:round/>
              <a:headEnd/>
              <a:tailEnd/>
            </a:ln>
            <a:effectLst/>
          </p:spPr>
          <p:txBody>
            <a:bodyPr/>
            <a:lstStyle/>
            <a:p>
              <a:endParaRPr lang="en-US"/>
            </a:p>
          </p:txBody>
        </p:sp>
        <p:sp>
          <p:nvSpPr>
            <p:cNvPr id="46" name="Line 18"/>
            <p:cNvSpPr>
              <a:spLocks noChangeShapeType="1"/>
            </p:cNvSpPr>
            <p:nvPr/>
          </p:nvSpPr>
          <p:spPr bwMode="auto">
            <a:xfrm>
              <a:off x="4445" y="558"/>
              <a:ext cx="0" cy="2905"/>
            </a:xfrm>
            <a:prstGeom prst="line">
              <a:avLst/>
            </a:prstGeom>
            <a:noFill/>
            <a:ln w="6350">
              <a:solidFill>
                <a:srgbClr val="969696"/>
              </a:solidFill>
              <a:round/>
              <a:headEnd/>
              <a:tailEnd/>
            </a:ln>
            <a:effectLst/>
          </p:spPr>
          <p:txBody>
            <a:bodyPr/>
            <a:lstStyle/>
            <a:p>
              <a:endParaRPr lang="en-US"/>
            </a:p>
          </p:txBody>
        </p:sp>
        <p:sp>
          <p:nvSpPr>
            <p:cNvPr id="47" name="Line 19"/>
            <p:cNvSpPr>
              <a:spLocks noChangeShapeType="1"/>
            </p:cNvSpPr>
            <p:nvPr/>
          </p:nvSpPr>
          <p:spPr bwMode="auto">
            <a:xfrm>
              <a:off x="4573" y="558"/>
              <a:ext cx="0" cy="2905"/>
            </a:xfrm>
            <a:prstGeom prst="line">
              <a:avLst/>
            </a:prstGeom>
            <a:noFill/>
            <a:ln w="6350">
              <a:solidFill>
                <a:srgbClr val="969696"/>
              </a:solidFill>
              <a:round/>
              <a:headEnd/>
              <a:tailEnd/>
            </a:ln>
            <a:effectLst/>
          </p:spPr>
          <p:txBody>
            <a:bodyPr/>
            <a:lstStyle/>
            <a:p>
              <a:endParaRPr lang="en-US"/>
            </a:p>
          </p:txBody>
        </p:sp>
        <p:sp>
          <p:nvSpPr>
            <p:cNvPr id="48" name="Line 20"/>
            <p:cNvSpPr>
              <a:spLocks noChangeShapeType="1"/>
            </p:cNvSpPr>
            <p:nvPr/>
          </p:nvSpPr>
          <p:spPr bwMode="auto">
            <a:xfrm>
              <a:off x="4705" y="558"/>
              <a:ext cx="0" cy="2905"/>
            </a:xfrm>
            <a:prstGeom prst="line">
              <a:avLst/>
            </a:prstGeom>
            <a:noFill/>
            <a:ln w="6350">
              <a:solidFill>
                <a:srgbClr val="969696"/>
              </a:solidFill>
              <a:round/>
              <a:headEnd/>
              <a:tailEnd/>
            </a:ln>
            <a:effectLst/>
          </p:spPr>
          <p:txBody>
            <a:bodyPr/>
            <a:lstStyle/>
            <a:p>
              <a:endParaRPr lang="en-US"/>
            </a:p>
          </p:txBody>
        </p:sp>
        <p:sp>
          <p:nvSpPr>
            <p:cNvPr id="49" name="Line 21"/>
            <p:cNvSpPr>
              <a:spLocks noChangeShapeType="1"/>
            </p:cNvSpPr>
            <p:nvPr/>
          </p:nvSpPr>
          <p:spPr bwMode="auto">
            <a:xfrm>
              <a:off x="4837" y="558"/>
              <a:ext cx="0" cy="2905"/>
            </a:xfrm>
            <a:prstGeom prst="line">
              <a:avLst/>
            </a:prstGeom>
            <a:noFill/>
            <a:ln w="6350">
              <a:solidFill>
                <a:srgbClr val="969696"/>
              </a:solidFill>
              <a:round/>
              <a:headEnd/>
              <a:tailEnd/>
            </a:ln>
            <a:effectLst/>
          </p:spPr>
          <p:txBody>
            <a:bodyPr/>
            <a:lstStyle/>
            <a:p>
              <a:endParaRPr lang="en-US"/>
            </a:p>
          </p:txBody>
        </p:sp>
        <p:sp>
          <p:nvSpPr>
            <p:cNvPr id="50" name="Line 22"/>
            <p:cNvSpPr>
              <a:spLocks noChangeShapeType="1"/>
            </p:cNvSpPr>
            <p:nvPr/>
          </p:nvSpPr>
          <p:spPr bwMode="auto">
            <a:xfrm>
              <a:off x="4969" y="558"/>
              <a:ext cx="0" cy="2905"/>
            </a:xfrm>
            <a:prstGeom prst="line">
              <a:avLst/>
            </a:prstGeom>
            <a:noFill/>
            <a:ln w="6350">
              <a:solidFill>
                <a:srgbClr val="969696"/>
              </a:solidFill>
              <a:round/>
              <a:headEnd/>
              <a:tailEnd/>
            </a:ln>
            <a:effectLst/>
          </p:spPr>
          <p:txBody>
            <a:bodyPr/>
            <a:lstStyle/>
            <a:p>
              <a:endParaRPr lang="en-US"/>
            </a:p>
          </p:txBody>
        </p:sp>
        <p:sp>
          <p:nvSpPr>
            <p:cNvPr id="51" name="Line 23"/>
            <p:cNvSpPr>
              <a:spLocks noChangeShapeType="1"/>
            </p:cNvSpPr>
            <p:nvPr/>
          </p:nvSpPr>
          <p:spPr bwMode="auto">
            <a:xfrm>
              <a:off x="5101" y="558"/>
              <a:ext cx="0" cy="2905"/>
            </a:xfrm>
            <a:prstGeom prst="line">
              <a:avLst/>
            </a:prstGeom>
            <a:noFill/>
            <a:ln w="6350">
              <a:solidFill>
                <a:srgbClr val="969696"/>
              </a:solidFill>
              <a:round/>
              <a:headEnd/>
              <a:tailEnd/>
            </a:ln>
            <a:effectLst/>
          </p:spPr>
          <p:txBody>
            <a:bodyPr/>
            <a:lstStyle/>
            <a:p>
              <a:endParaRPr lang="en-US"/>
            </a:p>
          </p:txBody>
        </p:sp>
        <p:sp>
          <p:nvSpPr>
            <p:cNvPr id="52" name="Line 24"/>
            <p:cNvSpPr>
              <a:spLocks noChangeShapeType="1"/>
            </p:cNvSpPr>
            <p:nvPr/>
          </p:nvSpPr>
          <p:spPr bwMode="auto">
            <a:xfrm>
              <a:off x="5233" y="558"/>
              <a:ext cx="0" cy="2905"/>
            </a:xfrm>
            <a:prstGeom prst="line">
              <a:avLst/>
            </a:prstGeom>
            <a:noFill/>
            <a:ln w="6350">
              <a:solidFill>
                <a:srgbClr val="969696"/>
              </a:solidFill>
              <a:round/>
              <a:headEnd/>
              <a:tailEnd/>
            </a:ln>
            <a:effectLst/>
          </p:spPr>
          <p:txBody>
            <a:bodyPr/>
            <a:lstStyle/>
            <a:p>
              <a:endParaRPr lang="en-US"/>
            </a:p>
          </p:txBody>
        </p:sp>
        <p:sp>
          <p:nvSpPr>
            <p:cNvPr id="53" name="Line 25"/>
            <p:cNvSpPr>
              <a:spLocks noChangeShapeType="1"/>
            </p:cNvSpPr>
            <p:nvPr/>
          </p:nvSpPr>
          <p:spPr bwMode="auto">
            <a:xfrm>
              <a:off x="5365" y="558"/>
              <a:ext cx="0" cy="2905"/>
            </a:xfrm>
            <a:prstGeom prst="line">
              <a:avLst/>
            </a:prstGeom>
            <a:noFill/>
            <a:ln w="6350">
              <a:solidFill>
                <a:srgbClr val="969696"/>
              </a:solidFill>
              <a:round/>
              <a:headEnd/>
              <a:tailEnd/>
            </a:ln>
            <a:effectLst/>
          </p:spPr>
          <p:txBody>
            <a:bodyPr/>
            <a:lstStyle/>
            <a:p>
              <a:endParaRPr lang="en-US"/>
            </a:p>
          </p:txBody>
        </p:sp>
        <p:sp>
          <p:nvSpPr>
            <p:cNvPr id="54" name="Line 26"/>
            <p:cNvSpPr>
              <a:spLocks noChangeShapeType="1"/>
            </p:cNvSpPr>
            <p:nvPr/>
          </p:nvSpPr>
          <p:spPr bwMode="auto">
            <a:xfrm>
              <a:off x="5497" y="558"/>
              <a:ext cx="0" cy="2905"/>
            </a:xfrm>
            <a:prstGeom prst="line">
              <a:avLst/>
            </a:prstGeom>
            <a:noFill/>
            <a:ln w="6350">
              <a:solidFill>
                <a:srgbClr val="969696"/>
              </a:solidFill>
              <a:round/>
              <a:headEnd/>
              <a:tailEnd/>
            </a:ln>
            <a:effectLst/>
          </p:spPr>
          <p:txBody>
            <a:bodyPr/>
            <a:lstStyle/>
            <a:p>
              <a:endParaRPr lang="en-US"/>
            </a:p>
          </p:txBody>
        </p:sp>
        <p:sp>
          <p:nvSpPr>
            <p:cNvPr id="55" name="Line 27"/>
            <p:cNvSpPr>
              <a:spLocks noChangeShapeType="1"/>
            </p:cNvSpPr>
            <p:nvPr/>
          </p:nvSpPr>
          <p:spPr bwMode="auto">
            <a:xfrm>
              <a:off x="5629" y="558"/>
              <a:ext cx="0" cy="2905"/>
            </a:xfrm>
            <a:prstGeom prst="line">
              <a:avLst/>
            </a:prstGeom>
            <a:noFill/>
            <a:ln w="6350">
              <a:solidFill>
                <a:srgbClr val="969696"/>
              </a:solidFill>
              <a:round/>
              <a:headEnd/>
              <a:tailEnd/>
            </a:ln>
            <a:effectLst/>
          </p:spPr>
          <p:txBody>
            <a:bodyPr/>
            <a:lstStyle/>
            <a:p>
              <a:endParaRPr lang="en-US"/>
            </a:p>
          </p:txBody>
        </p:sp>
      </p:grpSp>
      <p:sp>
        <p:nvSpPr>
          <p:cNvPr id="74" name="Rectangle 12"/>
          <p:cNvSpPr>
            <a:spLocks noChangeArrowheads="1"/>
          </p:cNvSpPr>
          <p:nvPr/>
        </p:nvSpPr>
        <p:spPr bwMode="auto">
          <a:xfrm>
            <a:off x="3586618" y="880086"/>
            <a:ext cx="5029200" cy="4133850"/>
          </a:xfrm>
          <a:prstGeom prst="rect">
            <a:avLst/>
          </a:prstGeom>
          <a:solidFill>
            <a:srgbClr val="FBEFCD"/>
          </a:solidFill>
          <a:ln w="12700">
            <a:solidFill>
              <a:schemeClr val="tx1"/>
            </a:solidFill>
            <a:miter lim="800000"/>
            <a:headEnd/>
            <a:tailEnd/>
          </a:ln>
          <a:effectLst/>
        </p:spPr>
        <p:txBody>
          <a:bodyPr wrap="none" anchor="ctr"/>
          <a:lstStyle/>
          <a:p>
            <a:endParaRPr lang="en-US"/>
          </a:p>
        </p:txBody>
      </p:sp>
      <p:pic>
        <p:nvPicPr>
          <p:cNvPr id="75" name="Picture 10"/>
          <p:cNvPicPr>
            <a:picLocks noChangeAspect="1" noChangeArrowheads="1"/>
          </p:cNvPicPr>
          <p:nvPr/>
        </p:nvPicPr>
        <p:blipFill>
          <a:blip r:embed="rId4" cstate="print"/>
          <a:srcRect l="49149" t="60828" r="1738" b="13037"/>
          <a:stretch>
            <a:fillRect/>
          </a:stretch>
        </p:blipFill>
        <p:spPr bwMode="auto">
          <a:xfrm>
            <a:off x="3873620" y="1041497"/>
            <a:ext cx="4195763" cy="2149475"/>
          </a:xfrm>
          <a:prstGeom prst="rect">
            <a:avLst/>
          </a:prstGeom>
          <a:noFill/>
          <a:ln w="9525">
            <a:noFill/>
            <a:miter lim="800000"/>
            <a:headEnd/>
            <a:tailEnd/>
          </a:ln>
          <a:effectLst/>
        </p:spPr>
      </p:pic>
      <p:pic>
        <p:nvPicPr>
          <p:cNvPr id="76" name="Picture 11"/>
          <p:cNvPicPr>
            <a:picLocks noChangeAspect="1" noChangeArrowheads="1"/>
          </p:cNvPicPr>
          <p:nvPr/>
        </p:nvPicPr>
        <p:blipFill>
          <a:blip r:embed="rId5" cstate="print"/>
          <a:srcRect l="1215" t="60828" r="50114" b="13190"/>
          <a:stretch>
            <a:fillRect/>
          </a:stretch>
        </p:blipFill>
        <p:spPr bwMode="auto">
          <a:xfrm>
            <a:off x="4926133" y="3132234"/>
            <a:ext cx="3571875" cy="1847850"/>
          </a:xfrm>
          <a:prstGeom prst="rect">
            <a:avLst/>
          </a:prstGeom>
          <a:noFill/>
          <a:ln w="9525">
            <a:noFill/>
            <a:miter lim="800000"/>
            <a:headEnd/>
            <a:tailEnd/>
          </a:ln>
          <a:effectLst/>
        </p:spPr>
      </p:pic>
      <p:sp>
        <p:nvSpPr>
          <p:cNvPr id="77" name="Text Box 14"/>
          <p:cNvSpPr txBox="1">
            <a:spLocks noChangeArrowheads="1"/>
          </p:cNvSpPr>
          <p:nvPr/>
        </p:nvSpPr>
        <p:spPr bwMode="auto">
          <a:xfrm>
            <a:off x="3650456" y="4558837"/>
            <a:ext cx="1820863" cy="396875"/>
          </a:xfrm>
          <a:prstGeom prst="rect">
            <a:avLst/>
          </a:prstGeom>
          <a:noFill/>
          <a:ln w="9525">
            <a:noFill/>
            <a:miter lim="800000"/>
            <a:headEnd/>
            <a:tailEnd/>
          </a:ln>
          <a:effectLst/>
        </p:spPr>
        <p:txBody>
          <a:bodyPr>
            <a:spAutoFit/>
          </a:bodyPr>
          <a:lstStyle/>
          <a:p>
            <a:pPr algn="l" defTabSz="1019175"/>
            <a:r>
              <a:rPr lang="en-US" sz="1000" baseline="0" dirty="0">
                <a:latin typeface="Arial Narrow" pitchFamily="34" charset="0"/>
              </a:rPr>
              <a:t>W. F. </a:t>
            </a:r>
            <a:r>
              <a:rPr lang="en-US" sz="1000" baseline="0" dirty="0" err="1">
                <a:latin typeface="Arial Narrow" pitchFamily="34" charset="0"/>
              </a:rPr>
              <a:t>Ruddiman</a:t>
            </a:r>
            <a:r>
              <a:rPr lang="en-US" sz="1000" baseline="0" dirty="0">
                <a:latin typeface="Arial Narrow" pitchFamily="34" charset="0"/>
              </a:rPr>
              <a:t>, Scientific American, March 2005, p. 46</a:t>
            </a:r>
          </a:p>
        </p:txBody>
      </p:sp>
      <p:grpSp>
        <p:nvGrpSpPr>
          <p:cNvPr id="79" name="Group 28"/>
          <p:cNvGrpSpPr>
            <a:grpSpLocks/>
          </p:cNvGrpSpPr>
          <p:nvPr/>
        </p:nvGrpSpPr>
        <p:grpSpPr bwMode="auto">
          <a:xfrm>
            <a:off x="5689541" y="1212945"/>
            <a:ext cx="2082800" cy="3392487"/>
            <a:chOff x="4317" y="558"/>
            <a:chExt cx="1312" cy="2905"/>
          </a:xfrm>
        </p:grpSpPr>
        <p:sp>
          <p:nvSpPr>
            <p:cNvPr id="80" name="Line 17"/>
            <p:cNvSpPr>
              <a:spLocks noChangeShapeType="1"/>
            </p:cNvSpPr>
            <p:nvPr/>
          </p:nvSpPr>
          <p:spPr bwMode="auto">
            <a:xfrm>
              <a:off x="4317" y="558"/>
              <a:ext cx="0" cy="2905"/>
            </a:xfrm>
            <a:prstGeom prst="line">
              <a:avLst/>
            </a:prstGeom>
            <a:noFill/>
            <a:ln w="6350">
              <a:solidFill>
                <a:srgbClr val="969696"/>
              </a:solidFill>
              <a:round/>
              <a:headEnd/>
              <a:tailEnd/>
            </a:ln>
            <a:effectLst/>
          </p:spPr>
          <p:txBody>
            <a:bodyPr/>
            <a:lstStyle/>
            <a:p>
              <a:endParaRPr lang="en-US"/>
            </a:p>
          </p:txBody>
        </p:sp>
        <p:sp>
          <p:nvSpPr>
            <p:cNvPr id="81" name="Line 18"/>
            <p:cNvSpPr>
              <a:spLocks noChangeShapeType="1"/>
            </p:cNvSpPr>
            <p:nvPr/>
          </p:nvSpPr>
          <p:spPr bwMode="auto">
            <a:xfrm>
              <a:off x="4445" y="558"/>
              <a:ext cx="0" cy="2905"/>
            </a:xfrm>
            <a:prstGeom prst="line">
              <a:avLst/>
            </a:prstGeom>
            <a:noFill/>
            <a:ln w="6350">
              <a:solidFill>
                <a:srgbClr val="969696"/>
              </a:solidFill>
              <a:round/>
              <a:headEnd/>
              <a:tailEnd/>
            </a:ln>
            <a:effectLst/>
          </p:spPr>
          <p:txBody>
            <a:bodyPr/>
            <a:lstStyle/>
            <a:p>
              <a:endParaRPr lang="en-US"/>
            </a:p>
          </p:txBody>
        </p:sp>
        <p:sp>
          <p:nvSpPr>
            <p:cNvPr id="82" name="Line 19"/>
            <p:cNvSpPr>
              <a:spLocks noChangeShapeType="1"/>
            </p:cNvSpPr>
            <p:nvPr/>
          </p:nvSpPr>
          <p:spPr bwMode="auto">
            <a:xfrm>
              <a:off x="4573" y="558"/>
              <a:ext cx="0" cy="2905"/>
            </a:xfrm>
            <a:prstGeom prst="line">
              <a:avLst/>
            </a:prstGeom>
            <a:noFill/>
            <a:ln w="6350">
              <a:solidFill>
                <a:srgbClr val="969696"/>
              </a:solidFill>
              <a:round/>
              <a:headEnd/>
              <a:tailEnd/>
            </a:ln>
            <a:effectLst/>
          </p:spPr>
          <p:txBody>
            <a:bodyPr/>
            <a:lstStyle/>
            <a:p>
              <a:endParaRPr lang="en-US"/>
            </a:p>
          </p:txBody>
        </p:sp>
        <p:sp>
          <p:nvSpPr>
            <p:cNvPr id="83" name="Line 20"/>
            <p:cNvSpPr>
              <a:spLocks noChangeShapeType="1"/>
            </p:cNvSpPr>
            <p:nvPr/>
          </p:nvSpPr>
          <p:spPr bwMode="auto">
            <a:xfrm>
              <a:off x="4705" y="558"/>
              <a:ext cx="0" cy="2905"/>
            </a:xfrm>
            <a:prstGeom prst="line">
              <a:avLst/>
            </a:prstGeom>
            <a:noFill/>
            <a:ln w="6350">
              <a:solidFill>
                <a:srgbClr val="969696"/>
              </a:solidFill>
              <a:round/>
              <a:headEnd/>
              <a:tailEnd/>
            </a:ln>
            <a:effectLst/>
          </p:spPr>
          <p:txBody>
            <a:bodyPr/>
            <a:lstStyle/>
            <a:p>
              <a:endParaRPr lang="en-US"/>
            </a:p>
          </p:txBody>
        </p:sp>
        <p:sp>
          <p:nvSpPr>
            <p:cNvPr id="84" name="Line 21"/>
            <p:cNvSpPr>
              <a:spLocks noChangeShapeType="1"/>
            </p:cNvSpPr>
            <p:nvPr/>
          </p:nvSpPr>
          <p:spPr bwMode="auto">
            <a:xfrm>
              <a:off x="4837" y="558"/>
              <a:ext cx="0" cy="2905"/>
            </a:xfrm>
            <a:prstGeom prst="line">
              <a:avLst/>
            </a:prstGeom>
            <a:noFill/>
            <a:ln w="6350">
              <a:solidFill>
                <a:srgbClr val="969696"/>
              </a:solidFill>
              <a:round/>
              <a:headEnd/>
              <a:tailEnd/>
            </a:ln>
            <a:effectLst/>
          </p:spPr>
          <p:txBody>
            <a:bodyPr/>
            <a:lstStyle/>
            <a:p>
              <a:endParaRPr lang="en-US"/>
            </a:p>
          </p:txBody>
        </p:sp>
        <p:sp>
          <p:nvSpPr>
            <p:cNvPr id="85" name="Line 22"/>
            <p:cNvSpPr>
              <a:spLocks noChangeShapeType="1"/>
            </p:cNvSpPr>
            <p:nvPr/>
          </p:nvSpPr>
          <p:spPr bwMode="auto">
            <a:xfrm>
              <a:off x="4969" y="558"/>
              <a:ext cx="0" cy="2905"/>
            </a:xfrm>
            <a:prstGeom prst="line">
              <a:avLst/>
            </a:prstGeom>
            <a:noFill/>
            <a:ln w="6350">
              <a:solidFill>
                <a:srgbClr val="969696"/>
              </a:solidFill>
              <a:round/>
              <a:headEnd/>
              <a:tailEnd/>
            </a:ln>
            <a:effectLst/>
          </p:spPr>
          <p:txBody>
            <a:bodyPr/>
            <a:lstStyle/>
            <a:p>
              <a:endParaRPr lang="en-US"/>
            </a:p>
          </p:txBody>
        </p:sp>
        <p:sp>
          <p:nvSpPr>
            <p:cNvPr id="86" name="Line 23"/>
            <p:cNvSpPr>
              <a:spLocks noChangeShapeType="1"/>
            </p:cNvSpPr>
            <p:nvPr/>
          </p:nvSpPr>
          <p:spPr bwMode="auto">
            <a:xfrm>
              <a:off x="5101" y="558"/>
              <a:ext cx="0" cy="2905"/>
            </a:xfrm>
            <a:prstGeom prst="line">
              <a:avLst/>
            </a:prstGeom>
            <a:noFill/>
            <a:ln w="6350">
              <a:solidFill>
                <a:srgbClr val="969696"/>
              </a:solidFill>
              <a:round/>
              <a:headEnd/>
              <a:tailEnd/>
            </a:ln>
            <a:effectLst/>
          </p:spPr>
          <p:txBody>
            <a:bodyPr/>
            <a:lstStyle/>
            <a:p>
              <a:endParaRPr lang="en-US"/>
            </a:p>
          </p:txBody>
        </p:sp>
        <p:sp>
          <p:nvSpPr>
            <p:cNvPr id="87" name="Line 24"/>
            <p:cNvSpPr>
              <a:spLocks noChangeShapeType="1"/>
            </p:cNvSpPr>
            <p:nvPr/>
          </p:nvSpPr>
          <p:spPr bwMode="auto">
            <a:xfrm>
              <a:off x="5233" y="558"/>
              <a:ext cx="0" cy="2905"/>
            </a:xfrm>
            <a:prstGeom prst="line">
              <a:avLst/>
            </a:prstGeom>
            <a:noFill/>
            <a:ln w="6350">
              <a:solidFill>
                <a:srgbClr val="969696"/>
              </a:solidFill>
              <a:round/>
              <a:headEnd/>
              <a:tailEnd/>
            </a:ln>
            <a:effectLst/>
          </p:spPr>
          <p:txBody>
            <a:bodyPr/>
            <a:lstStyle/>
            <a:p>
              <a:endParaRPr lang="en-US"/>
            </a:p>
          </p:txBody>
        </p:sp>
        <p:sp>
          <p:nvSpPr>
            <p:cNvPr id="88" name="Line 25"/>
            <p:cNvSpPr>
              <a:spLocks noChangeShapeType="1"/>
            </p:cNvSpPr>
            <p:nvPr/>
          </p:nvSpPr>
          <p:spPr bwMode="auto">
            <a:xfrm>
              <a:off x="5365" y="558"/>
              <a:ext cx="0" cy="2905"/>
            </a:xfrm>
            <a:prstGeom prst="line">
              <a:avLst/>
            </a:prstGeom>
            <a:noFill/>
            <a:ln w="6350">
              <a:solidFill>
                <a:srgbClr val="969696"/>
              </a:solidFill>
              <a:round/>
              <a:headEnd/>
              <a:tailEnd/>
            </a:ln>
            <a:effectLst/>
          </p:spPr>
          <p:txBody>
            <a:bodyPr/>
            <a:lstStyle/>
            <a:p>
              <a:endParaRPr lang="en-US"/>
            </a:p>
          </p:txBody>
        </p:sp>
        <p:sp>
          <p:nvSpPr>
            <p:cNvPr id="89" name="Line 26"/>
            <p:cNvSpPr>
              <a:spLocks noChangeShapeType="1"/>
            </p:cNvSpPr>
            <p:nvPr/>
          </p:nvSpPr>
          <p:spPr bwMode="auto">
            <a:xfrm>
              <a:off x="5497" y="558"/>
              <a:ext cx="0" cy="2905"/>
            </a:xfrm>
            <a:prstGeom prst="line">
              <a:avLst/>
            </a:prstGeom>
            <a:noFill/>
            <a:ln w="6350">
              <a:solidFill>
                <a:srgbClr val="969696"/>
              </a:solidFill>
              <a:round/>
              <a:headEnd/>
              <a:tailEnd/>
            </a:ln>
            <a:effectLst/>
          </p:spPr>
          <p:txBody>
            <a:bodyPr/>
            <a:lstStyle/>
            <a:p>
              <a:endParaRPr lang="en-US"/>
            </a:p>
          </p:txBody>
        </p:sp>
        <p:sp>
          <p:nvSpPr>
            <p:cNvPr id="90" name="Line 27"/>
            <p:cNvSpPr>
              <a:spLocks noChangeShapeType="1"/>
            </p:cNvSpPr>
            <p:nvPr/>
          </p:nvSpPr>
          <p:spPr bwMode="auto">
            <a:xfrm>
              <a:off x="5629" y="558"/>
              <a:ext cx="0" cy="2905"/>
            </a:xfrm>
            <a:prstGeom prst="line">
              <a:avLst/>
            </a:prstGeom>
            <a:noFill/>
            <a:ln w="6350">
              <a:solidFill>
                <a:srgbClr val="969696"/>
              </a:solidFill>
              <a:round/>
              <a:headEnd/>
              <a:tailEnd/>
            </a:ln>
            <a:effectLst/>
          </p:spPr>
          <p:txBody>
            <a:bodyPr/>
            <a:lstStyle/>
            <a:p>
              <a:endParaRPr lang="en-US"/>
            </a:p>
          </p:txBody>
        </p:sp>
      </p:grpSp>
    </p:spTree>
    <p:extLst>
      <p:ext uri="{BB962C8B-B14F-4D97-AF65-F5344CB8AC3E}">
        <p14:creationId xmlns:p14="http://schemas.microsoft.com/office/powerpoint/2010/main" val="44198403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5410" name="Picture 2"/>
          <p:cNvPicPr>
            <a:picLocks noChangeAspect="1" noChangeArrowheads="1"/>
          </p:cNvPicPr>
          <p:nvPr/>
        </p:nvPicPr>
        <p:blipFill>
          <a:blip r:embed="rId3" cstate="print"/>
          <a:srcRect/>
          <a:stretch>
            <a:fillRect/>
          </a:stretch>
        </p:blipFill>
        <p:spPr bwMode="auto">
          <a:xfrm>
            <a:off x="0" y="746687"/>
            <a:ext cx="9144000" cy="6038569"/>
          </a:xfrm>
          <a:prstGeom prst="rect">
            <a:avLst/>
          </a:prstGeom>
          <a:noFill/>
          <a:ln w="9525">
            <a:noFill/>
            <a:miter lim="800000"/>
            <a:headEnd/>
            <a:tailEnd/>
          </a:ln>
          <a:effectLst/>
        </p:spPr>
      </p:pic>
      <p:pic>
        <p:nvPicPr>
          <p:cNvPr id="785411" name="Picture 3" descr="nn_ss_planets1_m"/>
          <p:cNvPicPr>
            <a:picLocks noChangeAspect="1" noChangeArrowheads="1"/>
          </p:cNvPicPr>
          <p:nvPr/>
        </p:nvPicPr>
        <p:blipFill>
          <a:blip r:embed="rId4" cstate="print"/>
          <a:srcRect/>
          <a:stretch>
            <a:fillRect/>
          </a:stretch>
        </p:blipFill>
        <p:spPr bwMode="auto">
          <a:xfrm>
            <a:off x="1" y="5201057"/>
            <a:ext cx="3635375" cy="1287275"/>
          </a:xfrm>
          <a:prstGeom prst="rect">
            <a:avLst/>
          </a:prstGeom>
          <a:noFill/>
          <a:ln w="12700">
            <a:noFill/>
            <a:miter lim="800000"/>
            <a:headEnd/>
            <a:tailEnd/>
          </a:ln>
        </p:spPr>
      </p:pic>
      <p:sp>
        <p:nvSpPr>
          <p:cNvPr id="785412" name="Rectangle 4"/>
          <p:cNvSpPr>
            <a:spLocks noGrp="1" noChangeArrowheads="1"/>
          </p:cNvSpPr>
          <p:nvPr>
            <p:ph type="title"/>
          </p:nvPr>
        </p:nvSpPr>
        <p:spPr bwMode="auto">
          <a:xfrm>
            <a:off x="0" y="122947"/>
            <a:ext cx="9144000" cy="598714"/>
          </a:xfrm>
        </p:spPr>
        <p:txBody>
          <a:bodyPr vert="horz" wrap="square" lIns="93503" tIns="46752" rIns="93503" bIns="46752" numCol="1" anchor="t" anchorCtr="0" compatLnSpc="1">
            <a:prstTxWarp prst="textNoShape">
              <a:avLst/>
            </a:prstTxWarp>
          </a:bodyPr>
          <a:lstStyle/>
          <a:p>
            <a:pPr marL="342900" indent="-342900" defTabSz="820583">
              <a:defRPr/>
            </a:pPr>
            <a:r>
              <a:rPr lang="en-US" dirty="0">
                <a:latin typeface="Arial" charset="0"/>
                <a:cs typeface="Arial" charset="0"/>
              </a:rPr>
              <a:t>Planets, Atmospheres, and Climate</a:t>
            </a:r>
          </a:p>
        </p:txBody>
      </p:sp>
      <p:sp>
        <p:nvSpPr>
          <p:cNvPr id="785413" name="Text Box 5"/>
          <p:cNvSpPr txBox="1">
            <a:spLocks noChangeArrowheads="1"/>
          </p:cNvSpPr>
          <p:nvPr/>
        </p:nvSpPr>
        <p:spPr bwMode="auto">
          <a:xfrm>
            <a:off x="839932" y="1213037"/>
            <a:ext cx="165783" cy="359858"/>
          </a:xfrm>
          <a:prstGeom prst="rect">
            <a:avLst/>
          </a:prstGeom>
          <a:noFill/>
          <a:ln w="9525">
            <a:noFill/>
            <a:miter lim="800000"/>
            <a:headEnd/>
            <a:tailEnd/>
          </a:ln>
          <a:effectLst/>
        </p:spPr>
        <p:txBody>
          <a:bodyPr wrap="none" lIns="82058" tIns="41029" rIns="82058" bIns="41029">
            <a:spAutoFit/>
          </a:bodyPr>
          <a:lstStyle/>
          <a:p>
            <a:pPr defTabSz="914608"/>
            <a:endParaRPr lang="en-US" b="1" dirty="0">
              <a:latin typeface="Arial" pitchFamily="34" charset="0"/>
            </a:endParaRPr>
          </a:p>
        </p:txBody>
      </p:sp>
      <p:sp>
        <p:nvSpPr>
          <p:cNvPr id="785414" name="Text Box 6"/>
          <p:cNvSpPr txBox="1">
            <a:spLocks noChangeArrowheads="1"/>
          </p:cNvSpPr>
          <p:nvPr/>
        </p:nvSpPr>
        <p:spPr bwMode="auto">
          <a:xfrm>
            <a:off x="2545773" y="1550923"/>
            <a:ext cx="721961" cy="282914"/>
          </a:xfrm>
          <a:prstGeom prst="rect">
            <a:avLst/>
          </a:prstGeom>
          <a:noFill/>
          <a:ln w="9525">
            <a:noFill/>
            <a:miter lim="800000"/>
            <a:headEnd/>
            <a:tailEnd/>
          </a:ln>
          <a:effectLst/>
        </p:spPr>
        <p:txBody>
          <a:bodyPr wrap="none" lIns="82058" tIns="41029" rIns="82058" bIns="41029">
            <a:spAutoFit/>
          </a:bodyPr>
          <a:lstStyle/>
          <a:p>
            <a:pPr defTabSz="914608"/>
            <a:r>
              <a:rPr lang="en-US" sz="1300" b="1" dirty="0">
                <a:solidFill>
                  <a:schemeClr val="bg1"/>
                </a:solidFill>
                <a:latin typeface="Arial" pitchFamily="34" charset="0"/>
              </a:rPr>
              <a:t>= -58</a:t>
            </a:r>
            <a:r>
              <a:rPr lang="en-US" sz="1300" b="1" baseline="40000" dirty="0">
                <a:solidFill>
                  <a:schemeClr val="bg1"/>
                </a:solidFill>
                <a:latin typeface="Arial" pitchFamily="34" charset="0"/>
              </a:rPr>
              <a:t>o</a:t>
            </a:r>
            <a:r>
              <a:rPr lang="en-US" sz="1300" b="1" dirty="0">
                <a:solidFill>
                  <a:schemeClr val="bg1"/>
                </a:solidFill>
                <a:latin typeface="Arial" pitchFamily="34" charset="0"/>
              </a:rPr>
              <a:t>F</a:t>
            </a:r>
          </a:p>
        </p:txBody>
      </p:sp>
      <p:sp>
        <p:nvSpPr>
          <p:cNvPr id="785415" name="Text Box 7"/>
          <p:cNvSpPr txBox="1">
            <a:spLocks noChangeArrowheads="1"/>
          </p:cNvSpPr>
          <p:nvPr/>
        </p:nvSpPr>
        <p:spPr bwMode="auto">
          <a:xfrm>
            <a:off x="5600989" y="2573460"/>
            <a:ext cx="665856" cy="282914"/>
          </a:xfrm>
          <a:prstGeom prst="rect">
            <a:avLst/>
          </a:prstGeom>
          <a:noFill/>
          <a:ln w="9525">
            <a:noFill/>
            <a:miter lim="800000"/>
            <a:headEnd/>
            <a:tailEnd/>
          </a:ln>
          <a:effectLst/>
        </p:spPr>
        <p:txBody>
          <a:bodyPr wrap="none" lIns="82058" tIns="41029" rIns="82058" bIns="41029">
            <a:spAutoFit/>
          </a:bodyPr>
          <a:lstStyle/>
          <a:p>
            <a:pPr defTabSz="914608"/>
            <a:r>
              <a:rPr lang="en-US" sz="1300" b="1" dirty="0">
                <a:solidFill>
                  <a:schemeClr val="bg1"/>
                </a:solidFill>
                <a:latin typeface="Arial" pitchFamily="34" charset="0"/>
              </a:rPr>
              <a:t>= 59</a:t>
            </a:r>
            <a:r>
              <a:rPr lang="en-US" sz="1300" b="1" baseline="40000" dirty="0">
                <a:solidFill>
                  <a:schemeClr val="bg1"/>
                </a:solidFill>
                <a:latin typeface="Arial" pitchFamily="34" charset="0"/>
              </a:rPr>
              <a:t>o</a:t>
            </a:r>
            <a:r>
              <a:rPr lang="en-US" sz="1300" b="1" dirty="0">
                <a:solidFill>
                  <a:schemeClr val="bg1"/>
                </a:solidFill>
                <a:latin typeface="Arial" pitchFamily="34" charset="0"/>
              </a:rPr>
              <a:t>F</a:t>
            </a:r>
          </a:p>
        </p:txBody>
      </p:sp>
      <p:sp>
        <p:nvSpPr>
          <p:cNvPr id="785416" name="Text Box 8"/>
          <p:cNvSpPr txBox="1">
            <a:spLocks noChangeArrowheads="1"/>
          </p:cNvSpPr>
          <p:nvPr/>
        </p:nvSpPr>
        <p:spPr bwMode="auto">
          <a:xfrm>
            <a:off x="8205932" y="3975595"/>
            <a:ext cx="784478" cy="282914"/>
          </a:xfrm>
          <a:prstGeom prst="rect">
            <a:avLst/>
          </a:prstGeom>
          <a:noFill/>
          <a:ln w="9525">
            <a:noFill/>
            <a:miter lim="800000"/>
            <a:headEnd/>
            <a:tailEnd/>
          </a:ln>
          <a:effectLst/>
        </p:spPr>
        <p:txBody>
          <a:bodyPr wrap="none" lIns="82058" tIns="41029" rIns="82058" bIns="41029">
            <a:spAutoFit/>
          </a:bodyPr>
          <a:lstStyle/>
          <a:p>
            <a:pPr defTabSz="914608"/>
            <a:r>
              <a:rPr lang="en-US" sz="1300" b="1" dirty="0">
                <a:solidFill>
                  <a:schemeClr val="bg1"/>
                </a:solidFill>
                <a:latin typeface="Arial" pitchFamily="34" charset="0"/>
              </a:rPr>
              <a:t>= 788</a:t>
            </a:r>
            <a:r>
              <a:rPr lang="en-US" sz="700" b="1" dirty="0">
                <a:solidFill>
                  <a:schemeClr val="bg1"/>
                </a:solidFill>
                <a:latin typeface="Arial" pitchFamily="34" charset="0"/>
              </a:rPr>
              <a:t> </a:t>
            </a:r>
            <a:r>
              <a:rPr lang="en-US" sz="1300" b="1" baseline="40000" dirty="0" err="1">
                <a:solidFill>
                  <a:schemeClr val="bg1"/>
                </a:solidFill>
                <a:latin typeface="Arial" pitchFamily="34" charset="0"/>
              </a:rPr>
              <a:t>o</a:t>
            </a:r>
            <a:r>
              <a:rPr lang="en-US" sz="1300" b="1" dirty="0" err="1">
                <a:solidFill>
                  <a:schemeClr val="bg1"/>
                </a:solidFill>
                <a:latin typeface="Arial" pitchFamily="34" charset="0"/>
              </a:rPr>
              <a:t>F</a:t>
            </a:r>
            <a:endParaRPr lang="en-US" sz="1300" b="1" dirty="0">
              <a:solidFill>
                <a:schemeClr val="bg1"/>
              </a:solidFill>
              <a:latin typeface="Arial" pitchFamily="34" charset="0"/>
            </a:endParaRPr>
          </a:p>
        </p:txBody>
      </p:sp>
      <p:sp>
        <p:nvSpPr>
          <p:cNvPr id="785417" name="Text Box 9"/>
          <p:cNvSpPr txBox="1">
            <a:spLocks noChangeArrowheads="1"/>
          </p:cNvSpPr>
          <p:nvPr/>
        </p:nvSpPr>
        <p:spPr bwMode="auto">
          <a:xfrm>
            <a:off x="3612284" y="5909829"/>
            <a:ext cx="462275" cy="282914"/>
          </a:xfrm>
          <a:prstGeom prst="rect">
            <a:avLst/>
          </a:prstGeom>
          <a:noFill/>
          <a:ln w="9525">
            <a:noFill/>
            <a:miter lim="800000"/>
            <a:headEnd/>
            <a:tailEnd/>
          </a:ln>
          <a:effectLst/>
        </p:spPr>
        <p:txBody>
          <a:bodyPr wrap="none" lIns="82058" tIns="41029" rIns="82058" bIns="41029">
            <a:spAutoFit/>
          </a:bodyPr>
          <a:lstStyle/>
          <a:p>
            <a:pPr defTabSz="914608"/>
            <a:r>
              <a:rPr lang="en-US" sz="1300" dirty="0">
                <a:solidFill>
                  <a:schemeClr val="bg1"/>
                </a:solidFill>
                <a:latin typeface="Arial" pitchFamily="34" charset="0"/>
              </a:rPr>
              <a:t>Sun</a:t>
            </a:r>
          </a:p>
        </p:txBody>
      </p:sp>
      <p:sp>
        <p:nvSpPr>
          <p:cNvPr id="785418" name="Text Box 10"/>
          <p:cNvSpPr txBox="1">
            <a:spLocks noChangeArrowheads="1"/>
          </p:cNvSpPr>
          <p:nvPr/>
        </p:nvSpPr>
        <p:spPr bwMode="auto">
          <a:xfrm>
            <a:off x="3338080" y="752290"/>
            <a:ext cx="5762625" cy="1267799"/>
          </a:xfrm>
          <a:prstGeom prst="rect">
            <a:avLst/>
          </a:prstGeom>
          <a:solidFill>
            <a:srgbClr val="CCECFF"/>
          </a:solidFill>
          <a:ln w="12700" algn="ctr">
            <a:noFill/>
            <a:miter lim="800000"/>
            <a:headEnd/>
            <a:tailEnd/>
          </a:ln>
          <a:effectLst/>
        </p:spPr>
        <p:txBody>
          <a:bodyPr lIns="82058" tIns="41029" rIns="82058" bIns="41029">
            <a:spAutoFit/>
          </a:bodyPr>
          <a:lstStyle/>
          <a:p>
            <a:pPr defTabSz="914608"/>
            <a:r>
              <a:rPr lang="en-US" sz="1100" dirty="0">
                <a:latin typeface="Comic Sans MS" pitchFamily="66" charset="0"/>
              </a:rPr>
              <a:t>A planet's climate is determined by its mass, its distance from the sun, and the composition of its atmosphere.  Earth's atmosphere is 78% nitrogen, 21% oxygen, and 1% other gases. Carbon dioxide accounts for 0.03 - 0.04%. Water vapor, carbon dioxide, and other minor gases absorb thermal radiation leaving the surface. These greenhouse gases act as a partial blanket for the thermal radiation from the surface and enable it to be substantially warmer than it would otherwise be. Without the greenhouse gases, Earth's average temperature would be roughly -20°C = -4 °F.</a:t>
            </a:r>
          </a:p>
        </p:txBody>
      </p:sp>
      <p:sp>
        <p:nvSpPr>
          <p:cNvPr id="785419" name="Line 11"/>
          <p:cNvSpPr>
            <a:spLocks noChangeShapeType="1"/>
          </p:cNvSpPr>
          <p:nvPr/>
        </p:nvSpPr>
        <p:spPr bwMode="auto">
          <a:xfrm flipV="1">
            <a:off x="2535671" y="4720605"/>
            <a:ext cx="774988" cy="925886"/>
          </a:xfrm>
          <a:prstGeom prst="line">
            <a:avLst/>
          </a:prstGeom>
          <a:noFill/>
          <a:ln w="28575">
            <a:solidFill>
              <a:srgbClr val="FF0000"/>
            </a:solidFill>
            <a:round/>
            <a:headEnd/>
            <a:tailEnd type="stealth" w="lg" len="lg"/>
          </a:ln>
          <a:effectLst/>
        </p:spPr>
        <p:txBody>
          <a:bodyPr lIns="82058" tIns="41029" rIns="82058" bIns="41029"/>
          <a:lstStyle/>
          <a:p>
            <a:endParaRPr lang="en-US"/>
          </a:p>
        </p:txBody>
      </p:sp>
      <p:sp>
        <p:nvSpPr>
          <p:cNvPr id="785420" name="Oval 12"/>
          <p:cNvSpPr>
            <a:spLocks noChangeArrowheads="1"/>
          </p:cNvSpPr>
          <p:nvPr/>
        </p:nvSpPr>
        <p:spPr bwMode="auto">
          <a:xfrm rot="258789">
            <a:off x="1790989" y="5643690"/>
            <a:ext cx="1127125" cy="483253"/>
          </a:xfrm>
          <a:prstGeom prst="ellipse">
            <a:avLst/>
          </a:prstGeom>
          <a:noFill/>
          <a:ln w="25400">
            <a:solidFill>
              <a:srgbClr val="FF0000"/>
            </a:solidFill>
            <a:round/>
            <a:headEnd/>
            <a:tailEnd/>
          </a:ln>
          <a:effectLst/>
        </p:spPr>
        <p:txBody>
          <a:bodyPr wrap="none" lIns="82058" tIns="41029" rIns="82058" bIns="41029" anchor="ctr"/>
          <a:lstStyle/>
          <a:p>
            <a:pPr defTabSz="914608"/>
            <a:endParaRPr lang="en-US" b="1" dirty="0">
              <a:solidFill>
                <a:srgbClr val="FF0000"/>
              </a:solidFill>
              <a:latin typeface="Arial" pitchFamily="34" charset="0"/>
            </a:endParaRPr>
          </a:p>
        </p:txBody>
      </p:sp>
      <p:sp>
        <p:nvSpPr>
          <p:cNvPr id="15" name="Slide Number Placeholder 8"/>
          <p:cNvSpPr txBox="1">
            <a:spLocks/>
          </p:cNvSpPr>
          <p:nvPr/>
        </p:nvSpPr>
        <p:spPr>
          <a:xfrm>
            <a:off x="8413750" y="6581694"/>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48</a:t>
            </a:fld>
            <a:endParaRPr lang="en-US" sz="1200" dirty="0">
              <a:solidFill>
                <a:srgbClr val="106636"/>
              </a:solidFill>
              <a:latin typeface="Arial" pitchFamily="34" charset="0"/>
              <a:cs typeface="Arial" pitchFamily="34" charset="0"/>
            </a:endParaRPr>
          </a:p>
        </p:txBody>
      </p:sp>
      <p:sp>
        <p:nvSpPr>
          <p:cNvPr id="16" name="Footer Placeholder 7"/>
          <p:cNvSpPr>
            <a:spLocks noGrp="1"/>
          </p:cNvSpPr>
          <p:nvPr>
            <p:ph type="ftr" sz="quarter" idx="10"/>
          </p:nvPr>
        </p:nvSpPr>
        <p:spPr>
          <a:xfrm>
            <a:off x="3124200" y="6581694"/>
            <a:ext cx="5334000" cy="365125"/>
          </a:xfrm>
        </p:spPr>
        <p:txBody>
          <a:bodyPr anchor="ctr"/>
          <a:lstStyle/>
          <a:p>
            <a:pPr>
              <a:defRPr/>
            </a:pPr>
            <a:r>
              <a:rPr lang="en-US" dirty="0" smtClean="0"/>
              <a:t>Energy Facts 2013</a:t>
            </a:r>
            <a:endParaRPr lang="en-US"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1588"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a:defRPr/>
            </a:pPr>
            <a:endParaRPr lang="en-US"/>
          </a:p>
        </p:txBody>
      </p:sp>
      <p:sp>
        <p:nvSpPr>
          <p:cNvPr id="907269" name="Rectangle 5"/>
          <p:cNvSpPr>
            <a:spLocks noChangeArrowheads="1"/>
          </p:cNvSpPr>
          <p:nvPr/>
        </p:nvSpPr>
        <p:spPr bwMode="auto">
          <a:xfrm>
            <a:off x="5040314" y="109609"/>
            <a:ext cx="4103687" cy="425450"/>
          </a:xfrm>
          <a:prstGeom prst="rect">
            <a:avLst/>
          </a:prstGeom>
          <a:noFill/>
          <a:ln w="9525" cap="flat" cmpd="sng" algn="ctr">
            <a:noFill/>
            <a:prstDash val="solid"/>
            <a:miter lim="800000"/>
            <a:headEnd/>
            <a:tailEnd/>
          </a:ln>
          <a:effectLst/>
        </p:spPr>
        <p:txBody>
          <a:bodyPr lIns="93492" tIns="46746" rIns="93492" bIns="46746"/>
          <a:lstStyle/>
          <a:p>
            <a:pPr algn="ctr">
              <a:defRPr/>
            </a:pPr>
            <a:r>
              <a:rPr lang="en-US" sz="2400" b="1" dirty="0" smtClean="0">
                <a:solidFill>
                  <a:srgbClr val="106636"/>
                </a:solidFill>
                <a:ea typeface="+mj-ea"/>
                <a:cs typeface="Arial" charset="0"/>
              </a:rPr>
              <a:t>Solar Energy Cycle</a:t>
            </a:r>
          </a:p>
          <a:p>
            <a:pPr algn="ctr">
              <a:lnSpc>
                <a:spcPct val="80000"/>
              </a:lnSpc>
              <a:defRPr/>
            </a:pPr>
            <a:r>
              <a:rPr lang="en-US" dirty="0" smtClean="0">
                <a:solidFill>
                  <a:srgbClr val="106636"/>
                </a:solidFill>
                <a:ea typeface="+mj-ea"/>
                <a:cs typeface="Arial" charset="0"/>
              </a:rPr>
              <a:t>And the Greenhouse Effect</a:t>
            </a:r>
            <a:endParaRPr lang="en-GB" dirty="0">
              <a:solidFill>
                <a:srgbClr val="106636"/>
              </a:solidFill>
              <a:ea typeface="+mj-ea"/>
              <a:cs typeface="Arial" charset="0"/>
            </a:endParaRPr>
          </a:p>
        </p:txBody>
      </p:sp>
      <p:pic>
        <p:nvPicPr>
          <p:cNvPr id="32774" name="Picture 6" descr="cartoon_sun_st6"/>
          <p:cNvPicPr>
            <a:picLocks noChangeAspect="1" noChangeArrowheads="1"/>
          </p:cNvPicPr>
          <p:nvPr/>
        </p:nvPicPr>
        <p:blipFill>
          <a:blip r:embed="rId3" cstate="print"/>
          <a:srcRect/>
          <a:stretch>
            <a:fillRect/>
          </a:stretch>
        </p:blipFill>
        <p:spPr bwMode="auto">
          <a:xfrm>
            <a:off x="3025775" y="-376237"/>
            <a:ext cx="1741488" cy="1689101"/>
          </a:xfrm>
          <a:prstGeom prst="rect">
            <a:avLst/>
          </a:prstGeom>
          <a:noFill/>
          <a:ln w="9525">
            <a:noFill/>
            <a:miter lim="800000"/>
            <a:headEnd/>
            <a:tailEnd/>
          </a:ln>
        </p:spPr>
      </p:pic>
      <p:pic>
        <p:nvPicPr>
          <p:cNvPr id="32775" name="Picture 7" descr="GheatMapR2"/>
          <p:cNvPicPr>
            <a:picLocks noChangeAspect="1" noChangeArrowheads="1"/>
          </p:cNvPicPr>
          <p:nvPr/>
        </p:nvPicPr>
        <p:blipFill>
          <a:blip r:embed="rId4" cstate="print"/>
          <a:srcRect l="284" t="7759" r="301"/>
          <a:stretch>
            <a:fillRect/>
          </a:stretch>
        </p:blipFill>
        <p:spPr bwMode="auto">
          <a:xfrm>
            <a:off x="25401" y="889000"/>
            <a:ext cx="9091613" cy="5969000"/>
          </a:xfrm>
          <a:prstGeom prst="rect">
            <a:avLst/>
          </a:prstGeom>
          <a:noFill/>
          <a:ln w="28575">
            <a:solidFill>
              <a:schemeClr val="tx1"/>
            </a:solidFill>
            <a:miter lim="800000"/>
            <a:headEnd/>
            <a:tailEnd/>
          </a:ln>
        </p:spPr>
      </p:pic>
      <p:sp>
        <p:nvSpPr>
          <p:cNvPr id="32776" name="Line 32"/>
          <p:cNvSpPr>
            <a:spLocks noChangeShapeType="1"/>
          </p:cNvSpPr>
          <p:nvPr/>
        </p:nvSpPr>
        <p:spPr bwMode="auto">
          <a:xfrm>
            <a:off x="0" y="857250"/>
            <a:ext cx="9144000" cy="0"/>
          </a:xfrm>
          <a:prstGeom prst="line">
            <a:avLst/>
          </a:prstGeom>
          <a:noFill/>
          <a:ln w="38100">
            <a:solidFill>
              <a:srgbClr val="146737"/>
            </a:solidFill>
            <a:round/>
            <a:headEnd/>
            <a:tailEnd/>
          </a:ln>
        </p:spPr>
        <p:txBody>
          <a:bodyPr lIns="91429" tIns="45714" rIns="91429" bIns="45714"/>
          <a:lstStyle/>
          <a:p>
            <a:endParaRPr lang="en-US"/>
          </a:p>
        </p:txBody>
      </p:sp>
      <p:sp>
        <p:nvSpPr>
          <p:cNvPr id="13" name="Oval 12"/>
          <p:cNvSpPr/>
          <p:nvPr/>
        </p:nvSpPr>
        <p:spPr>
          <a:xfrm>
            <a:off x="7505700" y="2120901"/>
            <a:ext cx="1574800" cy="584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0" name="Slide Number Placeholder 3"/>
          <p:cNvSpPr>
            <a:spLocks noGrp="1"/>
          </p:cNvSpPr>
          <p:nvPr>
            <p:ph type="sldNum" sz="quarter" idx="11"/>
          </p:nvPr>
        </p:nvSpPr>
        <p:spPr>
          <a:xfrm>
            <a:off x="8413750" y="6353970"/>
            <a:ext cx="381000" cy="365125"/>
          </a:xfrm>
        </p:spPr>
        <p:txBody>
          <a:bodyPr/>
          <a:lstStyle/>
          <a:p>
            <a:pPr>
              <a:defRPr/>
            </a:pPr>
            <a:fld id="{6EEA275D-5A49-48A8-817D-44C3EA0A3A2F}" type="slidenum">
              <a:rPr lang="en-US" smtClean="0"/>
              <a:pPr>
                <a:defRPr/>
              </a:pPr>
              <a:t>49</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bwMode="auto">
          <a:xfrm>
            <a:off x="1588" y="51549"/>
            <a:ext cx="9144000" cy="598714"/>
          </a:xfrm>
          <a:noFill/>
          <a:ln w="9525">
            <a:noFill/>
            <a:miter lim="800000"/>
            <a:headEnd/>
            <a:tailEnd/>
          </a:ln>
        </p:spPr>
        <p:txBody>
          <a:bodyPr vert="horz" wrap="square" lIns="91429" tIns="45714" rIns="91429" bIns="45714" numCol="1" anchor="ctr" anchorCtr="0" compatLnSpc="1">
            <a:prstTxWarp prst="textNoShape">
              <a:avLst/>
            </a:prstTxWarp>
          </a:bodyPr>
          <a:lstStyle/>
          <a:p>
            <a:pPr defTabSz="820487" eaLnBrk="1" hangingPunct="1"/>
            <a:r>
              <a:rPr lang="en-US" dirty="0" smtClean="0">
                <a:solidFill>
                  <a:schemeClr val="tx1">
                    <a:lumMod val="75000"/>
                    <a:lumOff val="25000"/>
                  </a:schemeClr>
                </a:solidFill>
                <a:latin typeface="Arial" charset="0"/>
                <a:cs typeface="Arial" charset="0"/>
              </a:rPr>
              <a:t>Grand Challenge Questions in Materials and Chemistry</a:t>
            </a:r>
            <a:endParaRPr lang="en-US" dirty="0">
              <a:solidFill>
                <a:schemeClr val="tx1">
                  <a:lumMod val="75000"/>
                  <a:lumOff val="25000"/>
                </a:schemeClr>
              </a:solidFill>
              <a:latin typeface="Arial" charset="0"/>
              <a:cs typeface="Arial" charset="0"/>
            </a:endParaRPr>
          </a:p>
        </p:txBody>
      </p:sp>
      <p:sp>
        <p:nvSpPr>
          <p:cNvPr id="151557" name="Rectangle 5"/>
          <p:cNvSpPr>
            <a:spLocks noChangeArrowheads="1"/>
          </p:cNvSpPr>
          <p:nvPr/>
        </p:nvSpPr>
        <p:spPr bwMode="auto">
          <a:xfrm>
            <a:off x="1" y="-305697"/>
            <a:ext cx="184708" cy="646319"/>
          </a:xfrm>
          <a:prstGeom prst="rect">
            <a:avLst/>
          </a:prstGeom>
          <a:noFill/>
          <a:ln w="9525">
            <a:noFill/>
            <a:miter lim="800000"/>
            <a:headEnd/>
            <a:tailEnd/>
          </a:ln>
          <a:effectLst/>
        </p:spPr>
        <p:txBody>
          <a:bodyPr vert="horz" wrap="none" lIns="91429" tIns="45714" rIns="91429" bIns="45714" numCol="1" anchor="ctr" anchorCtr="0" compatLnSpc="1">
            <a:prstTxWarp prst="textNoShape">
              <a:avLst/>
            </a:prstTxWarp>
            <a:spAutoFit/>
          </a:bodyPr>
          <a:lstStyle/>
          <a:p>
            <a:pPr defTabSz="914293"/>
            <a:endParaRPr lang="en-US" dirty="0" smtClean="0">
              <a:latin typeface="Arial" pitchFamily="34" charset="0"/>
            </a:endParaRPr>
          </a:p>
          <a:p>
            <a:pPr defTabSz="914293" eaLnBrk="0" hangingPunct="0"/>
            <a:endParaRPr lang="en-US" dirty="0" smtClean="0">
              <a:latin typeface="Arial" pitchFamily="34" charset="0"/>
            </a:endParaRPr>
          </a:p>
        </p:txBody>
      </p:sp>
      <p:sp>
        <p:nvSpPr>
          <p:cNvPr id="7" name="Rectangle 5"/>
          <p:cNvSpPr>
            <a:spLocks noChangeArrowheads="1"/>
          </p:cNvSpPr>
          <p:nvPr/>
        </p:nvSpPr>
        <p:spPr bwMode="auto">
          <a:xfrm>
            <a:off x="3606800" y="1210139"/>
            <a:ext cx="4902200" cy="4305293"/>
          </a:xfrm>
          <a:prstGeom prst="rect">
            <a:avLst/>
          </a:prstGeom>
          <a:noFill/>
          <a:ln w="9525" algn="ctr">
            <a:noFill/>
            <a:miter lim="800000"/>
            <a:headEnd/>
            <a:tailEnd/>
          </a:ln>
          <a:effectLst/>
        </p:spPr>
        <p:txBody>
          <a:bodyPr wrap="square" lIns="82048" tIns="82048" rIns="82048" bIns="82048" anchor="ctr">
            <a:spAutoFit/>
          </a:bodyPr>
          <a:lstStyle/>
          <a:p>
            <a:pPr marL="209526" indent="-209526" defTabSz="820642">
              <a:lnSpc>
                <a:spcPct val="95000"/>
              </a:lnSpc>
              <a:spcAft>
                <a:spcPts val="1800"/>
              </a:spcAft>
              <a:buFont typeface="Wingdings" pitchFamily="2" charset="2"/>
              <a:buChar char="§"/>
            </a:pPr>
            <a:r>
              <a:rPr lang="en-US" sz="2000" dirty="0" smtClean="0">
                <a:latin typeface="Arial" pitchFamily="34" charset="0"/>
              </a:rPr>
              <a:t>Synthesize, atom by atom, </a:t>
            </a:r>
            <a:r>
              <a:rPr lang="en-US" sz="2000" dirty="0" smtClean="0">
                <a:solidFill>
                  <a:srgbClr val="FF0000"/>
                </a:solidFill>
                <a:latin typeface="Arial" pitchFamily="34" charset="0"/>
              </a:rPr>
              <a:t>new forms of matter with tailored properties</a:t>
            </a:r>
            <a:endParaRPr lang="en-US" sz="2000" i="1" dirty="0" smtClean="0">
              <a:solidFill>
                <a:srgbClr val="FF0000"/>
              </a:solidFill>
              <a:latin typeface="Arial" pitchFamily="34" charset="0"/>
            </a:endParaRPr>
          </a:p>
          <a:p>
            <a:pPr marL="209526" indent="-209526" defTabSz="820642">
              <a:lnSpc>
                <a:spcPct val="95000"/>
              </a:lnSpc>
              <a:spcAft>
                <a:spcPts val="1800"/>
              </a:spcAft>
              <a:buFont typeface="Wingdings" pitchFamily="2" charset="2"/>
              <a:buChar char="§"/>
            </a:pPr>
            <a:r>
              <a:rPr lang="en-US" sz="2000" dirty="0" smtClean="0">
                <a:latin typeface="Arial" pitchFamily="34" charset="0"/>
              </a:rPr>
              <a:t>Synthesize </a:t>
            </a:r>
            <a:r>
              <a:rPr lang="en-US" sz="2000" dirty="0" err="1" smtClean="0">
                <a:solidFill>
                  <a:srgbClr val="FF0000"/>
                </a:solidFill>
                <a:latin typeface="Arial" pitchFamily="34" charset="0"/>
              </a:rPr>
              <a:t>nanoscale</a:t>
            </a:r>
            <a:r>
              <a:rPr lang="en-US" sz="2000" dirty="0" smtClean="0">
                <a:solidFill>
                  <a:srgbClr val="FF0000"/>
                </a:solidFill>
                <a:latin typeface="Arial" pitchFamily="34" charset="0"/>
              </a:rPr>
              <a:t> objects with capabilities rivaling those of living things</a:t>
            </a:r>
            <a:endParaRPr lang="en-US" sz="2000" i="1" dirty="0" smtClean="0">
              <a:solidFill>
                <a:srgbClr val="FF0000"/>
              </a:solidFill>
              <a:latin typeface="Arial" pitchFamily="34" charset="0"/>
            </a:endParaRPr>
          </a:p>
          <a:p>
            <a:pPr marL="209526" indent="-209526" defTabSz="820642">
              <a:lnSpc>
                <a:spcPct val="95000"/>
              </a:lnSpc>
              <a:spcAft>
                <a:spcPts val="1800"/>
              </a:spcAft>
              <a:buFont typeface="Wingdings" pitchFamily="2" charset="2"/>
              <a:buChar char="§"/>
            </a:pPr>
            <a:r>
              <a:rPr lang="en-US" sz="2000" dirty="0" smtClean="0">
                <a:solidFill>
                  <a:srgbClr val="FF0000"/>
                </a:solidFill>
                <a:latin typeface="Arial" pitchFamily="34" charset="0"/>
              </a:rPr>
              <a:t>Control </a:t>
            </a:r>
            <a:r>
              <a:rPr lang="en-US" sz="2000" dirty="0">
                <a:solidFill>
                  <a:srgbClr val="FF0000"/>
                </a:solidFill>
                <a:latin typeface="Arial" pitchFamily="34" charset="0"/>
              </a:rPr>
              <a:t>the quantum behavior of electrons </a:t>
            </a:r>
            <a:r>
              <a:rPr lang="en-US" sz="2000" dirty="0">
                <a:solidFill>
                  <a:schemeClr val="tx1"/>
                </a:solidFill>
                <a:latin typeface="Arial" pitchFamily="34" charset="0"/>
              </a:rPr>
              <a:t>in materials</a:t>
            </a:r>
            <a:endParaRPr lang="en-US" sz="2000" i="1" dirty="0">
              <a:solidFill>
                <a:schemeClr val="tx1"/>
              </a:solidFill>
              <a:latin typeface="Arial" pitchFamily="34" charset="0"/>
            </a:endParaRPr>
          </a:p>
          <a:p>
            <a:pPr marL="209526" indent="-209526" defTabSz="820642">
              <a:lnSpc>
                <a:spcPct val="95000"/>
              </a:lnSpc>
              <a:spcAft>
                <a:spcPts val="1800"/>
              </a:spcAft>
              <a:buFont typeface="Wingdings" pitchFamily="2" charset="2"/>
              <a:buChar char="§"/>
            </a:pPr>
            <a:r>
              <a:rPr lang="en-US" sz="2000" dirty="0" smtClean="0">
                <a:solidFill>
                  <a:srgbClr val="FF0000"/>
                </a:solidFill>
                <a:latin typeface="Arial" pitchFamily="34" charset="0"/>
              </a:rPr>
              <a:t>Control </a:t>
            </a:r>
            <a:r>
              <a:rPr lang="en-US" sz="2000" dirty="0">
                <a:solidFill>
                  <a:srgbClr val="FF0000"/>
                </a:solidFill>
                <a:latin typeface="Arial" pitchFamily="34" charset="0"/>
              </a:rPr>
              <a:t>emergent properties </a:t>
            </a:r>
            <a:r>
              <a:rPr lang="en-US" sz="2000" dirty="0">
                <a:solidFill>
                  <a:schemeClr val="tx1"/>
                </a:solidFill>
                <a:latin typeface="Arial" pitchFamily="34" charset="0"/>
              </a:rPr>
              <a:t>that arise from the complex correlations of atomic and electronic constituents</a:t>
            </a:r>
            <a:endParaRPr lang="en-US" sz="2000" i="1" dirty="0">
              <a:solidFill>
                <a:schemeClr val="tx1"/>
              </a:solidFill>
              <a:latin typeface="Arial" pitchFamily="34" charset="0"/>
            </a:endParaRPr>
          </a:p>
          <a:p>
            <a:pPr marL="209526" indent="-209526" defTabSz="820642">
              <a:lnSpc>
                <a:spcPct val="95000"/>
              </a:lnSpc>
              <a:spcAft>
                <a:spcPts val="1800"/>
              </a:spcAft>
              <a:buFont typeface="Wingdings" pitchFamily="2" charset="2"/>
              <a:buChar char="§"/>
            </a:pPr>
            <a:r>
              <a:rPr lang="en-US" sz="2000" dirty="0" smtClean="0">
                <a:solidFill>
                  <a:srgbClr val="FF0000"/>
                </a:solidFill>
                <a:latin typeface="Arial" pitchFamily="34" charset="0"/>
              </a:rPr>
              <a:t>Control </a:t>
            </a:r>
            <a:r>
              <a:rPr lang="en-US" sz="2000" dirty="0">
                <a:solidFill>
                  <a:srgbClr val="FF0000"/>
                </a:solidFill>
                <a:latin typeface="Arial" pitchFamily="34" charset="0"/>
              </a:rPr>
              <a:t>matter </a:t>
            </a:r>
            <a:r>
              <a:rPr lang="en-US" sz="2000" dirty="0" smtClean="0">
                <a:solidFill>
                  <a:srgbClr val="FF0000"/>
                </a:solidFill>
                <a:latin typeface="Arial" pitchFamily="34" charset="0"/>
              </a:rPr>
              <a:t>far from </a:t>
            </a:r>
            <a:r>
              <a:rPr lang="en-US" sz="2000" dirty="0">
                <a:solidFill>
                  <a:srgbClr val="FF0000"/>
                </a:solidFill>
                <a:latin typeface="Arial" pitchFamily="34" charset="0"/>
              </a:rPr>
              <a:t>equilibrium</a:t>
            </a:r>
            <a:r>
              <a:rPr lang="en-US" sz="2000" dirty="0">
                <a:solidFill>
                  <a:schemeClr val="tx1"/>
                </a:solidFill>
                <a:latin typeface="Arial" pitchFamily="34" charset="0"/>
              </a:rPr>
              <a:t/>
            </a:r>
            <a:br>
              <a:rPr lang="en-US" sz="2000" dirty="0">
                <a:solidFill>
                  <a:schemeClr val="tx1"/>
                </a:solidFill>
                <a:latin typeface="Arial" pitchFamily="34" charset="0"/>
              </a:rPr>
            </a:br>
            <a:endParaRPr lang="en-US" sz="2000" dirty="0">
              <a:solidFill>
                <a:schemeClr val="tx1"/>
              </a:solidFill>
              <a:latin typeface="Arial" pitchFamily="34" charset="0"/>
            </a:endParaRPr>
          </a:p>
        </p:txBody>
      </p:sp>
      <p:pic>
        <p:nvPicPr>
          <p:cNvPr id="8" name="Picture 4" descr="GC_xlg"/>
          <p:cNvPicPr>
            <a:picLocks noChangeAspect="1" noChangeArrowheads="1"/>
          </p:cNvPicPr>
          <p:nvPr/>
        </p:nvPicPr>
        <p:blipFill>
          <a:blip r:embed="rId3" cstate="print"/>
          <a:srcRect/>
          <a:stretch>
            <a:fillRect/>
          </a:stretch>
        </p:blipFill>
        <p:spPr bwMode="auto">
          <a:xfrm>
            <a:off x="566586" y="1516593"/>
            <a:ext cx="2488547" cy="3219719"/>
          </a:xfrm>
          <a:prstGeom prst="rect">
            <a:avLst/>
          </a:prstGeom>
          <a:noFill/>
        </p:spPr>
      </p:pic>
    </p:spTree>
    <p:extLst>
      <p:ext uri="{BB962C8B-B14F-4D97-AF65-F5344CB8AC3E}">
        <p14:creationId xmlns:p14="http://schemas.microsoft.com/office/powerpoint/2010/main" val="4205488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ctangle 10"/>
          <p:cNvSpPr>
            <a:spLocks noChangeArrowheads="1"/>
          </p:cNvSpPr>
          <p:nvPr/>
        </p:nvSpPr>
        <p:spPr bwMode="auto">
          <a:xfrm>
            <a:off x="0" y="771412"/>
            <a:ext cx="9298421" cy="6164636"/>
          </a:xfrm>
          <a:prstGeom prst="rect">
            <a:avLst/>
          </a:prstGeom>
          <a:solidFill>
            <a:srgbClr val="EAEAEA"/>
          </a:solidFill>
          <a:ln w="19050" algn="ctr">
            <a:noFill/>
            <a:miter lim="800000"/>
            <a:headEnd/>
            <a:tailEnd/>
          </a:ln>
          <a:effectLst/>
        </p:spPr>
        <p:txBody>
          <a:bodyPr wrap="none" lIns="82058" tIns="41029" rIns="82058" bIns="41029" anchor="ctr"/>
          <a:lstStyle/>
          <a:p>
            <a:endParaRPr lang="en-US"/>
          </a:p>
        </p:txBody>
      </p:sp>
      <p:sp>
        <p:nvSpPr>
          <p:cNvPr id="28" name="Rectangle 5"/>
          <p:cNvSpPr>
            <a:spLocks noChangeArrowheads="1"/>
          </p:cNvSpPr>
          <p:nvPr/>
        </p:nvSpPr>
        <p:spPr bwMode="auto">
          <a:xfrm>
            <a:off x="865910" y="161887"/>
            <a:ext cx="7397750" cy="425824"/>
          </a:xfrm>
          <a:prstGeom prst="rect">
            <a:avLst/>
          </a:prstGeom>
        </p:spPr>
        <p:txBody>
          <a:bodyPr lIns="93503" tIns="46752" rIns="93503" bIns="46752"/>
          <a:lstStyle/>
          <a:p>
            <a:pPr marL="342900" indent="-342900" algn="ctr" defTabSz="820583">
              <a:defRPr/>
            </a:pPr>
            <a:r>
              <a:rPr lang="en-US" sz="2400" dirty="0">
                <a:solidFill>
                  <a:srgbClr val="106636"/>
                </a:solidFill>
                <a:ea typeface="+mj-ea"/>
                <a:cs typeface="Arial" charset="0"/>
              </a:rPr>
              <a:t>Radiation Transmitted by the Atmosphere</a:t>
            </a:r>
            <a:endParaRPr lang="en-GB" sz="2400" dirty="0">
              <a:solidFill>
                <a:srgbClr val="106636"/>
              </a:solidFill>
              <a:ea typeface="+mj-ea"/>
              <a:cs typeface="Arial" charset="0"/>
            </a:endParaRPr>
          </a:p>
        </p:txBody>
      </p:sp>
      <p:pic>
        <p:nvPicPr>
          <p:cNvPr id="29" name="Picture 8" descr="Atmospheric_Transmission"/>
          <p:cNvPicPr>
            <a:picLocks noChangeAspect="1" noChangeArrowheads="1"/>
          </p:cNvPicPr>
          <p:nvPr/>
        </p:nvPicPr>
        <p:blipFill>
          <a:blip r:embed="rId3" cstate="print"/>
          <a:srcRect t="9459"/>
          <a:stretch>
            <a:fillRect/>
          </a:stretch>
        </p:blipFill>
        <p:spPr bwMode="auto">
          <a:xfrm>
            <a:off x="666750" y="876768"/>
            <a:ext cx="7810500" cy="5968533"/>
          </a:xfrm>
          <a:prstGeom prst="rect">
            <a:avLst/>
          </a:prstGeom>
          <a:noFill/>
        </p:spPr>
      </p:pic>
      <p:pic>
        <p:nvPicPr>
          <p:cNvPr id="30" name="Picture 11" descr="cartoon_sun_st6"/>
          <p:cNvPicPr>
            <a:picLocks noChangeAspect="1" noChangeArrowheads="1"/>
          </p:cNvPicPr>
          <p:nvPr/>
        </p:nvPicPr>
        <p:blipFill>
          <a:blip r:embed="rId4" cstate="print"/>
          <a:srcRect/>
          <a:stretch>
            <a:fillRect/>
          </a:stretch>
        </p:blipFill>
        <p:spPr bwMode="auto">
          <a:xfrm>
            <a:off x="1486497" y="1366335"/>
            <a:ext cx="522623" cy="507250"/>
          </a:xfrm>
          <a:prstGeom prst="rect">
            <a:avLst/>
          </a:prstGeom>
          <a:noFill/>
        </p:spPr>
      </p:pic>
      <p:sp>
        <p:nvSpPr>
          <p:cNvPr id="13" name="TextBox 12"/>
          <p:cNvSpPr txBox="1"/>
          <p:nvPr/>
        </p:nvSpPr>
        <p:spPr>
          <a:xfrm>
            <a:off x="7493000" y="1473200"/>
            <a:ext cx="1460500" cy="584775"/>
          </a:xfrm>
          <a:prstGeom prst="rect">
            <a:avLst/>
          </a:prstGeom>
          <a:solidFill>
            <a:schemeClr val="bg1">
              <a:lumMod val="95000"/>
            </a:schemeClr>
          </a:solidFill>
          <a:ln w="38100">
            <a:solidFill>
              <a:srgbClr val="FF0000"/>
            </a:solidFill>
          </a:ln>
        </p:spPr>
        <p:txBody>
          <a:bodyPr wrap="square" rtlCol="0">
            <a:spAutoFit/>
          </a:bodyPr>
          <a:lstStyle/>
          <a:p>
            <a:pPr algn="ctr"/>
            <a:r>
              <a:rPr lang="en-US" sz="1600" b="1" dirty="0" smtClean="0">
                <a:solidFill>
                  <a:srgbClr val="FF0000"/>
                </a:solidFill>
              </a:rPr>
              <a:t>Atmospheric Window</a:t>
            </a:r>
            <a:endParaRPr lang="en-US" sz="1600" b="1" dirty="0">
              <a:solidFill>
                <a:srgbClr val="FF0000"/>
              </a:solidFill>
            </a:endParaRPr>
          </a:p>
        </p:txBody>
      </p:sp>
      <p:cxnSp>
        <p:nvCxnSpPr>
          <p:cNvPr id="15" name="Straight Arrow Connector 14"/>
          <p:cNvCxnSpPr>
            <a:stCxn id="13" idx="1"/>
          </p:cNvCxnSpPr>
          <p:nvPr/>
        </p:nvCxnSpPr>
        <p:spPr>
          <a:xfrm rot="10800000" flipV="1">
            <a:off x="6007100" y="1765588"/>
            <a:ext cx="1485900" cy="16634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Slide Number Placeholder 8"/>
          <p:cNvSpPr txBox="1">
            <a:spLocks/>
          </p:cNvSpPr>
          <p:nvPr/>
        </p:nvSpPr>
        <p:spPr>
          <a:xfrm>
            <a:off x="8413750" y="6555190"/>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50</a:t>
            </a:fld>
            <a:endParaRPr lang="en-US" sz="1200" dirty="0">
              <a:solidFill>
                <a:srgbClr val="106636"/>
              </a:solidFill>
              <a:latin typeface="Arial" pitchFamily="34" charset="0"/>
              <a:cs typeface="Arial" pitchFamily="34" charset="0"/>
            </a:endParaRPr>
          </a:p>
        </p:txBody>
      </p:sp>
      <p:sp>
        <p:nvSpPr>
          <p:cNvPr id="12" name="Footer Placeholder 7"/>
          <p:cNvSpPr>
            <a:spLocks noGrp="1"/>
          </p:cNvSpPr>
          <p:nvPr>
            <p:ph type="ftr" sz="quarter" idx="10"/>
          </p:nvPr>
        </p:nvSpPr>
        <p:spPr>
          <a:xfrm>
            <a:off x="3124200" y="6555190"/>
            <a:ext cx="5334000" cy="365125"/>
          </a:xfrm>
        </p:spPr>
        <p:txBody>
          <a:bodyPr anchor="ctr"/>
          <a:lstStyle/>
          <a:p>
            <a:pPr>
              <a:defRPr/>
            </a:pPr>
            <a:r>
              <a:rPr lang="en-US" dirty="0" smtClean="0"/>
              <a:t>Energy Facts 2013</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Energy Facts 2010</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51</a:t>
            </a:fld>
            <a:endParaRPr lang="en-US" dirty="0"/>
          </a:p>
        </p:txBody>
      </p:sp>
      <p:pic>
        <p:nvPicPr>
          <p:cNvPr id="5" name="Picture 4" descr="BioComponents_CenterImage.jpg"/>
          <p:cNvPicPr>
            <a:picLocks noChangeAspect="1"/>
          </p:cNvPicPr>
          <p:nvPr/>
        </p:nvPicPr>
        <p:blipFill>
          <a:blip r:embed="rId2" cstate="print"/>
          <a:srcRect t="6452"/>
          <a:stretch>
            <a:fillRect/>
          </a:stretch>
        </p:blipFill>
        <p:spPr>
          <a:xfrm>
            <a:off x="1588" y="0"/>
            <a:ext cx="9144000" cy="6858000"/>
          </a:xfrm>
          <a:prstGeom prst="rect">
            <a:avLst/>
          </a:prstGeom>
        </p:spPr>
      </p:pic>
      <p:sp>
        <p:nvSpPr>
          <p:cNvPr id="9" name="Slide Number Placeholder 7"/>
          <p:cNvSpPr txBox="1">
            <a:spLocks/>
          </p:cNvSpPr>
          <p:nvPr/>
        </p:nvSpPr>
        <p:spPr>
          <a:xfrm>
            <a:off x="8566150" y="6426859"/>
            <a:ext cx="381000" cy="365125"/>
          </a:xfrm>
          <a:prstGeom prst="rect">
            <a:avLst/>
          </a:prstGeom>
        </p:spPr>
        <p:txBody>
          <a:bodyPr vert="horz" lIns="91429" tIns="45714" rIns="91429" bIns="45714" rtlCol="0" anchor="ctr"/>
          <a:lstStyle/>
          <a:p>
            <a:pPr algn="r" defTabSz="914293" fontAlgn="auto">
              <a:spcBef>
                <a:spcPts val="0"/>
              </a:spcBef>
              <a:spcAft>
                <a:spcPts val="0"/>
              </a:spcAft>
              <a:defRPr/>
            </a:pPr>
            <a:fld id="{6EEA275D-5A49-48A8-817D-44C3EA0A3A2F}" type="slidenum">
              <a:rPr lang="en-US" sz="1100" smtClean="0">
                <a:solidFill>
                  <a:srgbClr val="106636"/>
                </a:solidFill>
                <a:latin typeface="Arial" pitchFamily="34" charset="0"/>
                <a:cs typeface="Arial" pitchFamily="34" charset="0"/>
              </a:rPr>
              <a:pPr algn="r" defTabSz="914293" fontAlgn="auto">
                <a:spcBef>
                  <a:spcPts val="0"/>
                </a:spcBef>
                <a:spcAft>
                  <a:spcPts val="0"/>
                </a:spcAft>
                <a:defRPr/>
              </a:pPr>
              <a:t>51</a:t>
            </a:fld>
            <a:endParaRPr lang="en-US" sz="1100" dirty="0">
              <a:solidFill>
                <a:srgbClr val="106636"/>
              </a:solidFill>
              <a:latin typeface="Arial" pitchFamily="34" charset="0"/>
              <a:cs typeface="Arial" pitchFamily="34" charset="0"/>
            </a:endParaRPr>
          </a:p>
        </p:txBody>
      </p:sp>
      <p:pic>
        <p:nvPicPr>
          <p:cNvPr id="11" name="Picture 10" descr="BioComponents_CenterImage.jpg"/>
          <p:cNvPicPr>
            <a:picLocks noChangeAspect="1"/>
          </p:cNvPicPr>
          <p:nvPr/>
        </p:nvPicPr>
        <p:blipFill>
          <a:blip r:embed="rId2" cstate="print"/>
          <a:srcRect l="76510" t="6452" b="82977"/>
          <a:stretch>
            <a:fillRect/>
          </a:stretch>
        </p:blipFill>
        <p:spPr>
          <a:xfrm>
            <a:off x="0" y="48931"/>
            <a:ext cx="3021330" cy="994865"/>
          </a:xfrm>
          <a:prstGeom prst="rect">
            <a:avLst/>
          </a:prstGeom>
        </p:spPr>
      </p:pic>
      <p:sp>
        <p:nvSpPr>
          <p:cNvPr id="7" name="Rectangle 5"/>
          <p:cNvSpPr>
            <a:spLocks noChangeArrowheads="1"/>
          </p:cNvSpPr>
          <p:nvPr/>
        </p:nvSpPr>
        <p:spPr bwMode="auto">
          <a:xfrm>
            <a:off x="-164890" y="69850"/>
            <a:ext cx="3212890" cy="952380"/>
          </a:xfrm>
          <a:prstGeom prst="rect">
            <a:avLst/>
          </a:prstGeom>
          <a:noFill/>
          <a:ln w="9525" cap="flat" cmpd="sng" algn="ctr">
            <a:noFill/>
            <a:prstDash val="solid"/>
            <a:miter lim="800000"/>
            <a:headEnd/>
            <a:tailEnd/>
          </a:ln>
          <a:effectLst/>
        </p:spPr>
        <p:txBody>
          <a:bodyPr lIns="93492" tIns="46746" rIns="93492" bIns="46746">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200" b="1" spc="50" dirty="0" smtClean="0">
                <a:ln w="11430"/>
                <a:solidFill>
                  <a:schemeClr val="bg1"/>
                </a:solidFill>
                <a:effectLst>
                  <a:outerShdw blurRad="76200" dist="50800" dir="5400000" algn="tl" rotWithShape="0">
                    <a:srgbClr val="000000">
                      <a:alpha val="65000"/>
                    </a:srgbClr>
                  </a:outerShdw>
                </a:effectLst>
                <a:ea typeface="+mj-ea"/>
                <a:cs typeface="Arial" charset="0"/>
              </a:rPr>
              <a:t>Carbon Cycle</a:t>
            </a:r>
          </a:p>
          <a:p>
            <a:pPr algn="ctr">
              <a:defRPr/>
            </a:pPr>
            <a:endParaRPr lang="en-US" sz="400" b="1" spc="50" dirty="0" smtClean="0">
              <a:ln w="11430"/>
              <a:solidFill>
                <a:schemeClr val="bg1"/>
              </a:solidFill>
              <a:effectLst>
                <a:outerShdw blurRad="76200" dist="50800" dir="5400000" algn="tl" rotWithShape="0">
                  <a:srgbClr val="000000">
                    <a:alpha val="65000"/>
                  </a:srgbClr>
                </a:outerShdw>
              </a:effectLst>
              <a:ea typeface="+mj-ea"/>
              <a:cs typeface="Arial" charset="0"/>
            </a:endParaRPr>
          </a:p>
          <a:p>
            <a:pPr algn="ctr">
              <a:defRPr/>
            </a:pPr>
            <a:r>
              <a:rPr lang="en-US" sz="2000" spc="50" dirty="0" smtClean="0">
                <a:ln w="11430"/>
                <a:solidFill>
                  <a:schemeClr val="bg1"/>
                </a:solidFill>
                <a:ea typeface="+mj-ea"/>
                <a:cs typeface="Arial" charset="0"/>
              </a:rPr>
              <a:t>Atmosphere = 800 </a:t>
            </a:r>
            <a:r>
              <a:rPr lang="en-US" sz="2000" spc="50" dirty="0" err="1" smtClean="0">
                <a:ln w="11430"/>
                <a:solidFill>
                  <a:schemeClr val="bg1"/>
                </a:solidFill>
                <a:ea typeface="+mj-ea"/>
                <a:cs typeface="Arial" charset="0"/>
              </a:rPr>
              <a:t>GtC</a:t>
            </a:r>
            <a:endParaRPr lang="en-US" sz="2000" spc="50" dirty="0" smtClean="0">
              <a:ln w="11430"/>
              <a:solidFill>
                <a:schemeClr val="bg1"/>
              </a:solidFill>
              <a:ea typeface="+mj-ea"/>
              <a:cs typeface="Arial" charset="0"/>
            </a:endParaRPr>
          </a:p>
        </p:txBody>
      </p:sp>
      <p:sp>
        <p:nvSpPr>
          <p:cNvPr id="8" name="Rectangle 7"/>
          <p:cNvSpPr/>
          <p:nvPr/>
        </p:nvSpPr>
        <p:spPr>
          <a:xfrm>
            <a:off x="0" y="0"/>
            <a:ext cx="3051810" cy="10717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Energy Facts 2010</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52</a:t>
            </a:fld>
            <a:endParaRPr lang="en-US" dirty="0"/>
          </a:p>
        </p:txBody>
      </p:sp>
      <p:sp>
        <p:nvSpPr>
          <p:cNvPr id="9" name="Slide Number Placeholder 7"/>
          <p:cNvSpPr txBox="1">
            <a:spLocks/>
          </p:cNvSpPr>
          <p:nvPr/>
        </p:nvSpPr>
        <p:spPr>
          <a:xfrm>
            <a:off x="8566150" y="6426859"/>
            <a:ext cx="381000" cy="365125"/>
          </a:xfrm>
          <a:prstGeom prst="rect">
            <a:avLst/>
          </a:prstGeom>
        </p:spPr>
        <p:txBody>
          <a:bodyPr vert="horz" lIns="91429" tIns="45714" rIns="91429" bIns="45714" rtlCol="0" anchor="ctr"/>
          <a:lstStyle/>
          <a:p>
            <a:pPr algn="r" defTabSz="914293" fontAlgn="auto">
              <a:spcBef>
                <a:spcPts val="0"/>
              </a:spcBef>
              <a:spcAft>
                <a:spcPts val="0"/>
              </a:spcAft>
              <a:defRPr/>
            </a:pPr>
            <a:fld id="{6EEA275D-5A49-48A8-817D-44C3EA0A3A2F}" type="slidenum">
              <a:rPr lang="en-US" sz="1100" smtClean="0">
                <a:solidFill>
                  <a:srgbClr val="106636"/>
                </a:solidFill>
                <a:latin typeface="Arial" pitchFamily="34" charset="0"/>
                <a:cs typeface="Arial" pitchFamily="34" charset="0"/>
              </a:rPr>
              <a:pPr algn="r" defTabSz="914293" fontAlgn="auto">
                <a:spcBef>
                  <a:spcPts val="0"/>
                </a:spcBef>
                <a:spcAft>
                  <a:spcPts val="0"/>
                </a:spcAft>
                <a:defRPr/>
              </a:pPr>
              <a:t>52</a:t>
            </a:fld>
            <a:endParaRPr lang="en-US" sz="1100" dirty="0">
              <a:solidFill>
                <a:srgbClr val="106636"/>
              </a:solidFill>
              <a:latin typeface="Arial" pitchFamily="34" charset="0"/>
              <a:cs typeface="Arial"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983" y="-551329"/>
            <a:ext cx="10421541" cy="7947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92738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Energy Facts 2010</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53</a:t>
            </a:fld>
            <a:endParaRPr lang="en-US" dirty="0"/>
          </a:p>
        </p:txBody>
      </p:sp>
      <p:sp>
        <p:nvSpPr>
          <p:cNvPr id="9" name="Slide Number Placeholder 7"/>
          <p:cNvSpPr txBox="1">
            <a:spLocks/>
          </p:cNvSpPr>
          <p:nvPr/>
        </p:nvSpPr>
        <p:spPr>
          <a:xfrm>
            <a:off x="8566150" y="6426859"/>
            <a:ext cx="381000" cy="365125"/>
          </a:xfrm>
          <a:prstGeom prst="rect">
            <a:avLst/>
          </a:prstGeom>
        </p:spPr>
        <p:txBody>
          <a:bodyPr vert="horz" lIns="91429" tIns="45714" rIns="91429" bIns="45714" rtlCol="0" anchor="ctr"/>
          <a:lstStyle/>
          <a:p>
            <a:pPr algn="r" defTabSz="914293" fontAlgn="auto">
              <a:spcBef>
                <a:spcPts val="0"/>
              </a:spcBef>
              <a:spcAft>
                <a:spcPts val="0"/>
              </a:spcAft>
              <a:defRPr/>
            </a:pPr>
            <a:fld id="{6EEA275D-5A49-48A8-817D-44C3EA0A3A2F}" type="slidenum">
              <a:rPr lang="en-US" sz="1100" smtClean="0">
                <a:solidFill>
                  <a:srgbClr val="106636"/>
                </a:solidFill>
                <a:latin typeface="Arial" pitchFamily="34" charset="0"/>
                <a:cs typeface="Arial" pitchFamily="34" charset="0"/>
              </a:rPr>
              <a:pPr algn="r" defTabSz="914293" fontAlgn="auto">
                <a:spcBef>
                  <a:spcPts val="0"/>
                </a:spcBef>
                <a:spcAft>
                  <a:spcPts val="0"/>
                </a:spcAft>
                <a:defRPr/>
              </a:pPr>
              <a:t>53</a:t>
            </a:fld>
            <a:endParaRPr lang="en-US" sz="1100" dirty="0">
              <a:solidFill>
                <a:srgbClr val="106636"/>
              </a:solidFill>
              <a:latin typeface="Arial" pitchFamily="34" charset="0"/>
              <a:cs typeface="Arial" pitchFamily="34" charset="0"/>
            </a:endParaRPr>
          </a:p>
        </p:txBody>
      </p:sp>
      <p:grpSp>
        <p:nvGrpSpPr>
          <p:cNvPr id="5" name="Group 4"/>
          <p:cNvGrpSpPr/>
          <p:nvPr/>
        </p:nvGrpSpPr>
        <p:grpSpPr>
          <a:xfrm>
            <a:off x="397182" y="950270"/>
            <a:ext cx="8135212" cy="5664847"/>
            <a:chOff x="82407" y="-190499"/>
            <a:chExt cx="9182100" cy="6887562"/>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311"/>
            <a:stretch/>
          </p:blipFill>
          <p:spPr bwMode="auto">
            <a:xfrm>
              <a:off x="120507" y="5638800"/>
              <a:ext cx="9144000" cy="1058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440"/>
            <a:stretch/>
          </p:blipFill>
          <p:spPr bwMode="auto">
            <a:xfrm>
              <a:off x="82407" y="-190499"/>
              <a:ext cx="9144000" cy="5838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 Box 2"/>
          <p:cNvSpPr txBox="1">
            <a:spLocks noChangeArrowheads="1"/>
          </p:cNvSpPr>
          <p:nvPr/>
        </p:nvSpPr>
        <p:spPr bwMode="auto">
          <a:xfrm>
            <a:off x="26894" y="3695"/>
            <a:ext cx="9144000" cy="1230101"/>
          </a:xfrm>
          <a:prstGeom prst="rect">
            <a:avLst/>
          </a:prstGeom>
          <a:noFill/>
          <a:ln w="9525" algn="ctr">
            <a:noFill/>
            <a:miter lim="800000"/>
            <a:headEnd/>
            <a:tailEnd/>
          </a:ln>
          <a:effectLst/>
        </p:spPr>
        <p:txBody>
          <a:bodyPr lIns="93492" tIns="46746" rIns="93492" bIns="46746">
            <a:spAutoFit/>
          </a:bodyPr>
          <a:lstStyle/>
          <a:p>
            <a:pPr algn="ctr">
              <a:lnSpc>
                <a:spcPct val="90000"/>
              </a:lnSpc>
            </a:pPr>
            <a:r>
              <a:rPr lang="en-US" sz="2400" dirty="0" smtClean="0">
                <a:solidFill>
                  <a:srgbClr val="146737"/>
                </a:solidFill>
                <a:ea typeface="+mj-ea"/>
                <a:cs typeface="Arial" charset="0"/>
              </a:rPr>
              <a:t>Simplified Schematic of the Global Carbon Cycle</a:t>
            </a:r>
            <a:br>
              <a:rPr lang="en-US" sz="2400" dirty="0" smtClean="0">
                <a:solidFill>
                  <a:srgbClr val="146737"/>
                </a:solidFill>
                <a:ea typeface="+mj-ea"/>
                <a:cs typeface="Arial" charset="0"/>
              </a:rPr>
            </a:br>
            <a:r>
              <a:rPr lang="en-US" dirty="0" smtClean="0">
                <a:solidFill>
                  <a:srgbClr val="146737"/>
                </a:solidFill>
              </a:rPr>
              <a:t>IPCC </a:t>
            </a:r>
            <a:r>
              <a:rPr lang="en-US" dirty="0">
                <a:solidFill>
                  <a:srgbClr val="146737"/>
                </a:solidFill>
              </a:rPr>
              <a:t>Fifth Assessment Report, WG 1, Climate Change 2013: The Physical Science Basis</a:t>
            </a:r>
          </a:p>
          <a:p>
            <a:pPr algn="ctr">
              <a:lnSpc>
                <a:spcPct val="90000"/>
              </a:lnSpc>
              <a:spcBef>
                <a:spcPct val="0"/>
              </a:spcBef>
            </a:pPr>
            <a:endParaRPr lang="en-US" sz="2200" dirty="0">
              <a:solidFill>
                <a:srgbClr val="146737"/>
              </a:solidFill>
            </a:endParaRPr>
          </a:p>
        </p:txBody>
      </p:sp>
    </p:spTree>
    <p:extLst>
      <p:ext uri="{BB962C8B-B14F-4D97-AF65-F5344CB8AC3E}">
        <p14:creationId xmlns:p14="http://schemas.microsoft.com/office/powerpoint/2010/main" val="2166087237"/>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8" name="Text Box 6"/>
          <p:cNvSpPr txBox="1">
            <a:spLocks noChangeArrowheads="1"/>
          </p:cNvSpPr>
          <p:nvPr/>
        </p:nvSpPr>
        <p:spPr bwMode="auto">
          <a:xfrm>
            <a:off x="492125" y="2145927"/>
            <a:ext cx="8151091"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smtClean="0">
                <a:solidFill>
                  <a:srgbClr val="FF0000"/>
                </a:solidFill>
                <a:effectLst>
                  <a:outerShdw blurRad="38100" dist="38100" dir="2700000" algn="tl">
                    <a:srgbClr val="C0C0C0"/>
                  </a:outerShdw>
                </a:effectLst>
                <a:latin typeface="Arial" pitchFamily="34" charset="0"/>
              </a:rPr>
              <a:t>Proxies for Climate Change</a:t>
            </a:r>
            <a:endParaRPr lang="en-US" sz="3600" b="1" dirty="0">
              <a:solidFill>
                <a:srgbClr val="FF0000"/>
              </a:solidFill>
              <a:effectLst>
                <a:outerShdw blurRad="38100" dist="38100" dir="2700000" algn="tl">
                  <a:srgbClr val="C0C0C0"/>
                </a:outerShdw>
              </a:effectLst>
              <a:latin typeface="Arial" pitchFamily="34" charset="0"/>
            </a:endParaRPr>
          </a:p>
        </p:txBody>
      </p:sp>
      <p:sp>
        <p:nvSpPr>
          <p:cNvPr id="9" name="Slide Number Placeholder 8"/>
          <p:cNvSpPr>
            <a:spLocks noGrp="1"/>
          </p:cNvSpPr>
          <p:nvPr>
            <p:ph type="sldNum" sz="quarter" idx="11"/>
          </p:nvPr>
        </p:nvSpPr>
        <p:spPr/>
        <p:txBody>
          <a:bodyPr/>
          <a:lstStyle/>
          <a:p>
            <a:pPr>
              <a:defRPr/>
            </a:pPr>
            <a:fld id="{6EEA275D-5A49-48A8-817D-44C3EA0A3A2F}" type="slidenum">
              <a:rPr lang="en-US" smtClean="0"/>
              <a:pPr>
                <a:defRPr/>
              </a:pPr>
              <a:t>54</a:t>
            </a:fld>
            <a:endParaRPr lang="en-US" dirty="0"/>
          </a:p>
        </p:txBody>
      </p:sp>
    </p:spTree>
    <p:extLst>
      <p:ext uri="{BB962C8B-B14F-4D97-AF65-F5344CB8AC3E}">
        <p14:creationId xmlns:p14="http://schemas.microsoft.com/office/powerpoint/2010/main" val="875999243"/>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Proxies for Climate Change</a:t>
            </a:r>
            <a:endParaRPr lang="en-US" dirty="0"/>
          </a:p>
        </p:txBody>
      </p:sp>
      <p:sp>
        <p:nvSpPr>
          <p:cNvPr id="5" name="Content Placeholder 2"/>
          <p:cNvSpPr txBox="1">
            <a:spLocks/>
          </p:cNvSpPr>
          <p:nvPr/>
        </p:nvSpPr>
        <p:spPr>
          <a:xfrm>
            <a:off x="1268627" y="1180088"/>
            <a:ext cx="7010400" cy="3620037"/>
          </a:xfrm>
          <a:prstGeom prst="rect">
            <a:avLst/>
          </a:prstGeom>
        </p:spPr>
        <p:txBody>
          <a:bodyPr>
            <a:noAutofit/>
          </a:bodyPr>
          <a:lstStyle/>
          <a:p>
            <a:pPr>
              <a:lnSpc>
                <a:spcPct val="125000"/>
              </a:lnSpc>
              <a:spcBef>
                <a:spcPts val="0"/>
              </a:spcBef>
              <a:spcAft>
                <a:spcPts val="600"/>
              </a:spcAft>
            </a:pPr>
            <a:r>
              <a:rPr lang="en-US" sz="2000" dirty="0" smtClean="0"/>
              <a:t>Preserved physical characteristics of the past that enable reconstruction of past climatic conditions. The deposition or growth rates of the proxies' material is influenced by the climatic conditions of the time in which they were laid down or grew. Examples of proxies include ice cores, tree rings, boreholes, corals, land &amp; sea ice, and lake and ocean sediments. </a:t>
            </a:r>
            <a:endParaRPr kumimoji="0" lang="en-US" sz="2000" i="0" u="none" strike="noStrike" kern="1200" cap="none" spc="0" normalizeH="0" baseline="0" noProof="0" dirty="0" smtClean="0">
              <a:ln>
                <a:noFill/>
              </a:ln>
              <a:effectLst/>
              <a:uLnTx/>
              <a:uFillTx/>
              <a:latin typeface="Arial" pitchFamily="34" charset="0"/>
              <a:ea typeface="+mn-ea"/>
              <a:cs typeface="Arial" pitchFamily="34" charset="0"/>
            </a:endParaRPr>
          </a:p>
          <a:p>
            <a:pPr marL="742950" lvl="1" indent="-285750" eaLnBrk="0" hangingPunct="0">
              <a:lnSpc>
                <a:spcPct val="125000"/>
              </a:lnSpc>
              <a:spcBef>
                <a:spcPts val="0"/>
              </a:spcBef>
              <a:spcAft>
                <a:spcPts val="600"/>
              </a:spcAft>
              <a:buFont typeface="Arial" charset="0"/>
              <a:buChar char="–"/>
              <a:defRPr/>
            </a:pPr>
            <a:endParaRPr kumimoji="0" lang="en-US" sz="2400" i="0" u="none" strike="noStrike" kern="1200" cap="none" spc="0" normalizeH="0" baseline="0" noProof="0" dirty="0" smtClean="0">
              <a:ln>
                <a:noFill/>
              </a:ln>
              <a:effectLst/>
              <a:uLnTx/>
              <a:uFillTx/>
              <a:latin typeface="Arial" pitchFamily="34" charset="0"/>
              <a:ea typeface="+mn-ea"/>
              <a:cs typeface="Arial" pitchFamily="34" charset="0"/>
            </a:endParaRPr>
          </a:p>
          <a:p>
            <a:pPr marL="742950" marR="0" lvl="1" indent="-285750" algn="l" defTabSz="914400" rtl="0" eaLnBrk="0" fontAlgn="base" latinLnBrk="0" hangingPunct="0">
              <a:lnSpc>
                <a:spcPct val="125000"/>
              </a:lnSpc>
              <a:spcBef>
                <a:spcPts val="0"/>
              </a:spcBef>
              <a:spcAft>
                <a:spcPts val="600"/>
              </a:spcAft>
              <a:buClrTx/>
              <a:buSzTx/>
              <a:buFont typeface="Arial" charset="0"/>
              <a:buChar char="–"/>
              <a:tabLst/>
              <a:defRPr/>
            </a:pPr>
            <a:endParaRPr kumimoji="0" lang="en-US" sz="2000" i="1" u="none" strike="noStrike" kern="1200" cap="none" spc="0" normalizeH="0" baseline="0" noProof="0" dirty="0" smtClean="0">
              <a:ln>
                <a:noFill/>
              </a:ln>
              <a:effectLst/>
              <a:uLnTx/>
              <a:uFillTx/>
              <a:latin typeface="Arial" pitchFamily="34" charset="0"/>
              <a:ea typeface="+mn-ea"/>
              <a:cs typeface="Arial" pitchFamily="34" charset="0"/>
            </a:endParaRPr>
          </a:p>
          <a:p>
            <a:pPr marL="742950" marR="0" lvl="1" indent="-285750" algn="l" defTabSz="914400" rtl="0" eaLnBrk="0" fontAlgn="base" latinLnBrk="0" hangingPunct="0">
              <a:lnSpc>
                <a:spcPct val="125000"/>
              </a:lnSpc>
              <a:spcBef>
                <a:spcPts val="0"/>
              </a:spcBef>
              <a:spcAft>
                <a:spcPts val="600"/>
              </a:spcAft>
              <a:buClrTx/>
              <a:buSzTx/>
              <a:buFont typeface="Arial" charset="0"/>
              <a:buChar char="–"/>
              <a:tabLst/>
              <a:defRPr/>
            </a:pPr>
            <a:endParaRPr kumimoji="0" lang="en-US" sz="2000" i="0" u="none" strike="noStrike" kern="1200" cap="none" spc="0" normalizeH="0" baseline="0" noProof="0" dirty="0" smtClean="0">
              <a:ln>
                <a:noFill/>
              </a:ln>
              <a:effectLst/>
              <a:uLnTx/>
              <a:uFillTx/>
              <a:latin typeface="Arial" pitchFamily="34" charset="0"/>
              <a:ea typeface="+mn-ea"/>
              <a:cs typeface="Arial" pitchFamily="34" charset="0"/>
            </a:endParaRPr>
          </a:p>
          <a:p>
            <a:pPr marL="797814" marR="0" lvl="1" indent="-342900" algn="l" defTabSz="914400" rtl="0" eaLnBrk="0" fontAlgn="base" latinLnBrk="0" hangingPunct="0">
              <a:lnSpc>
                <a:spcPct val="125000"/>
              </a:lnSpc>
              <a:spcBef>
                <a:spcPts val="0"/>
              </a:spcBef>
              <a:spcAft>
                <a:spcPts val="600"/>
              </a:spcAft>
              <a:buClrTx/>
              <a:buSzTx/>
              <a:buFont typeface="+mj-lt"/>
              <a:buAutoNum type="arabicPeriod"/>
              <a:tabLst/>
              <a:defRPr/>
            </a:pPr>
            <a:endParaRPr kumimoji="0" lang="en-US" sz="2000" i="0" u="none" strike="noStrike" kern="1200" cap="none" spc="0" normalizeH="0" baseline="0" noProof="0" dirty="0" smtClean="0">
              <a:ln>
                <a:noFill/>
              </a:ln>
              <a:effectLst/>
              <a:uLnTx/>
              <a:uFillTx/>
              <a:latin typeface="Arial" pitchFamily="34" charset="0"/>
              <a:ea typeface="+mn-ea"/>
              <a:cs typeface="Arial" pitchFamily="34" charset="0"/>
            </a:endParaRPr>
          </a:p>
        </p:txBody>
      </p:sp>
      <p:pic>
        <p:nvPicPr>
          <p:cNvPr id="73730" name="Picture 2" descr="http://t0.gstatic.com/images?q=tbn:ANd9GcRO0dGRyN-NBpCqd8A1UwpYnvnH2q8IIGhGwQ5ZHlmbgirmTjx7"/>
          <p:cNvPicPr>
            <a:picLocks noChangeAspect="1" noChangeArrowheads="1"/>
          </p:cNvPicPr>
          <p:nvPr/>
        </p:nvPicPr>
        <p:blipFill>
          <a:blip r:embed="rId2" cstate="print"/>
          <a:srcRect/>
          <a:stretch>
            <a:fillRect/>
          </a:stretch>
        </p:blipFill>
        <p:spPr bwMode="auto">
          <a:xfrm>
            <a:off x="4573588" y="4404147"/>
            <a:ext cx="1357546" cy="1600200"/>
          </a:xfrm>
          <a:prstGeom prst="rect">
            <a:avLst/>
          </a:prstGeom>
          <a:noFill/>
          <a:ln w="19050">
            <a:solidFill>
              <a:srgbClr val="000000"/>
            </a:solidFill>
          </a:ln>
        </p:spPr>
      </p:pic>
      <p:pic>
        <p:nvPicPr>
          <p:cNvPr id="73734" name="Picture 6" descr="http://upload.wikimedia.org/wikipedia/commons/2/29/Icecore_4x.jpg">
            <a:hlinkClick r:id="rId3"/>
          </p:cNvPr>
          <p:cNvPicPr>
            <a:picLocks noChangeAspect="1" noChangeArrowheads="1"/>
          </p:cNvPicPr>
          <p:nvPr/>
        </p:nvPicPr>
        <p:blipFill>
          <a:blip r:embed="rId4" cstate="print"/>
          <a:srcRect/>
          <a:stretch>
            <a:fillRect/>
          </a:stretch>
        </p:blipFill>
        <p:spPr bwMode="auto">
          <a:xfrm>
            <a:off x="170620" y="896499"/>
            <a:ext cx="651501" cy="5792553"/>
          </a:xfrm>
          <a:prstGeom prst="rect">
            <a:avLst/>
          </a:prstGeom>
          <a:noFill/>
          <a:ln w="19050">
            <a:solidFill>
              <a:srgbClr val="000000"/>
            </a:solidFill>
          </a:ln>
        </p:spPr>
      </p:pic>
      <p:pic>
        <p:nvPicPr>
          <p:cNvPr id="7" name="Picture 4" descr="http://tietoukka.files.wordpress.com/2009/04/nasa_arctic_sea_ice_decline.jpg?w=800&amp;h=600"/>
          <p:cNvPicPr>
            <a:picLocks noChangeAspect="1" noChangeArrowheads="1"/>
          </p:cNvPicPr>
          <p:nvPr/>
        </p:nvPicPr>
        <p:blipFill>
          <a:blip r:embed="rId5" cstate="print"/>
          <a:srcRect/>
          <a:stretch>
            <a:fillRect/>
          </a:stretch>
        </p:blipFill>
        <p:spPr bwMode="auto">
          <a:xfrm>
            <a:off x="1021488" y="4192984"/>
            <a:ext cx="3328090" cy="2496068"/>
          </a:xfrm>
          <a:prstGeom prst="rect">
            <a:avLst/>
          </a:prstGeom>
          <a:noFill/>
          <a:ln w="19050">
            <a:solidFill>
              <a:srgbClr val="000000"/>
            </a:solidFill>
          </a:ln>
        </p:spPr>
      </p:pic>
      <p:pic>
        <p:nvPicPr>
          <p:cNvPr id="73735" name="Picture 7" descr="coral"/>
          <p:cNvPicPr>
            <a:picLocks noChangeAspect="1" noChangeArrowheads="1"/>
          </p:cNvPicPr>
          <p:nvPr/>
        </p:nvPicPr>
        <p:blipFill>
          <a:blip r:embed="rId6" cstate="print"/>
          <a:srcRect/>
          <a:stretch>
            <a:fillRect/>
          </a:stretch>
        </p:blipFill>
        <p:spPr bwMode="auto">
          <a:xfrm>
            <a:off x="6124662" y="4404147"/>
            <a:ext cx="2083594" cy="1600200"/>
          </a:xfrm>
          <a:prstGeom prst="rect">
            <a:avLst/>
          </a:prstGeom>
          <a:noFill/>
          <a:ln w="19050">
            <a:solidFill>
              <a:srgbClr val="000000"/>
            </a:solidFill>
          </a:ln>
        </p:spPr>
      </p:pic>
      <p:sp>
        <p:nvSpPr>
          <p:cNvPr id="13" name="Slide Number Placeholder 8"/>
          <p:cNvSpPr txBox="1">
            <a:spLocks/>
          </p:cNvSpPr>
          <p:nvPr/>
        </p:nvSpPr>
        <p:spPr>
          <a:xfrm>
            <a:off x="8413749" y="6329906"/>
            <a:ext cx="491099"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55</a:t>
            </a:fld>
            <a:endParaRPr lang="en-US" sz="1200" dirty="0">
              <a:solidFill>
                <a:srgbClr val="106636"/>
              </a:solidFill>
              <a:latin typeface="Arial" pitchFamily="34" charset="0"/>
              <a:cs typeface="Arial" pitchFamily="34" charset="0"/>
            </a:endParaRPr>
          </a:p>
        </p:txBody>
      </p:sp>
      <p:sp>
        <p:nvSpPr>
          <p:cNvPr id="14"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extLst>
      <p:ext uri="{BB962C8B-B14F-4D97-AF65-F5344CB8AC3E}">
        <p14:creationId xmlns:p14="http://schemas.microsoft.com/office/powerpoint/2010/main" val="176514215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TIME_03APR06_b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02316"/>
          </a:xfrm>
          <a:prstGeom prst="rec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pic>
      <p:sp>
        <p:nvSpPr>
          <p:cNvPr id="3075" name="Text Box 3"/>
          <p:cNvSpPr txBox="1">
            <a:spLocks noChangeArrowheads="1"/>
          </p:cNvSpPr>
          <p:nvPr/>
        </p:nvSpPr>
        <p:spPr bwMode="auto">
          <a:xfrm>
            <a:off x="839932" y="1085571"/>
            <a:ext cx="165783" cy="35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defTabSz="1019175" eaLnBrk="0" hangingPunct="0">
              <a:defRPr>
                <a:solidFill>
                  <a:srgbClr val="0000BC"/>
                </a:solidFill>
                <a:latin typeface="Times New Roman" pitchFamily="18" charset="0"/>
              </a:defRPr>
            </a:lvl1pPr>
            <a:lvl2pPr marL="742950" indent="-285750" defTabSz="1019175" eaLnBrk="0" hangingPunct="0">
              <a:defRPr>
                <a:solidFill>
                  <a:srgbClr val="0000BC"/>
                </a:solidFill>
                <a:latin typeface="Times New Roman" pitchFamily="18" charset="0"/>
              </a:defRPr>
            </a:lvl2pPr>
            <a:lvl3pPr marL="1143000" indent="-228600" defTabSz="1019175" eaLnBrk="0" hangingPunct="0">
              <a:defRPr>
                <a:solidFill>
                  <a:srgbClr val="0000BC"/>
                </a:solidFill>
                <a:latin typeface="Times New Roman" pitchFamily="18" charset="0"/>
              </a:defRPr>
            </a:lvl3pPr>
            <a:lvl4pPr marL="1600200" indent="-228600" defTabSz="1019175" eaLnBrk="0" hangingPunct="0">
              <a:defRPr>
                <a:solidFill>
                  <a:srgbClr val="0000BC"/>
                </a:solidFill>
                <a:latin typeface="Times New Roman" pitchFamily="18" charset="0"/>
              </a:defRPr>
            </a:lvl4pPr>
            <a:lvl5pPr marL="2057400" indent="-228600" defTabSz="1019175" eaLnBrk="0" hangingPunct="0">
              <a:defRPr>
                <a:solidFill>
                  <a:srgbClr val="0000BC"/>
                </a:solidFill>
                <a:latin typeface="Times New Roman" pitchFamily="18" charset="0"/>
              </a:defRPr>
            </a:lvl5pPr>
            <a:lvl6pPr marL="2514600" indent="-228600" algn="ctr" defTabSz="1019175" eaLnBrk="0" fontAlgn="base" hangingPunct="0">
              <a:lnSpc>
                <a:spcPct val="80000"/>
              </a:lnSpc>
              <a:spcBef>
                <a:spcPct val="20000"/>
              </a:spcBef>
              <a:spcAft>
                <a:spcPct val="0"/>
              </a:spcAft>
              <a:defRPr>
                <a:solidFill>
                  <a:srgbClr val="0000BC"/>
                </a:solidFill>
                <a:latin typeface="Times New Roman" pitchFamily="18" charset="0"/>
              </a:defRPr>
            </a:lvl6pPr>
            <a:lvl7pPr marL="2971800" indent="-228600" algn="ctr" defTabSz="1019175" eaLnBrk="0" fontAlgn="base" hangingPunct="0">
              <a:lnSpc>
                <a:spcPct val="80000"/>
              </a:lnSpc>
              <a:spcBef>
                <a:spcPct val="20000"/>
              </a:spcBef>
              <a:spcAft>
                <a:spcPct val="0"/>
              </a:spcAft>
              <a:defRPr>
                <a:solidFill>
                  <a:srgbClr val="0000BC"/>
                </a:solidFill>
                <a:latin typeface="Times New Roman" pitchFamily="18" charset="0"/>
              </a:defRPr>
            </a:lvl7pPr>
            <a:lvl8pPr marL="3429000" indent="-228600" algn="ctr" defTabSz="1019175" eaLnBrk="0" fontAlgn="base" hangingPunct="0">
              <a:lnSpc>
                <a:spcPct val="80000"/>
              </a:lnSpc>
              <a:spcBef>
                <a:spcPct val="20000"/>
              </a:spcBef>
              <a:spcAft>
                <a:spcPct val="0"/>
              </a:spcAft>
              <a:defRPr>
                <a:solidFill>
                  <a:srgbClr val="0000BC"/>
                </a:solidFill>
                <a:latin typeface="Times New Roman" pitchFamily="18" charset="0"/>
              </a:defRPr>
            </a:lvl8pPr>
            <a:lvl9pPr marL="3886200" indent="-228600" algn="ctr" defTabSz="1019175" eaLnBrk="0" fontAlgn="base" hangingPunct="0">
              <a:lnSpc>
                <a:spcPct val="80000"/>
              </a:lnSpc>
              <a:spcBef>
                <a:spcPct val="20000"/>
              </a:spcBef>
              <a:spcAft>
                <a:spcPct val="0"/>
              </a:spcAft>
              <a:defRPr>
                <a:solidFill>
                  <a:srgbClr val="0000BC"/>
                </a:solidFill>
                <a:latin typeface="Times New Roman" pitchFamily="18" charset="0"/>
              </a:defRPr>
            </a:lvl9pPr>
          </a:lstStyle>
          <a:p>
            <a:pPr eaLnBrk="1" hangingPunct="1">
              <a:lnSpc>
                <a:spcPct val="100000"/>
              </a:lnSpc>
              <a:spcBef>
                <a:spcPct val="0"/>
              </a:spcBef>
            </a:pPr>
            <a:endParaRPr lang="en-US" altLang="en-US" b="1">
              <a:solidFill>
                <a:schemeClr val="tx1"/>
              </a:solidFill>
              <a:latin typeface="Arial" charset="0"/>
            </a:endParaRPr>
          </a:p>
        </p:txBody>
      </p:sp>
      <p:sp>
        <p:nvSpPr>
          <p:cNvPr id="3076" name="Text Box 4"/>
          <p:cNvSpPr txBox="1">
            <a:spLocks noChangeArrowheads="1"/>
          </p:cNvSpPr>
          <p:nvPr/>
        </p:nvSpPr>
        <p:spPr bwMode="auto">
          <a:xfrm>
            <a:off x="8855363" y="6625479"/>
            <a:ext cx="223407" cy="22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1019175" eaLnBrk="0" hangingPunct="0">
              <a:defRPr>
                <a:solidFill>
                  <a:srgbClr val="0000BC"/>
                </a:solidFill>
                <a:latin typeface="Times New Roman" pitchFamily="18" charset="0"/>
              </a:defRPr>
            </a:lvl1pPr>
            <a:lvl2pPr marL="742950" indent="-285750" defTabSz="1019175" eaLnBrk="0" hangingPunct="0">
              <a:defRPr>
                <a:solidFill>
                  <a:srgbClr val="0000BC"/>
                </a:solidFill>
                <a:latin typeface="Times New Roman" pitchFamily="18" charset="0"/>
              </a:defRPr>
            </a:lvl2pPr>
            <a:lvl3pPr marL="1143000" indent="-228600" defTabSz="1019175" eaLnBrk="0" hangingPunct="0">
              <a:defRPr>
                <a:solidFill>
                  <a:srgbClr val="0000BC"/>
                </a:solidFill>
                <a:latin typeface="Times New Roman" pitchFamily="18" charset="0"/>
              </a:defRPr>
            </a:lvl3pPr>
            <a:lvl4pPr marL="1600200" indent="-228600" defTabSz="1019175" eaLnBrk="0" hangingPunct="0">
              <a:defRPr>
                <a:solidFill>
                  <a:srgbClr val="0000BC"/>
                </a:solidFill>
                <a:latin typeface="Times New Roman" pitchFamily="18" charset="0"/>
              </a:defRPr>
            </a:lvl4pPr>
            <a:lvl5pPr marL="2057400" indent="-228600" defTabSz="1019175" eaLnBrk="0" hangingPunct="0">
              <a:defRPr>
                <a:solidFill>
                  <a:srgbClr val="0000BC"/>
                </a:solidFill>
                <a:latin typeface="Times New Roman" pitchFamily="18" charset="0"/>
              </a:defRPr>
            </a:lvl5pPr>
            <a:lvl6pPr marL="2514600" indent="-228600" algn="ctr" defTabSz="1019175" eaLnBrk="0" fontAlgn="base" hangingPunct="0">
              <a:lnSpc>
                <a:spcPct val="80000"/>
              </a:lnSpc>
              <a:spcBef>
                <a:spcPct val="20000"/>
              </a:spcBef>
              <a:spcAft>
                <a:spcPct val="0"/>
              </a:spcAft>
              <a:defRPr>
                <a:solidFill>
                  <a:srgbClr val="0000BC"/>
                </a:solidFill>
                <a:latin typeface="Times New Roman" pitchFamily="18" charset="0"/>
              </a:defRPr>
            </a:lvl6pPr>
            <a:lvl7pPr marL="2971800" indent="-228600" algn="ctr" defTabSz="1019175" eaLnBrk="0" fontAlgn="base" hangingPunct="0">
              <a:lnSpc>
                <a:spcPct val="80000"/>
              </a:lnSpc>
              <a:spcBef>
                <a:spcPct val="20000"/>
              </a:spcBef>
              <a:spcAft>
                <a:spcPct val="0"/>
              </a:spcAft>
              <a:defRPr>
                <a:solidFill>
                  <a:srgbClr val="0000BC"/>
                </a:solidFill>
                <a:latin typeface="Times New Roman" pitchFamily="18" charset="0"/>
              </a:defRPr>
            </a:lvl7pPr>
            <a:lvl8pPr marL="3429000" indent="-228600" algn="ctr" defTabSz="1019175" eaLnBrk="0" fontAlgn="base" hangingPunct="0">
              <a:lnSpc>
                <a:spcPct val="80000"/>
              </a:lnSpc>
              <a:spcBef>
                <a:spcPct val="20000"/>
              </a:spcBef>
              <a:spcAft>
                <a:spcPct val="0"/>
              </a:spcAft>
              <a:defRPr>
                <a:solidFill>
                  <a:srgbClr val="0000BC"/>
                </a:solidFill>
                <a:latin typeface="Times New Roman" pitchFamily="18" charset="0"/>
              </a:defRPr>
            </a:lvl8pPr>
            <a:lvl9pPr marL="3886200" indent="-228600" algn="ctr" defTabSz="1019175" eaLnBrk="0" fontAlgn="base" hangingPunct="0">
              <a:lnSpc>
                <a:spcPct val="80000"/>
              </a:lnSpc>
              <a:spcBef>
                <a:spcPct val="20000"/>
              </a:spcBef>
              <a:spcAft>
                <a:spcPct val="0"/>
              </a:spcAft>
              <a:defRPr>
                <a:solidFill>
                  <a:srgbClr val="0000BC"/>
                </a:solidFill>
                <a:latin typeface="Times New Roman" pitchFamily="18" charset="0"/>
              </a:defRPr>
            </a:lvl9pPr>
          </a:lstStyle>
          <a:p>
            <a:pPr eaLnBrk="1" hangingPunct="1">
              <a:lnSpc>
                <a:spcPct val="100000"/>
              </a:lnSpc>
              <a:spcBef>
                <a:spcPct val="0"/>
              </a:spcBef>
            </a:pPr>
            <a:fld id="{F233321B-2F85-46BD-9FFD-43D53A75E91C}" type="slidenum">
              <a:rPr lang="en-US" altLang="en-US" sz="900">
                <a:solidFill>
                  <a:schemeClr val="bg1"/>
                </a:solidFill>
              </a:rPr>
              <a:pPr eaLnBrk="1" hangingPunct="1">
                <a:lnSpc>
                  <a:spcPct val="100000"/>
                </a:lnSpc>
                <a:spcBef>
                  <a:spcPct val="0"/>
                </a:spcBef>
              </a:pPr>
              <a:t>56</a:t>
            </a:fld>
            <a:endParaRPr lang="en-US" altLang="en-US" sz="900">
              <a:solidFill>
                <a:schemeClr val="bg1"/>
              </a:solidFill>
            </a:endParaRPr>
          </a:p>
        </p:txBody>
      </p:sp>
      <p:pic>
        <p:nvPicPr>
          <p:cNvPr id="3077" name="Picture 5" descr="TIME_03APR06_be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5507"/>
            <a:ext cx="9141114" cy="636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6"/>
          <p:cNvSpPr>
            <a:spLocks noChangeArrowheads="1"/>
          </p:cNvSpPr>
          <p:nvPr/>
        </p:nvSpPr>
        <p:spPr bwMode="auto">
          <a:xfrm>
            <a:off x="0" y="0"/>
            <a:ext cx="909205" cy="493059"/>
          </a:xfrm>
          <a:prstGeom prst="rect">
            <a:avLst/>
          </a:prstGeom>
          <a:solidFill>
            <a:srgbClr val="11111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nchor="ctr"/>
          <a:lstStyle>
            <a:lvl1pPr eaLnBrk="0" hangingPunct="0">
              <a:defRPr>
                <a:solidFill>
                  <a:srgbClr val="0000BC"/>
                </a:solidFill>
                <a:latin typeface="Times New Roman" pitchFamily="18" charset="0"/>
              </a:defRPr>
            </a:lvl1pPr>
            <a:lvl2pPr marL="742950" indent="-285750" eaLnBrk="0" hangingPunct="0">
              <a:defRPr>
                <a:solidFill>
                  <a:srgbClr val="0000BC"/>
                </a:solidFill>
                <a:latin typeface="Times New Roman" pitchFamily="18" charset="0"/>
              </a:defRPr>
            </a:lvl2pPr>
            <a:lvl3pPr marL="1143000" indent="-228600" eaLnBrk="0" hangingPunct="0">
              <a:defRPr>
                <a:solidFill>
                  <a:srgbClr val="0000BC"/>
                </a:solidFill>
                <a:latin typeface="Times New Roman" pitchFamily="18" charset="0"/>
              </a:defRPr>
            </a:lvl3pPr>
            <a:lvl4pPr marL="1600200" indent="-228600" eaLnBrk="0" hangingPunct="0">
              <a:defRPr>
                <a:solidFill>
                  <a:srgbClr val="0000BC"/>
                </a:solidFill>
                <a:latin typeface="Times New Roman" pitchFamily="18" charset="0"/>
              </a:defRPr>
            </a:lvl4pPr>
            <a:lvl5pPr marL="2057400" indent="-228600" eaLnBrk="0" hangingPunct="0">
              <a:defRPr>
                <a:solidFill>
                  <a:srgbClr val="0000BC"/>
                </a:solidFill>
                <a:latin typeface="Times New Roman" pitchFamily="18" charset="0"/>
              </a:defRPr>
            </a:lvl5pPr>
            <a:lvl6pPr marL="2514600" indent="-228600" algn="ctr" eaLnBrk="0" fontAlgn="base" hangingPunct="0">
              <a:lnSpc>
                <a:spcPct val="80000"/>
              </a:lnSpc>
              <a:spcBef>
                <a:spcPct val="20000"/>
              </a:spcBef>
              <a:spcAft>
                <a:spcPct val="0"/>
              </a:spcAft>
              <a:defRPr>
                <a:solidFill>
                  <a:srgbClr val="0000BC"/>
                </a:solidFill>
                <a:latin typeface="Times New Roman" pitchFamily="18" charset="0"/>
              </a:defRPr>
            </a:lvl6pPr>
            <a:lvl7pPr marL="2971800" indent="-228600" algn="ctr" eaLnBrk="0" fontAlgn="base" hangingPunct="0">
              <a:lnSpc>
                <a:spcPct val="80000"/>
              </a:lnSpc>
              <a:spcBef>
                <a:spcPct val="20000"/>
              </a:spcBef>
              <a:spcAft>
                <a:spcPct val="0"/>
              </a:spcAft>
              <a:defRPr>
                <a:solidFill>
                  <a:srgbClr val="0000BC"/>
                </a:solidFill>
                <a:latin typeface="Times New Roman" pitchFamily="18" charset="0"/>
              </a:defRPr>
            </a:lvl7pPr>
            <a:lvl8pPr marL="3429000" indent="-228600" algn="ctr" eaLnBrk="0" fontAlgn="base" hangingPunct="0">
              <a:lnSpc>
                <a:spcPct val="80000"/>
              </a:lnSpc>
              <a:spcBef>
                <a:spcPct val="20000"/>
              </a:spcBef>
              <a:spcAft>
                <a:spcPct val="0"/>
              </a:spcAft>
              <a:defRPr>
                <a:solidFill>
                  <a:srgbClr val="0000BC"/>
                </a:solidFill>
                <a:latin typeface="Times New Roman" pitchFamily="18" charset="0"/>
              </a:defRPr>
            </a:lvl8pPr>
            <a:lvl9pPr marL="3886200" indent="-228600" algn="ctr" eaLnBrk="0" fontAlgn="base" hangingPunct="0">
              <a:lnSpc>
                <a:spcPct val="80000"/>
              </a:lnSpc>
              <a:spcBef>
                <a:spcPct val="20000"/>
              </a:spcBef>
              <a:spcAft>
                <a:spcPct val="0"/>
              </a:spcAft>
              <a:defRPr>
                <a:solidFill>
                  <a:srgbClr val="0000BC"/>
                </a:solidFill>
                <a:latin typeface="Times New Roman" pitchFamily="18" charset="0"/>
              </a:defRPr>
            </a:lvl9pPr>
          </a:lstStyle>
          <a:p>
            <a:pPr eaLnBrk="1" hangingPunct="1"/>
            <a:endParaRPr lang="en-US" altLang="en-US"/>
          </a:p>
        </p:txBody>
      </p:sp>
      <p:pic>
        <p:nvPicPr>
          <p:cNvPr id="3079" name="Picture 7" descr="TIME_03APR06_cov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140114"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 Box 8"/>
          <p:cNvSpPr txBox="1">
            <a:spLocks noChangeArrowheads="1"/>
          </p:cNvSpPr>
          <p:nvPr/>
        </p:nvSpPr>
        <p:spPr bwMode="auto">
          <a:xfrm>
            <a:off x="8843818" y="6604468"/>
            <a:ext cx="236231" cy="2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1019175" eaLnBrk="0" hangingPunct="0">
              <a:defRPr>
                <a:solidFill>
                  <a:srgbClr val="0000BC"/>
                </a:solidFill>
                <a:latin typeface="Times New Roman" pitchFamily="18" charset="0"/>
              </a:defRPr>
            </a:lvl1pPr>
            <a:lvl2pPr marL="742950" indent="-285750" defTabSz="1019175" eaLnBrk="0" hangingPunct="0">
              <a:defRPr>
                <a:solidFill>
                  <a:srgbClr val="0000BC"/>
                </a:solidFill>
                <a:latin typeface="Times New Roman" pitchFamily="18" charset="0"/>
              </a:defRPr>
            </a:lvl2pPr>
            <a:lvl3pPr marL="1143000" indent="-228600" defTabSz="1019175" eaLnBrk="0" hangingPunct="0">
              <a:defRPr>
                <a:solidFill>
                  <a:srgbClr val="0000BC"/>
                </a:solidFill>
                <a:latin typeface="Times New Roman" pitchFamily="18" charset="0"/>
              </a:defRPr>
            </a:lvl3pPr>
            <a:lvl4pPr marL="1600200" indent="-228600" defTabSz="1019175" eaLnBrk="0" hangingPunct="0">
              <a:defRPr>
                <a:solidFill>
                  <a:srgbClr val="0000BC"/>
                </a:solidFill>
                <a:latin typeface="Times New Roman" pitchFamily="18" charset="0"/>
              </a:defRPr>
            </a:lvl4pPr>
            <a:lvl5pPr marL="2057400" indent="-228600" defTabSz="1019175" eaLnBrk="0" hangingPunct="0">
              <a:defRPr>
                <a:solidFill>
                  <a:srgbClr val="0000BC"/>
                </a:solidFill>
                <a:latin typeface="Times New Roman" pitchFamily="18" charset="0"/>
              </a:defRPr>
            </a:lvl5pPr>
            <a:lvl6pPr marL="2514600" indent="-228600" algn="ctr" defTabSz="1019175" eaLnBrk="0" fontAlgn="base" hangingPunct="0">
              <a:lnSpc>
                <a:spcPct val="80000"/>
              </a:lnSpc>
              <a:spcBef>
                <a:spcPct val="20000"/>
              </a:spcBef>
              <a:spcAft>
                <a:spcPct val="0"/>
              </a:spcAft>
              <a:defRPr>
                <a:solidFill>
                  <a:srgbClr val="0000BC"/>
                </a:solidFill>
                <a:latin typeface="Times New Roman" pitchFamily="18" charset="0"/>
              </a:defRPr>
            </a:lvl6pPr>
            <a:lvl7pPr marL="2971800" indent="-228600" algn="ctr" defTabSz="1019175" eaLnBrk="0" fontAlgn="base" hangingPunct="0">
              <a:lnSpc>
                <a:spcPct val="80000"/>
              </a:lnSpc>
              <a:spcBef>
                <a:spcPct val="20000"/>
              </a:spcBef>
              <a:spcAft>
                <a:spcPct val="0"/>
              </a:spcAft>
              <a:defRPr>
                <a:solidFill>
                  <a:srgbClr val="0000BC"/>
                </a:solidFill>
                <a:latin typeface="Times New Roman" pitchFamily="18" charset="0"/>
              </a:defRPr>
            </a:lvl7pPr>
            <a:lvl8pPr marL="3429000" indent="-228600" algn="ctr" defTabSz="1019175" eaLnBrk="0" fontAlgn="base" hangingPunct="0">
              <a:lnSpc>
                <a:spcPct val="80000"/>
              </a:lnSpc>
              <a:spcBef>
                <a:spcPct val="20000"/>
              </a:spcBef>
              <a:spcAft>
                <a:spcPct val="0"/>
              </a:spcAft>
              <a:defRPr>
                <a:solidFill>
                  <a:srgbClr val="0000BC"/>
                </a:solidFill>
                <a:latin typeface="Times New Roman" pitchFamily="18" charset="0"/>
              </a:defRPr>
            </a:lvl8pPr>
            <a:lvl9pPr marL="3886200" indent="-228600" algn="ctr" defTabSz="1019175" eaLnBrk="0" fontAlgn="base" hangingPunct="0">
              <a:lnSpc>
                <a:spcPct val="80000"/>
              </a:lnSpc>
              <a:spcBef>
                <a:spcPct val="20000"/>
              </a:spcBef>
              <a:spcAft>
                <a:spcPct val="0"/>
              </a:spcAft>
              <a:defRPr>
                <a:solidFill>
                  <a:srgbClr val="0000BC"/>
                </a:solidFill>
                <a:latin typeface="Times New Roman" pitchFamily="18" charset="0"/>
              </a:defRPr>
            </a:lvl9pPr>
          </a:lstStyle>
          <a:p>
            <a:pPr eaLnBrk="1" hangingPunct="1">
              <a:lnSpc>
                <a:spcPct val="100000"/>
              </a:lnSpc>
              <a:spcBef>
                <a:spcPct val="0"/>
              </a:spcBef>
            </a:pPr>
            <a:fld id="{BA3FAA06-462F-424D-9220-734B782BFC12}" type="slidenum">
              <a:rPr lang="en-US" altLang="en-US" sz="1100">
                <a:solidFill>
                  <a:schemeClr val="bg1"/>
                </a:solidFill>
              </a:rPr>
              <a:pPr eaLnBrk="1" hangingPunct="1">
                <a:lnSpc>
                  <a:spcPct val="100000"/>
                </a:lnSpc>
                <a:spcBef>
                  <a:spcPct val="0"/>
                </a:spcBef>
              </a:pPr>
              <a:t>56</a:t>
            </a:fld>
            <a:endParaRPr lang="en-US" altLang="en-US" sz="1100">
              <a:solidFill>
                <a:schemeClr val="bg1"/>
              </a:solidFill>
            </a:endParaRPr>
          </a:p>
        </p:txBody>
      </p:sp>
    </p:spTree>
    <p:extLst>
      <p:ext uri="{BB962C8B-B14F-4D97-AF65-F5344CB8AC3E}">
        <p14:creationId xmlns:p14="http://schemas.microsoft.com/office/powerpoint/2010/main" val="412702251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Title 2"/>
          <p:cNvSpPr>
            <a:spLocks noGrp="1"/>
          </p:cNvSpPr>
          <p:nvPr>
            <p:ph type="title"/>
          </p:nvPr>
        </p:nvSpPr>
        <p:spPr>
          <a:xfrm>
            <a:off x="0" y="251441"/>
            <a:ext cx="9144000" cy="598714"/>
          </a:xfrm>
        </p:spPr>
        <p:txBody>
          <a:bodyPr/>
          <a:lstStyle/>
          <a:p>
            <a:pPr eaLnBrk="1" hangingPunct="1"/>
            <a:r>
              <a:rPr lang="en-US" dirty="0" smtClean="0">
                <a:latin typeface="Arial" charset="0"/>
                <a:cs typeface="Arial" charset="0"/>
              </a:rPr>
              <a:t>Greenland Ice Mass Loss – 2002 to 2009</a:t>
            </a:r>
            <a:br>
              <a:rPr lang="en-US" dirty="0" smtClean="0">
                <a:latin typeface="Arial" charset="0"/>
                <a:cs typeface="Arial" charset="0"/>
              </a:rPr>
            </a:br>
            <a:endParaRPr lang="en-US" dirty="0" smtClean="0">
              <a:latin typeface="Arial" charset="0"/>
              <a:cs typeface="Arial" charset="0"/>
            </a:endParaRPr>
          </a:p>
        </p:txBody>
      </p:sp>
      <p:sp>
        <p:nvSpPr>
          <p:cNvPr id="34819" name="TextBox 5"/>
          <p:cNvSpPr txBox="1">
            <a:spLocks noChangeArrowheads="1"/>
          </p:cNvSpPr>
          <p:nvPr/>
        </p:nvSpPr>
        <p:spPr bwMode="auto">
          <a:xfrm>
            <a:off x="1" y="6336405"/>
            <a:ext cx="4572000" cy="461665"/>
          </a:xfrm>
          <a:prstGeom prst="rect">
            <a:avLst/>
          </a:prstGeom>
          <a:noFill/>
          <a:ln w="9525">
            <a:noFill/>
            <a:miter lim="800000"/>
            <a:headEnd/>
            <a:tailEnd/>
          </a:ln>
        </p:spPr>
        <p:txBody>
          <a:bodyPr wrap="square">
            <a:spAutoFit/>
          </a:bodyPr>
          <a:lstStyle/>
          <a:p>
            <a:r>
              <a:rPr lang="en-US" sz="1200" dirty="0">
                <a:latin typeface="Arial Narrow" pitchFamily="34" charset="0"/>
              </a:rPr>
              <a:t>I. </a:t>
            </a:r>
            <a:r>
              <a:rPr lang="en-US" sz="1200" dirty="0" err="1">
                <a:latin typeface="Arial Narrow" pitchFamily="34" charset="0"/>
              </a:rPr>
              <a:t>Velicogna</a:t>
            </a:r>
            <a:r>
              <a:rPr lang="en-US" sz="1200" dirty="0">
                <a:latin typeface="Arial Narrow" pitchFamily="34" charset="0"/>
              </a:rPr>
              <a:t>, GEOPHYSICAL RESEARCH LETTERS, VOL. 36, L19503, doi:10.1029/2009GL040222, 2009</a:t>
            </a:r>
          </a:p>
        </p:txBody>
      </p:sp>
      <p:sp>
        <p:nvSpPr>
          <p:cNvPr id="34820" name="Rectangle 7"/>
          <p:cNvSpPr>
            <a:spLocks noChangeArrowheads="1"/>
          </p:cNvSpPr>
          <p:nvPr/>
        </p:nvSpPr>
        <p:spPr bwMode="auto">
          <a:xfrm>
            <a:off x="5683250" y="1192213"/>
            <a:ext cx="2968625" cy="1570037"/>
          </a:xfrm>
          <a:prstGeom prst="rect">
            <a:avLst/>
          </a:prstGeom>
          <a:noFill/>
          <a:ln w="19050">
            <a:solidFill>
              <a:schemeClr val="tx1"/>
            </a:solidFill>
            <a:miter lim="800000"/>
            <a:headEnd/>
            <a:tailEnd/>
          </a:ln>
        </p:spPr>
        <p:txBody>
          <a:bodyPr anchor="ctr">
            <a:spAutoFit/>
          </a:bodyPr>
          <a:lstStyle/>
          <a:p>
            <a:r>
              <a:rPr lang="en-US" sz="1600">
                <a:cs typeface="Arial" charset="0"/>
              </a:rPr>
              <a:t>Increasing rates of ice mass loss from the Greenland and Antarctic ice sheets revealed by GRACE (Gravity Recovery and Climate Experiment) satellite</a:t>
            </a:r>
          </a:p>
        </p:txBody>
      </p:sp>
      <p:sp>
        <p:nvSpPr>
          <p:cNvPr id="34821" name="Rectangle 8"/>
          <p:cNvSpPr>
            <a:spLocks noChangeArrowheads="1"/>
          </p:cNvSpPr>
          <p:nvPr/>
        </p:nvSpPr>
        <p:spPr bwMode="auto">
          <a:xfrm>
            <a:off x="5683250" y="3302000"/>
            <a:ext cx="2968625" cy="2216150"/>
          </a:xfrm>
          <a:prstGeom prst="rect">
            <a:avLst/>
          </a:prstGeom>
          <a:noFill/>
          <a:ln w="19050">
            <a:solidFill>
              <a:srgbClr val="146737"/>
            </a:solidFill>
            <a:miter lim="800000"/>
            <a:headEnd/>
            <a:tailEnd/>
          </a:ln>
        </p:spPr>
        <p:txBody>
          <a:bodyPr anchor="ctr">
            <a:spAutoFit/>
          </a:bodyPr>
          <a:lstStyle/>
          <a:p>
            <a:pPr marL="225425" indent="-225425">
              <a:spcAft>
                <a:spcPts val="1200"/>
              </a:spcAft>
              <a:buFont typeface="Wingdings" pitchFamily="2" charset="2"/>
              <a:buChar char="§"/>
            </a:pPr>
            <a:r>
              <a:rPr lang="en-US" sz="1600">
                <a:solidFill>
                  <a:srgbClr val="146737"/>
                </a:solidFill>
                <a:cs typeface="Arial" charset="0"/>
              </a:rPr>
              <a:t>In Greenland, the mass loss increased from 137 Gt/yr in 2002–2003 to 286 Gt/yr in 2007–2009</a:t>
            </a:r>
            <a:endParaRPr lang="en-US" sz="1600">
              <a:solidFill>
                <a:srgbClr val="146737"/>
              </a:solidFill>
              <a:latin typeface="Arial Narrow" pitchFamily="34" charset="0"/>
            </a:endParaRPr>
          </a:p>
          <a:p>
            <a:pPr marL="225425" indent="-225425">
              <a:spcAft>
                <a:spcPts val="1200"/>
              </a:spcAft>
              <a:buFont typeface="Wingdings" pitchFamily="2" charset="2"/>
              <a:buChar char="§"/>
            </a:pPr>
            <a:r>
              <a:rPr lang="en-US" sz="1600">
                <a:solidFill>
                  <a:srgbClr val="146737"/>
                </a:solidFill>
                <a:cs typeface="Arial" charset="0"/>
              </a:rPr>
              <a:t>In Antarctica, the mass loss increased from 104 Gt/yr in 2002–2006 to 246 Gt/yr in 2006–2009 </a:t>
            </a:r>
          </a:p>
        </p:txBody>
      </p:sp>
      <p:pic>
        <p:nvPicPr>
          <p:cNvPr id="34822" name="Picture 2"/>
          <p:cNvPicPr>
            <a:picLocks noChangeAspect="1" noChangeArrowheads="1"/>
          </p:cNvPicPr>
          <p:nvPr/>
        </p:nvPicPr>
        <p:blipFill>
          <a:blip r:embed="rId2" cstate="print"/>
          <a:srcRect l="16780" t="5489" r="8275" b="34750"/>
          <a:stretch>
            <a:fillRect/>
          </a:stretch>
        </p:blipFill>
        <p:spPr bwMode="auto">
          <a:xfrm>
            <a:off x="0" y="817563"/>
            <a:ext cx="5240338" cy="4295350"/>
          </a:xfrm>
          <a:prstGeom prst="rect">
            <a:avLst/>
          </a:prstGeom>
          <a:noFill/>
          <a:ln w="9525">
            <a:noFill/>
            <a:miter lim="800000"/>
            <a:headEnd/>
            <a:tailEnd/>
          </a:ln>
        </p:spPr>
      </p:pic>
      <p:sp>
        <p:nvSpPr>
          <p:cNvPr id="34823" name="TextBox 10"/>
          <p:cNvSpPr txBox="1">
            <a:spLocks noChangeArrowheads="1"/>
          </p:cNvSpPr>
          <p:nvPr/>
        </p:nvSpPr>
        <p:spPr bwMode="auto">
          <a:xfrm>
            <a:off x="287338" y="4981443"/>
            <a:ext cx="4926012" cy="1200150"/>
          </a:xfrm>
          <a:prstGeom prst="rect">
            <a:avLst/>
          </a:prstGeom>
          <a:solidFill>
            <a:schemeClr val="bg1"/>
          </a:solidFill>
          <a:ln w="9525">
            <a:noFill/>
            <a:miter lim="800000"/>
            <a:headEnd/>
            <a:tailEnd/>
          </a:ln>
        </p:spPr>
        <p:txBody>
          <a:bodyPr>
            <a:spAutoFit/>
          </a:bodyPr>
          <a:lstStyle/>
          <a:p>
            <a:r>
              <a:rPr lang="en-US" sz="1200" dirty="0"/>
              <a:t>Time series of ice mass changes for the Greenland ice sheet estimated from GRACE monthly mass solutions for the period from April 2002 to February 2009. Unfiltered data are blue crosses. Data filtered for the seasonal dependence using a 13-month window are shown as red crosses. The best-fitting quadratic trend is shown (green line). The GRACE data have been corrected for leakage and GIA.</a:t>
            </a:r>
          </a:p>
        </p:txBody>
      </p:sp>
      <p:sp>
        <p:nvSpPr>
          <p:cNvPr id="12" name="Slide Number Placeholder 8"/>
          <p:cNvSpPr txBox="1">
            <a:spLocks/>
          </p:cNvSpPr>
          <p:nvPr/>
        </p:nvSpPr>
        <p:spPr>
          <a:xfrm>
            <a:off x="8413749" y="6329906"/>
            <a:ext cx="491099"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57</a:t>
            </a:fld>
            <a:endParaRPr lang="en-US" sz="1200" dirty="0">
              <a:solidFill>
                <a:srgbClr val="106636"/>
              </a:solidFill>
              <a:latin typeface="Arial" pitchFamily="34" charset="0"/>
              <a:cs typeface="Arial" pitchFamily="34" charset="0"/>
            </a:endParaRPr>
          </a:p>
        </p:txBody>
      </p:sp>
      <p:sp>
        <p:nvSpPr>
          <p:cNvPr id="13"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extLst>
      <p:ext uri="{BB962C8B-B14F-4D97-AF65-F5344CB8AC3E}">
        <p14:creationId xmlns:p14="http://schemas.microsoft.com/office/powerpoint/2010/main" val="31368628"/>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itle 2"/>
          <p:cNvSpPr>
            <a:spLocks noGrp="1"/>
          </p:cNvSpPr>
          <p:nvPr>
            <p:ph type="title"/>
          </p:nvPr>
        </p:nvSpPr>
        <p:spPr>
          <a:xfrm>
            <a:off x="0" y="251441"/>
            <a:ext cx="9144000" cy="598714"/>
          </a:xfrm>
        </p:spPr>
        <p:txBody>
          <a:bodyPr/>
          <a:lstStyle/>
          <a:p>
            <a:pPr eaLnBrk="1" hangingPunct="1"/>
            <a:r>
              <a:rPr lang="en-US" dirty="0" smtClean="0">
                <a:latin typeface="Arial" charset="0"/>
                <a:cs typeface="Arial" charset="0"/>
              </a:rPr>
              <a:t>Gravity Recovery and Climate Experiment (GRACE)</a:t>
            </a:r>
            <a:br>
              <a:rPr lang="en-US" dirty="0" smtClean="0">
                <a:latin typeface="Arial" charset="0"/>
                <a:cs typeface="Arial" charset="0"/>
              </a:rPr>
            </a:br>
            <a:endParaRPr lang="en-US" dirty="0" smtClean="0">
              <a:latin typeface="Arial" charset="0"/>
              <a:cs typeface="Arial" charset="0"/>
            </a:endParaRPr>
          </a:p>
        </p:txBody>
      </p:sp>
      <p:sp>
        <p:nvSpPr>
          <p:cNvPr id="38915" name="Rectangle 9"/>
          <p:cNvSpPr>
            <a:spLocks noChangeArrowheads="1"/>
          </p:cNvSpPr>
          <p:nvPr/>
        </p:nvSpPr>
        <p:spPr bwMode="auto">
          <a:xfrm>
            <a:off x="211138" y="969963"/>
            <a:ext cx="4164012" cy="5078412"/>
          </a:xfrm>
          <a:prstGeom prst="rect">
            <a:avLst/>
          </a:prstGeom>
          <a:noFill/>
          <a:ln w="9525">
            <a:noFill/>
            <a:miter lim="800000"/>
            <a:headEnd/>
            <a:tailEnd/>
          </a:ln>
        </p:spPr>
        <p:txBody>
          <a:bodyPr>
            <a:spAutoFit/>
          </a:bodyPr>
          <a:lstStyle/>
          <a:p>
            <a:pPr>
              <a:spcAft>
                <a:spcPts val="1200"/>
              </a:spcAft>
            </a:pPr>
            <a:r>
              <a:rPr lang="en-US" sz="1600" dirty="0"/>
              <a:t>GRACE uses a microwave ranging system to measure changes in the speed and distance between two identical spacecraft flying about 220 kilometers apart, 500 kilometers above Earth. Separation changes as small as 10 microns—about one-tenth the width of a human hair—can be detected.</a:t>
            </a:r>
          </a:p>
          <a:p>
            <a:pPr>
              <a:spcAft>
                <a:spcPts val="1200"/>
              </a:spcAft>
            </a:pPr>
            <a:r>
              <a:rPr lang="en-US" sz="1600" dirty="0"/>
              <a:t>GRACE satellites can sense minute variations in Earth's gravitational pull. When the first satellite passes over a region of slightly stronger gravity, it is pulled ahead of the trailing satellite, causing the distance between the satellites to increase. </a:t>
            </a:r>
          </a:p>
          <a:p>
            <a:pPr>
              <a:spcAft>
                <a:spcPts val="1200"/>
              </a:spcAft>
            </a:pPr>
            <a:r>
              <a:rPr lang="en-US" sz="1600" dirty="0"/>
              <a:t>By measuring the changing distance between the two satellites and combining that data with positioning measurements from GPS instruments, a gravity map can be constructed.</a:t>
            </a:r>
          </a:p>
        </p:txBody>
      </p:sp>
      <p:pic>
        <p:nvPicPr>
          <p:cNvPr id="38916" name="Picture 2" descr="http://www.csr.utexas.edu/grace/gallery/other/posters/GRACE_D2001_0828_C1.JPG"/>
          <p:cNvPicPr>
            <a:picLocks noChangeAspect="1" noChangeArrowheads="1"/>
          </p:cNvPicPr>
          <p:nvPr/>
        </p:nvPicPr>
        <p:blipFill>
          <a:blip r:embed="rId2" cstate="print"/>
          <a:srcRect b="14903"/>
          <a:stretch>
            <a:fillRect/>
          </a:stretch>
        </p:blipFill>
        <p:spPr bwMode="auto">
          <a:xfrm>
            <a:off x="4840288" y="962025"/>
            <a:ext cx="3962400" cy="5124450"/>
          </a:xfrm>
          <a:prstGeom prst="rect">
            <a:avLst/>
          </a:prstGeom>
          <a:noFill/>
          <a:ln w="12700">
            <a:solidFill>
              <a:schemeClr val="tx1"/>
            </a:solidFill>
            <a:miter lim="800000"/>
            <a:headEnd/>
            <a:tailEnd/>
          </a:ln>
        </p:spPr>
      </p:pic>
      <p:sp>
        <p:nvSpPr>
          <p:cNvPr id="9" name="Slide Number Placeholder 8"/>
          <p:cNvSpPr txBox="1">
            <a:spLocks/>
          </p:cNvSpPr>
          <p:nvPr/>
        </p:nvSpPr>
        <p:spPr>
          <a:xfrm>
            <a:off x="8413749" y="6329906"/>
            <a:ext cx="491099"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58</a:t>
            </a:fld>
            <a:endParaRPr lang="en-US" sz="1200" dirty="0">
              <a:solidFill>
                <a:srgbClr val="106636"/>
              </a:solidFill>
              <a:latin typeface="Arial" pitchFamily="34" charset="0"/>
              <a:cs typeface="Arial" pitchFamily="34" charset="0"/>
            </a:endParaRPr>
          </a:p>
        </p:txBody>
      </p:sp>
      <p:sp>
        <p:nvSpPr>
          <p:cNvPr id="10"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extLst>
      <p:ext uri="{BB962C8B-B14F-4D97-AF65-F5344CB8AC3E}">
        <p14:creationId xmlns:p14="http://schemas.microsoft.com/office/powerpoint/2010/main" val="81905103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23" name="Title 2"/>
          <p:cNvSpPr>
            <a:spLocks noGrp="1"/>
          </p:cNvSpPr>
          <p:nvPr>
            <p:ph type="title"/>
          </p:nvPr>
        </p:nvSpPr>
        <p:spPr/>
        <p:txBody>
          <a:bodyPr/>
          <a:lstStyle/>
          <a:p>
            <a:r>
              <a:rPr lang="en-US" dirty="0" smtClean="0"/>
              <a:t>How GRACE Works</a:t>
            </a:r>
            <a:endParaRPr lang="en-US" b="1" dirty="0" smtClean="0"/>
          </a:p>
        </p:txBody>
      </p:sp>
      <p:sp>
        <p:nvSpPr>
          <p:cNvPr id="5" name="Rectangle 4"/>
          <p:cNvSpPr/>
          <p:nvPr/>
        </p:nvSpPr>
        <p:spPr>
          <a:xfrm>
            <a:off x="429111" y="1169160"/>
            <a:ext cx="7970292" cy="4832092"/>
          </a:xfrm>
          <a:prstGeom prst="rect">
            <a:avLst/>
          </a:prstGeom>
        </p:spPr>
        <p:txBody>
          <a:bodyPr wrap="square">
            <a:spAutoFit/>
          </a:bodyPr>
          <a:lstStyle/>
          <a:p>
            <a:r>
              <a:rPr lang="en-US" sz="1400" dirty="0" smtClean="0"/>
              <a:t>GRACE uses a microwave ranging system to measure changes in the speed and distance between two identical spacecraft flying in a polar orbit about 220 kilometers apart, 500 kilometers above Earth. The ranging system can detect separation changes as small as 10 microns over a distance of 220 kilometers.</a:t>
            </a:r>
          </a:p>
          <a:p>
            <a:endParaRPr lang="en-US" sz="1400" dirty="0" smtClean="0"/>
          </a:p>
          <a:p>
            <a:r>
              <a:rPr lang="en-US" sz="1400" dirty="0" smtClean="0"/>
              <a:t> As the GRACE satellites circle the globe 16 times a day, they sense minute variations in Earth's gravitational pull. When the first satellite passes over a region of slightly stronger gravity, a gravity anomaly, it is pulled slightly ahead of the trailing satellite. This causes the distance between the satellites to increase. The first spacecraft then passes the anomaly, and slows down again; meanwhile the following spacecraft accelerates, then decelerates over the same point.</a:t>
            </a:r>
          </a:p>
          <a:p>
            <a:endParaRPr lang="en-US" sz="1400" dirty="0" smtClean="0"/>
          </a:p>
          <a:p>
            <a:r>
              <a:rPr lang="en-US" sz="1400" dirty="0" smtClean="0"/>
              <a:t>By measuring the constantly changing distance between the two satellites and combining that data with precise positioning measurements from Global Positioning System (GPS) instruments, scientists can construct a detailed map of Earth's gravity.</a:t>
            </a:r>
          </a:p>
          <a:p>
            <a:endParaRPr lang="en-US" sz="1400" dirty="0" smtClean="0"/>
          </a:p>
          <a:p>
            <a:r>
              <a:rPr lang="en-US" sz="1400" dirty="0" smtClean="0"/>
              <a:t>The two satellites (nicknamed "Tom" and "Jerry") constantly maintain a two-way microwave-ranging link between them. Fine distance measurements are made by comparing frequency shifts of the link. As a cross-check, the vehicles measure their own movements using accelerometers. All of this information is then downloaded to ground stations. To establish baseline positions and fulfill housekeeping functions, the satellites also use star cameras, magnetometers, and GPS receivers. The GRACE vehicles also have optical corner reflectors to enable laser ranging from ground stations, bridging the range between spacecraft positions and Doppler ranges.</a:t>
            </a:r>
            <a:endParaRPr lang="en-US" sz="1400" dirty="0"/>
          </a:p>
        </p:txBody>
      </p:sp>
      <p:sp>
        <p:nvSpPr>
          <p:cNvPr id="6" name="Slide Number Placeholder 8"/>
          <p:cNvSpPr txBox="1">
            <a:spLocks/>
          </p:cNvSpPr>
          <p:nvPr/>
        </p:nvSpPr>
        <p:spPr>
          <a:xfrm>
            <a:off x="8413749" y="6329906"/>
            <a:ext cx="491099"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59</a:t>
            </a:fld>
            <a:endParaRPr lang="en-US" sz="1200" dirty="0">
              <a:solidFill>
                <a:srgbClr val="106636"/>
              </a:solidFill>
              <a:latin typeface="Arial" pitchFamily="34" charset="0"/>
              <a:cs typeface="Arial" pitchFamily="34" charset="0"/>
            </a:endParaRPr>
          </a:p>
        </p:txBody>
      </p:sp>
      <p:sp>
        <p:nvSpPr>
          <p:cNvPr id="9"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extLst>
      <p:ext uri="{BB962C8B-B14F-4D97-AF65-F5344CB8AC3E}">
        <p14:creationId xmlns:p14="http://schemas.microsoft.com/office/powerpoint/2010/main" val="396320016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1" name="Text Box 3"/>
          <p:cNvSpPr txBox="1">
            <a:spLocks noChangeArrowheads="1"/>
          </p:cNvSpPr>
          <p:nvPr/>
        </p:nvSpPr>
        <p:spPr bwMode="auto">
          <a:xfrm>
            <a:off x="492125" y="2271993"/>
            <a:ext cx="8151091" cy="1144907"/>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smtClean="0">
                <a:solidFill>
                  <a:srgbClr val="FF0000"/>
                </a:solidFill>
                <a:effectLst>
                  <a:outerShdw blurRad="38100" dist="38100" dir="2700000" algn="tl">
                    <a:srgbClr val="C0C0C0"/>
                  </a:outerShdw>
                </a:effectLst>
                <a:latin typeface="Arial" pitchFamily="34" charset="0"/>
              </a:rPr>
              <a:t>Banishing fear of </a:t>
            </a:r>
          </a:p>
          <a:p>
            <a:pPr algn="ctr" defTabSz="914608" eaLnBrk="0" hangingPunct="0">
              <a:lnSpc>
                <a:spcPct val="95000"/>
              </a:lnSpc>
              <a:spcBef>
                <a:spcPct val="0"/>
              </a:spcBef>
              <a:tabLst>
                <a:tab pos="1696726" algn="l"/>
              </a:tabLst>
            </a:pPr>
            <a:r>
              <a:rPr lang="en-US" sz="3600" b="1" dirty="0" smtClean="0">
                <a:solidFill>
                  <a:srgbClr val="FF0000"/>
                </a:solidFill>
                <a:effectLst>
                  <a:outerShdw blurRad="38100" dist="38100" dir="2700000" algn="tl">
                    <a:srgbClr val="C0C0C0"/>
                  </a:outerShdw>
                </a:effectLst>
                <a:latin typeface="Arial" pitchFamily="34" charset="0"/>
              </a:rPr>
              <a:t>energy discussions</a:t>
            </a:r>
            <a:endParaRPr lang="en-US" sz="3600" b="1" dirty="0">
              <a:solidFill>
                <a:srgbClr val="FF0000"/>
              </a:solidFill>
              <a:effectLst>
                <a:outerShdw blurRad="38100" dist="38100" dir="2700000" algn="tl">
                  <a:srgbClr val="C0C0C0"/>
                </a:outerShdw>
              </a:effectLst>
              <a:latin typeface="Arial" pitchFamily="34" charset="0"/>
            </a:endParaRPr>
          </a:p>
        </p:txBody>
      </p:sp>
      <p:sp>
        <p:nvSpPr>
          <p:cNvPr id="16" name="Slide Number Placeholder 15"/>
          <p:cNvSpPr>
            <a:spLocks noGrp="1"/>
          </p:cNvSpPr>
          <p:nvPr>
            <p:ph type="sldNum" sz="quarter" idx="11"/>
          </p:nvPr>
        </p:nvSpPr>
        <p:spPr/>
        <p:txBody>
          <a:bodyPr/>
          <a:lstStyle/>
          <a:p>
            <a:pPr>
              <a:defRPr/>
            </a:pPr>
            <a:fld id="{6EEA275D-5A49-48A8-817D-44C3EA0A3A2F}" type="slidenum">
              <a:rPr lang="en-US" smtClean="0"/>
              <a:pPr>
                <a:defRPr/>
              </a:pPr>
              <a:t>6</a:t>
            </a:fld>
            <a:endParaRPr lang="en-US" dirty="0"/>
          </a:p>
        </p:txBody>
      </p:sp>
    </p:spTree>
    <p:extLst>
      <p:ext uri="{BB962C8B-B14F-4D97-AF65-F5344CB8AC3E}">
        <p14:creationId xmlns:p14="http://schemas.microsoft.com/office/powerpoint/2010/main" val="208539799"/>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8" name="Text Box 6"/>
          <p:cNvSpPr txBox="1">
            <a:spLocks noChangeArrowheads="1"/>
          </p:cNvSpPr>
          <p:nvPr/>
        </p:nvSpPr>
        <p:spPr bwMode="auto">
          <a:xfrm>
            <a:off x="492125" y="2145927"/>
            <a:ext cx="8151091"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smtClean="0">
                <a:solidFill>
                  <a:srgbClr val="FF0000"/>
                </a:solidFill>
                <a:effectLst>
                  <a:outerShdw blurRad="38100" dist="38100" dir="2700000" algn="tl">
                    <a:srgbClr val="C0C0C0"/>
                  </a:outerShdw>
                </a:effectLst>
                <a:latin typeface="Arial" pitchFamily="34" charset="0"/>
              </a:rPr>
              <a:t>Climate Modeling</a:t>
            </a:r>
            <a:endParaRPr lang="en-US" sz="3600" b="1" dirty="0">
              <a:solidFill>
                <a:srgbClr val="FF0000"/>
              </a:solidFill>
              <a:effectLst>
                <a:outerShdw blurRad="38100" dist="38100" dir="2700000" algn="tl">
                  <a:srgbClr val="C0C0C0"/>
                </a:outerShdw>
              </a:effectLst>
              <a:latin typeface="Arial" pitchFamily="34" charset="0"/>
            </a:endParaRPr>
          </a:p>
        </p:txBody>
      </p:sp>
      <p:sp>
        <p:nvSpPr>
          <p:cNvPr id="9" name="Slide Number Placeholder 8"/>
          <p:cNvSpPr>
            <a:spLocks noGrp="1"/>
          </p:cNvSpPr>
          <p:nvPr>
            <p:ph type="sldNum" sz="quarter" idx="11"/>
          </p:nvPr>
        </p:nvSpPr>
        <p:spPr/>
        <p:txBody>
          <a:bodyPr/>
          <a:lstStyle/>
          <a:p>
            <a:pPr>
              <a:defRPr/>
            </a:pPr>
            <a:fld id="{6EEA275D-5A49-48A8-817D-44C3EA0A3A2F}" type="slidenum">
              <a:rPr lang="en-US" smtClean="0"/>
              <a:pPr>
                <a:defRPr/>
              </a:pPr>
              <a:t>60</a:t>
            </a:fld>
            <a:endParaRPr lang="en-US" dirty="0"/>
          </a:p>
        </p:txBody>
      </p:sp>
    </p:spTree>
    <p:extLst>
      <p:ext uri="{BB962C8B-B14F-4D97-AF65-F5344CB8AC3E}">
        <p14:creationId xmlns:p14="http://schemas.microsoft.com/office/powerpoint/2010/main" val="3597030994"/>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Climate Models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86492951"/>
              </p:ext>
            </p:extLst>
          </p:nvPr>
        </p:nvGraphicFramePr>
        <p:xfrm>
          <a:off x="-11113" y="773596"/>
          <a:ext cx="9144002" cy="2735244"/>
        </p:xfrm>
        <a:graphic>
          <a:graphicData uri="http://schemas.openxmlformats.org/drawingml/2006/table">
            <a:tbl>
              <a:tblPr firstRow="1" bandRow="1">
                <a:tableStyleId>{5C22544A-7EE6-4342-B048-85BDC9FD1C3A}</a:tableStyleId>
              </a:tblPr>
              <a:tblGrid>
                <a:gridCol w="4572001"/>
                <a:gridCol w="4572001"/>
              </a:tblGrid>
              <a:tr h="0">
                <a:tc>
                  <a:txBody>
                    <a:bodyPr/>
                    <a:lstStyle/>
                    <a:p>
                      <a:pPr>
                        <a:buFont typeface="Wingdings" pitchFamily="2" charset="2"/>
                        <a:buChar char="§"/>
                      </a:pPr>
                      <a:endParaRPr lang="en-US" b="0" dirty="0">
                        <a:latin typeface="Arial" pitchFamily="34" charset="0"/>
                        <a:cs typeface="Arial" pitchFamily="34" charset="0"/>
                      </a:endParaRPr>
                    </a:p>
                  </a:txBody>
                  <a:tcPr>
                    <a:noFill/>
                  </a:tcPr>
                </a:tc>
                <a:tc>
                  <a:txBody>
                    <a:bodyPr/>
                    <a:lstStyle/>
                    <a:p>
                      <a:pPr>
                        <a:buFont typeface="Wingdings" pitchFamily="2" charset="2"/>
                        <a:buChar char="§"/>
                      </a:pPr>
                      <a:endParaRPr lang="en-US" b="0" dirty="0">
                        <a:latin typeface="Arial" pitchFamily="34" charset="0"/>
                        <a:cs typeface="Arial" pitchFamily="34" charset="0"/>
                      </a:endParaRPr>
                    </a:p>
                  </a:txBody>
                  <a:tcPr>
                    <a:noFill/>
                  </a:tcPr>
                </a:tc>
              </a:tr>
              <a:tr h="2369484">
                <a:tc>
                  <a:txBody>
                    <a:bodyPr/>
                    <a:lstStyle/>
                    <a:p>
                      <a:pPr marL="231775" indent="-231775">
                        <a:lnSpc>
                          <a:spcPct val="90000"/>
                        </a:lnSpc>
                        <a:spcBef>
                          <a:spcPts val="600"/>
                        </a:spcBef>
                        <a:buFont typeface="Wingdings" pitchFamily="2" charset="2"/>
                        <a:buChar char="§"/>
                      </a:pPr>
                      <a:r>
                        <a:rPr lang="en-US" sz="2000" b="0" dirty="0" smtClean="0">
                          <a:latin typeface="Arial" pitchFamily="34" charset="0"/>
                          <a:cs typeface="Arial" pitchFamily="34" charset="0"/>
                        </a:rPr>
                        <a:t>Global Climate</a:t>
                      </a:r>
                      <a:r>
                        <a:rPr lang="en-US" sz="2000" b="0" baseline="0" dirty="0" smtClean="0">
                          <a:latin typeface="Arial" pitchFamily="34" charset="0"/>
                          <a:cs typeface="Arial" pitchFamily="34" charset="0"/>
                        </a:rPr>
                        <a:t> M</a:t>
                      </a:r>
                      <a:r>
                        <a:rPr lang="en-US" sz="2000" b="0" dirty="0" smtClean="0">
                          <a:latin typeface="Arial" pitchFamily="34" charset="0"/>
                          <a:cs typeface="Arial" pitchFamily="34" charset="0"/>
                        </a:rPr>
                        <a:t>odels:</a:t>
                      </a:r>
                    </a:p>
                    <a:p>
                      <a:pPr marL="463550" lvl="1" indent="-6350">
                        <a:lnSpc>
                          <a:spcPct val="90000"/>
                        </a:lnSpc>
                        <a:spcBef>
                          <a:spcPts val="600"/>
                        </a:spcBef>
                        <a:buFontTx/>
                        <a:buNone/>
                      </a:pPr>
                      <a:r>
                        <a:rPr lang="en-US" sz="1800" b="0" dirty="0" smtClean="0">
                          <a:latin typeface="Arial" pitchFamily="34" charset="0"/>
                          <a:cs typeface="Arial" pitchFamily="34" charset="0"/>
                        </a:rPr>
                        <a:t>Based on general circulation models (GCMS) driven by physical forcing </a:t>
                      </a:r>
                      <a:br>
                        <a:rPr lang="en-US" sz="1800" b="0" dirty="0" smtClean="0">
                          <a:latin typeface="Arial" pitchFamily="34" charset="0"/>
                          <a:cs typeface="Arial" pitchFamily="34" charset="0"/>
                        </a:rPr>
                      </a:br>
                      <a:r>
                        <a:rPr lang="en-US" sz="1800" b="0" dirty="0" smtClean="0">
                          <a:latin typeface="Arial" pitchFamily="34" charset="0"/>
                          <a:cs typeface="Arial" pitchFamily="34" charset="0"/>
                        </a:rPr>
                        <a:t>in the atmosphere and oceans</a:t>
                      </a:r>
                    </a:p>
                    <a:p>
                      <a:pPr marL="231775" indent="-231775">
                        <a:lnSpc>
                          <a:spcPct val="90000"/>
                        </a:lnSpc>
                        <a:spcBef>
                          <a:spcPts val="600"/>
                        </a:spcBef>
                        <a:buFont typeface="Wingdings" pitchFamily="2" charset="2"/>
                        <a:buChar char="§"/>
                      </a:pPr>
                      <a:r>
                        <a:rPr lang="en-US" sz="2000" b="0" dirty="0" smtClean="0">
                          <a:latin typeface="Arial" pitchFamily="34" charset="0"/>
                          <a:cs typeface="Arial" pitchFamily="34" charset="0"/>
                        </a:rPr>
                        <a:t>Earth System </a:t>
                      </a:r>
                      <a:r>
                        <a:rPr lang="en-US" sz="2000" b="0" baseline="0" dirty="0" smtClean="0">
                          <a:latin typeface="Arial" pitchFamily="34" charset="0"/>
                          <a:cs typeface="Arial" pitchFamily="34" charset="0"/>
                        </a:rPr>
                        <a:t> M</a:t>
                      </a:r>
                      <a:r>
                        <a:rPr lang="en-US" sz="2000" b="0" dirty="0" smtClean="0">
                          <a:latin typeface="Arial" pitchFamily="34" charset="0"/>
                          <a:cs typeface="Arial" pitchFamily="34" charset="0"/>
                        </a:rPr>
                        <a:t>odels:</a:t>
                      </a:r>
                    </a:p>
                    <a:p>
                      <a:pPr marL="463550" lvl="1" indent="-6350" algn="l" defTabSz="914400" rtl="0" eaLnBrk="1" latinLnBrk="0" hangingPunct="1">
                        <a:lnSpc>
                          <a:spcPct val="90000"/>
                        </a:lnSpc>
                        <a:spcBef>
                          <a:spcPts val="600"/>
                        </a:spcBef>
                        <a:buFont typeface="Wingdings" pitchFamily="2" charset="2"/>
                        <a:buNone/>
                      </a:pPr>
                      <a:r>
                        <a:rPr lang="en-US" sz="1800" b="0" kern="1200" dirty="0" smtClean="0">
                          <a:solidFill>
                            <a:schemeClr val="dk1"/>
                          </a:solidFill>
                          <a:latin typeface="Arial" pitchFamily="34" charset="0"/>
                          <a:ea typeface="+mn-ea"/>
                          <a:cs typeface="Arial" pitchFamily="34" charset="0"/>
                        </a:rPr>
                        <a:t>Couple individual process models (e.g., atmosphere, land, ocean, sea ice, carbon, and sulfur cycles) </a:t>
                      </a:r>
                    </a:p>
                  </a:txBody>
                  <a:tcPr>
                    <a:noFill/>
                  </a:tcPr>
                </a:tc>
                <a:tc>
                  <a:txBody>
                    <a:bodyPr/>
                    <a:lstStyle/>
                    <a:p>
                      <a:pPr marL="231775" indent="-231775">
                        <a:lnSpc>
                          <a:spcPct val="90000"/>
                        </a:lnSpc>
                        <a:spcBef>
                          <a:spcPts val="600"/>
                        </a:spcBef>
                        <a:buFont typeface="Wingdings" pitchFamily="2" charset="2"/>
                        <a:buChar char="§"/>
                      </a:pPr>
                      <a:r>
                        <a:rPr lang="en-US" sz="2000" b="0" dirty="0" smtClean="0">
                          <a:latin typeface="Arial" pitchFamily="34" charset="0"/>
                          <a:cs typeface="Arial" pitchFamily="34" charset="0"/>
                        </a:rPr>
                        <a:t>Integrated Assessment Models: </a:t>
                      </a:r>
                    </a:p>
                    <a:p>
                      <a:pPr marL="463550" lvl="1" indent="-6350" algn="l" defTabSz="914400" rtl="0" eaLnBrk="1" latinLnBrk="0" hangingPunct="1">
                        <a:lnSpc>
                          <a:spcPct val="90000"/>
                        </a:lnSpc>
                        <a:spcBef>
                          <a:spcPts val="600"/>
                        </a:spcBef>
                        <a:buFont typeface="Wingdings" pitchFamily="2" charset="2"/>
                        <a:buNone/>
                      </a:pPr>
                      <a:r>
                        <a:rPr lang="en-US" sz="1800" b="0" kern="1200" dirty="0" smtClean="0">
                          <a:solidFill>
                            <a:schemeClr val="dk1"/>
                          </a:solidFill>
                          <a:latin typeface="Arial" pitchFamily="34" charset="0"/>
                          <a:ea typeface="+mn-ea"/>
                          <a:cs typeface="Arial" pitchFamily="34" charset="0"/>
                        </a:rPr>
                        <a:t>Understand and model the complex interactions of human and natural systems</a:t>
                      </a:r>
                    </a:p>
                    <a:p>
                      <a:pPr marL="231775" indent="-231775">
                        <a:lnSpc>
                          <a:spcPct val="90000"/>
                        </a:lnSpc>
                        <a:spcBef>
                          <a:spcPts val="600"/>
                        </a:spcBef>
                        <a:buFont typeface="Wingdings" pitchFamily="2" charset="2"/>
                        <a:buChar char="§"/>
                      </a:pPr>
                      <a:r>
                        <a:rPr lang="en-US" sz="2000" b="0" dirty="0" smtClean="0">
                          <a:latin typeface="Arial" pitchFamily="34" charset="0"/>
                          <a:cs typeface="Arial" pitchFamily="34" charset="0"/>
                        </a:rPr>
                        <a:t>Regional Models:</a:t>
                      </a:r>
                    </a:p>
                    <a:p>
                      <a:pPr marL="463550" lvl="1" indent="-6350" algn="l" defTabSz="914400" rtl="0" eaLnBrk="1" latinLnBrk="0" hangingPunct="1">
                        <a:lnSpc>
                          <a:spcPct val="90000"/>
                        </a:lnSpc>
                        <a:spcBef>
                          <a:spcPts val="600"/>
                        </a:spcBef>
                        <a:buFont typeface="Wingdings" pitchFamily="2" charset="2"/>
                        <a:buNone/>
                      </a:pPr>
                      <a:r>
                        <a:rPr lang="en-US" sz="1800" b="0" kern="1200" dirty="0" smtClean="0">
                          <a:solidFill>
                            <a:schemeClr val="dk1"/>
                          </a:solidFill>
                          <a:latin typeface="Arial" pitchFamily="34" charset="0"/>
                          <a:ea typeface="+mn-ea"/>
                          <a:cs typeface="Arial" pitchFamily="34" charset="0"/>
                        </a:rPr>
                        <a:t>Models at scales that are useful </a:t>
                      </a:r>
                      <a:br>
                        <a:rPr lang="en-US" sz="1800" b="0" kern="1200" dirty="0" smtClean="0">
                          <a:solidFill>
                            <a:schemeClr val="dk1"/>
                          </a:solidFill>
                          <a:latin typeface="Arial" pitchFamily="34" charset="0"/>
                          <a:ea typeface="+mn-ea"/>
                          <a:cs typeface="Arial" pitchFamily="34" charset="0"/>
                        </a:rPr>
                      </a:br>
                      <a:r>
                        <a:rPr lang="en-US" sz="1800" b="0" kern="1200" dirty="0" smtClean="0">
                          <a:solidFill>
                            <a:schemeClr val="dk1"/>
                          </a:solidFill>
                          <a:latin typeface="Arial" pitchFamily="34" charset="0"/>
                          <a:ea typeface="+mn-ea"/>
                          <a:cs typeface="Arial" pitchFamily="34" charset="0"/>
                        </a:rPr>
                        <a:t>for regional and local planners </a:t>
                      </a:r>
                    </a:p>
                  </a:txBody>
                  <a:tcPr>
                    <a:noFill/>
                  </a:tcPr>
                </a:tc>
              </a:tr>
            </a:tbl>
          </a:graphicData>
        </a:graphic>
      </p:graphicFrame>
      <p:pic>
        <p:nvPicPr>
          <p:cNvPr id="6" name="Picture 8" descr="pcm_image no background aa"/>
          <p:cNvPicPr>
            <a:picLocks noChangeAspect="1" noChangeArrowheads="1"/>
          </p:cNvPicPr>
          <p:nvPr/>
        </p:nvPicPr>
        <p:blipFill>
          <a:blip r:embed="rId2" cstate="print"/>
          <a:srcRect l="-3387"/>
          <a:stretch>
            <a:fillRect/>
          </a:stretch>
        </p:blipFill>
        <p:spPr bwMode="auto">
          <a:xfrm>
            <a:off x="849533" y="3699714"/>
            <a:ext cx="2886075" cy="2527300"/>
          </a:xfrm>
          <a:prstGeom prst="rect">
            <a:avLst/>
          </a:prstGeom>
          <a:noFill/>
          <a:ln w="9525">
            <a:noFill/>
            <a:miter lim="800000"/>
            <a:headEnd/>
            <a:tailEnd/>
          </a:ln>
        </p:spPr>
      </p:pic>
      <p:pic>
        <p:nvPicPr>
          <p:cNvPr id="7" name="Picture 6" descr="topo_10"/>
          <p:cNvPicPr>
            <a:picLocks noChangeAspect="1" noChangeArrowheads="1"/>
          </p:cNvPicPr>
          <p:nvPr/>
        </p:nvPicPr>
        <p:blipFill>
          <a:blip r:embed="rId3" cstate="print">
            <a:clrChange>
              <a:clrFrom>
                <a:srgbClr val="FCFEFC"/>
              </a:clrFrom>
              <a:clrTo>
                <a:srgbClr val="FCFEFC">
                  <a:alpha val="0"/>
                </a:srgbClr>
              </a:clrTo>
            </a:clrChange>
          </a:blip>
          <a:srcRect/>
          <a:stretch>
            <a:fillRect/>
          </a:stretch>
        </p:blipFill>
        <p:spPr bwMode="auto">
          <a:xfrm>
            <a:off x="5442045" y="3509971"/>
            <a:ext cx="3060943" cy="2457166"/>
          </a:xfrm>
          <a:prstGeom prst="rect">
            <a:avLst/>
          </a:prstGeom>
          <a:noFill/>
          <a:ln w="9525">
            <a:noFill/>
            <a:miter lim="800000"/>
            <a:headEnd/>
            <a:tailEnd/>
          </a:ln>
        </p:spPr>
      </p:pic>
      <p:sp>
        <p:nvSpPr>
          <p:cNvPr id="8" name="Text Box 19"/>
          <p:cNvSpPr txBox="1">
            <a:spLocks noChangeArrowheads="1"/>
          </p:cNvSpPr>
          <p:nvPr/>
        </p:nvSpPr>
        <p:spPr bwMode="auto">
          <a:xfrm>
            <a:off x="7472008" y="3800319"/>
            <a:ext cx="1362075" cy="847725"/>
          </a:xfrm>
          <a:prstGeom prst="rect">
            <a:avLst/>
          </a:prstGeom>
          <a:noFill/>
          <a:ln w="9525">
            <a:noFill/>
            <a:miter lim="800000"/>
            <a:headEnd/>
            <a:tailEnd/>
          </a:ln>
        </p:spPr>
        <p:txBody>
          <a:bodyPr lIns="91429" tIns="45714" rIns="91429" bIns="45714"/>
          <a:lstStyle/>
          <a:p>
            <a:pPr algn="ctr">
              <a:lnSpc>
                <a:spcPct val="90000"/>
              </a:lnSpc>
            </a:pPr>
            <a:r>
              <a:rPr lang="en-US" sz="1600" dirty="0"/>
              <a:t>10km</a:t>
            </a:r>
          </a:p>
          <a:p>
            <a:pPr algn="ctr">
              <a:lnSpc>
                <a:spcPct val="90000"/>
              </a:lnSpc>
            </a:pPr>
            <a:r>
              <a:rPr lang="en-US" sz="1600" dirty="0"/>
              <a:t>IPCC AR5</a:t>
            </a:r>
          </a:p>
          <a:p>
            <a:pPr algn="ctr">
              <a:lnSpc>
                <a:spcPct val="90000"/>
              </a:lnSpc>
            </a:pPr>
            <a:r>
              <a:rPr lang="en-US" sz="1600" dirty="0"/>
              <a:t>2010</a:t>
            </a:r>
          </a:p>
        </p:txBody>
      </p:sp>
      <p:sp>
        <p:nvSpPr>
          <p:cNvPr id="9"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61</a:t>
            </a:fld>
            <a:endParaRPr lang="en-US" sz="1200" dirty="0">
              <a:solidFill>
                <a:srgbClr val="106636"/>
              </a:solidFill>
              <a:latin typeface="Arial" pitchFamily="34" charset="0"/>
              <a:cs typeface="Arial" pitchFamily="34" charset="0"/>
            </a:endParaRPr>
          </a:p>
        </p:txBody>
      </p:sp>
      <p:sp>
        <p:nvSpPr>
          <p:cNvPr id="10"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extLst>
      <p:ext uri="{BB962C8B-B14F-4D97-AF65-F5344CB8AC3E}">
        <p14:creationId xmlns:p14="http://schemas.microsoft.com/office/powerpoint/2010/main" val="182151745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Climate Models</a:t>
            </a:r>
            <a:endParaRPr lang="en-US" dirty="0"/>
          </a:p>
        </p:txBody>
      </p:sp>
      <p:sp>
        <p:nvSpPr>
          <p:cNvPr id="5" name="Content Placeholder 2"/>
          <p:cNvSpPr txBox="1">
            <a:spLocks/>
          </p:cNvSpPr>
          <p:nvPr/>
        </p:nvSpPr>
        <p:spPr>
          <a:xfrm>
            <a:off x="901525" y="1344823"/>
            <a:ext cx="7315200" cy="2957733"/>
          </a:xfrm>
          <a:prstGeom prst="rect">
            <a:avLst/>
          </a:prstGeom>
        </p:spPr>
        <p:txBody>
          <a:bodyPr/>
          <a:lstStyle/>
          <a:p>
            <a:pPr marL="342900" marR="0" lvl="0" indent="-34290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cs typeface="Arial" pitchFamily="34" charset="0"/>
              </a:rPr>
              <a:t>First type of climate model, pioneered by DOE supported scientists in the 1980s</a:t>
            </a:r>
          </a:p>
          <a:p>
            <a:pPr marL="342900" marR="0" lvl="0" indent="-34290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cs typeface="Arial" pitchFamily="34" charset="0"/>
              </a:rPr>
              <a:t>Based on general circulation models (GCMs) that describe physics of atmospheric and ocean circulation</a:t>
            </a:r>
          </a:p>
          <a:p>
            <a:pPr marL="342900" marR="0" lvl="0" indent="-34290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cs typeface="Arial" pitchFamily="34" charset="0"/>
              </a:rPr>
              <a:t>More recently, land surface and sea ice have been included in GCMs</a:t>
            </a:r>
          </a:p>
          <a:p>
            <a:pPr marL="342900" marR="0" lvl="0" indent="-34290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cs typeface="Arial" pitchFamily="34" charset="0"/>
              </a:rPr>
              <a:t>Spatial resolution is currently 10–100 km</a:t>
            </a:r>
          </a:p>
        </p:txBody>
      </p:sp>
      <p:sp>
        <p:nvSpPr>
          <p:cNvPr id="6"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62</a:t>
            </a:fld>
            <a:endParaRPr lang="en-US" sz="1200" dirty="0">
              <a:solidFill>
                <a:srgbClr val="106636"/>
              </a:solidFill>
              <a:latin typeface="Arial" pitchFamily="34" charset="0"/>
              <a:cs typeface="Arial" pitchFamily="34" charset="0"/>
            </a:endParaRPr>
          </a:p>
        </p:txBody>
      </p:sp>
      <p:sp>
        <p:nvSpPr>
          <p:cNvPr id="7"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extLst>
      <p:ext uri="{BB962C8B-B14F-4D97-AF65-F5344CB8AC3E}">
        <p14:creationId xmlns:p14="http://schemas.microsoft.com/office/powerpoint/2010/main" val="825575686"/>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System Models</a:t>
            </a:r>
            <a:endParaRPr lang="en-US" dirty="0"/>
          </a:p>
        </p:txBody>
      </p:sp>
      <p:sp>
        <p:nvSpPr>
          <p:cNvPr id="5" name="Content Placeholder 2"/>
          <p:cNvSpPr txBox="1">
            <a:spLocks/>
          </p:cNvSpPr>
          <p:nvPr/>
        </p:nvSpPr>
        <p:spPr>
          <a:xfrm>
            <a:off x="901241" y="1211422"/>
            <a:ext cx="7315200" cy="3669671"/>
          </a:xfrm>
          <a:prstGeom prst="rect">
            <a:avLst/>
          </a:prstGeom>
        </p:spPr>
        <p:txBody>
          <a:bodyPr/>
          <a:lstStyle/>
          <a:p>
            <a:pPr marL="342900" marR="0" lvl="0" indent="-34290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cs typeface="Arial" pitchFamily="34" charset="0"/>
              </a:rPr>
              <a:t>Highly coupled models that incorporate information from GCMs as well as</a:t>
            </a:r>
          </a:p>
          <a:p>
            <a:pPr marL="742950" marR="0" lvl="1" indent="-28575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cs typeface="Arial" pitchFamily="34" charset="0"/>
              </a:rPr>
              <a:t>Biogeochemical cycles (carbon and sulfur) </a:t>
            </a:r>
          </a:p>
          <a:p>
            <a:pPr marL="742950" marR="0" lvl="1" indent="-28575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cs typeface="Arial" pitchFamily="34" charset="0"/>
              </a:rPr>
              <a:t>Atmospheric chemistry (a variety of active species)</a:t>
            </a:r>
          </a:p>
          <a:p>
            <a:pPr marL="742950" marR="0" lvl="1" indent="-28575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cs typeface="Arial" pitchFamily="34" charset="0"/>
              </a:rPr>
              <a:t>Land models include dynamic vegetation</a:t>
            </a:r>
          </a:p>
          <a:p>
            <a:pPr marL="742950" marR="0" lvl="1" indent="-285750" algn="l" defTabSz="914400" rtl="0" eaLnBrk="0" fontAlgn="base" latinLnBrk="0" hangingPunct="0">
              <a:lnSpc>
                <a:spcPct val="100000"/>
              </a:lnSpc>
              <a:spcBef>
                <a:spcPts val="0"/>
              </a:spcBef>
              <a:spcAft>
                <a:spcPts val="1200"/>
              </a:spcAft>
              <a:buClrTx/>
              <a:buSzTx/>
              <a:buFont typeface="Wingdings" pitchFamily="2" charset="2"/>
              <a:buChar char="§"/>
              <a:tabLst/>
              <a:defRPr/>
            </a:pPr>
            <a:endParaRPr kumimoji="0" lang="en-US" sz="2400" i="0" u="none" strike="noStrike" kern="1200" cap="none" spc="0" normalizeH="0" baseline="0" noProof="0" dirty="0" smtClean="0">
              <a:ln>
                <a:noFill/>
              </a:ln>
              <a:effectLst/>
              <a:uLnTx/>
              <a:uFillTx/>
              <a:latin typeface="Arial" pitchFamily="34" charset="0"/>
              <a:cs typeface="Arial" pitchFamily="34" charset="0"/>
            </a:endParaRPr>
          </a:p>
          <a:p>
            <a:pPr marL="285750" lvl="1" indent="-285750" eaLnBrk="0" hangingPunct="0">
              <a:spcBef>
                <a:spcPts val="0"/>
              </a:spcBef>
              <a:spcAft>
                <a:spcPts val="1200"/>
              </a:spcAft>
              <a:buFont typeface="Wingdings" pitchFamily="2" charset="2"/>
              <a:buChar char="§"/>
            </a:pPr>
            <a:r>
              <a:rPr lang="en-US" sz="2400" dirty="0" smtClean="0">
                <a:latin typeface="Arial" pitchFamily="34" charset="0"/>
                <a:cs typeface="Arial" pitchFamily="34" charset="0"/>
              </a:rPr>
              <a:t>Spatial resolution is currently similar to GCMs </a:t>
            </a:r>
          </a:p>
          <a:p>
            <a:pPr marL="285750" indent="-285750" eaLnBrk="0" hangingPunct="0">
              <a:spcBef>
                <a:spcPts val="0"/>
              </a:spcBef>
              <a:spcAft>
                <a:spcPts val="1200"/>
              </a:spcAft>
              <a:buFont typeface="Wingdings" pitchFamily="2" charset="2"/>
              <a:buChar char="§"/>
            </a:pPr>
            <a:endParaRPr kumimoji="0" lang="en-US" sz="2400" i="0" u="none" strike="noStrike" kern="1200" cap="none" spc="0" normalizeH="0" baseline="0" noProof="0" dirty="0" smtClean="0">
              <a:ln>
                <a:noFill/>
              </a:ln>
              <a:effectLst/>
              <a:uLnTx/>
              <a:uFillTx/>
              <a:latin typeface="Arial" pitchFamily="34" charset="0"/>
              <a:cs typeface="Arial" pitchFamily="34" charset="0"/>
            </a:endParaRPr>
          </a:p>
          <a:p>
            <a:pPr marL="742950" marR="0" lvl="1" indent="-285750" algn="l" defTabSz="914400" rtl="0" eaLnBrk="0" fontAlgn="base" latinLnBrk="0" hangingPunct="0">
              <a:lnSpc>
                <a:spcPct val="100000"/>
              </a:lnSpc>
              <a:spcBef>
                <a:spcPts val="0"/>
              </a:spcBef>
              <a:spcAft>
                <a:spcPts val="1200"/>
              </a:spcAft>
              <a:buClrTx/>
              <a:buSzTx/>
              <a:tabLst/>
              <a:defRPr/>
            </a:pPr>
            <a:endParaRPr kumimoji="0" lang="en-US" sz="2400" i="0" u="none" strike="noStrike" kern="1200" cap="none" spc="0" normalizeH="0" baseline="0" noProof="0" dirty="0" smtClean="0">
              <a:ln>
                <a:noFill/>
              </a:ln>
              <a:effectLst/>
              <a:uLnTx/>
              <a:uFillTx/>
              <a:latin typeface="Arial" pitchFamily="34" charset="0"/>
              <a:cs typeface="Arial" pitchFamily="34" charset="0"/>
            </a:endParaRPr>
          </a:p>
          <a:p>
            <a:pPr marL="285750" indent="-285750" eaLnBrk="0" hangingPunct="0">
              <a:spcBef>
                <a:spcPts val="0"/>
              </a:spcBef>
              <a:spcAft>
                <a:spcPts val="1200"/>
              </a:spcAft>
              <a:buFont typeface="Wingdings" pitchFamily="2" charset="2"/>
              <a:buChar char="§"/>
            </a:pPr>
            <a:endParaRPr kumimoji="0" lang="en-US" sz="2400" i="0" u="none" strike="noStrike" kern="1200" cap="none" spc="0" normalizeH="0" baseline="0" noProof="0" dirty="0" smtClean="0">
              <a:ln>
                <a:noFill/>
              </a:ln>
              <a:effectLst/>
              <a:uLnTx/>
              <a:uFillTx/>
              <a:latin typeface="Arial" pitchFamily="34" charset="0"/>
              <a:cs typeface="Arial" pitchFamily="34" charset="0"/>
            </a:endParaRPr>
          </a:p>
          <a:p>
            <a:pPr marL="742950" marR="0" lvl="1" indent="-285750" algn="l" defTabSz="914400" rtl="0" eaLnBrk="0" fontAlgn="base" latinLnBrk="0" hangingPunct="0">
              <a:lnSpc>
                <a:spcPct val="100000"/>
              </a:lnSpc>
              <a:spcBef>
                <a:spcPts val="0"/>
              </a:spcBef>
              <a:spcAft>
                <a:spcPts val="1200"/>
              </a:spcAft>
              <a:buClrTx/>
              <a:buSzTx/>
              <a:buFont typeface="Wingdings" pitchFamily="2" charset="2"/>
              <a:buChar char="§"/>
              <a:tabLst/>
              <a:defRPr/>
            </a:pPr>
            <a:endParaRPr kumimoji="0" lang="en-US" sz="2400" i="0" u="none" strike="noStrike" kern="1200" cap="none" spc="0" normalizeH="0" baseline="0" noProof="0" dirty="0" smtClean="0">
              <a:ln>
                <a:noFill/>
              </a:ln>
              <a:effectLst/>
              <a:uLnTx/>
              <a:uFillTx/>
              <a:latin typeface="Arial" pitchFamily="34" charset="0"/>
              <a:cs typeface="Arial" pitchFamily="34" charset="0"/>
            </a:endParaRPr>
          </a:p>
        </p:txBody>
      </p:sp>
      <p:sp>
        <p:nvSpPr>
          <p:cNvPr id="6"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63</a:t>
            </a:fld>
            <a:endParaRPr lang="en-US" sz="1200" dirty="0">
              <a:solidFill>
                <a:srgbClr val="106636"/>
              </a:solidFill>
              <a:latin typeface="Arial" pitchFamily="34" charset="0"/>
              <a:cs typeface="Arial" pitchFamily="34" charset="0"/>
            </a:endParaRPr>
          </a:p>
        </p:txBody>
      </p:sp>
      <p:sp>
        <p:nvSpPr>
          <p:cNvPr id="7"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extLst>
      <p:ext uri="{BB962C8B-B14F-4D97-AF65-F5344CB8AC3E}">
        <p14:creationId xmlns:p14="http://schemas.microsoft.com/office/powerpoint/2010/main" val="3644019980"/>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Integrated Assessment Models</a:t>
            </a:r>
            <a:endParaRPr lang="en-US" dirty="0"/>
          </a:p>
        </p:txBody>
      </p:sp>
      <p:sp>
        <p:nvSpPr>
          <p:cNvPr id="5" name="Content Placeholder 2"/>
          <p:cNvSpPr txBox="1">
            <a:spLocks/>
          </p:cNvSpPr>
          <p:nvPr/>
        </p:nvSpPr>
        <p:spPr>
          <a:xfrm>
            <a:off x="914400" y="1418797"/>
            <a:ext cx="7315200" cy="4104713"/>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ea typeface="+mn-ea"/>
                <a:cs typeface="Arial" pitchFamily="34" charset="0"/>
              </a:rPr>
              <a:t>Assessing human interactions with nature and the role of human decision-making</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ea typeface="+mn-ea"/>
                <a:cs typeface="Arial" pitchFamily="34" charset="0"/>
              </a:rPr>
              <a:t>Scenarios involve changes in energy sources, energy policy, and economics</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ea typeface="+mn-ea"/>
                <a:cs typeface="Arial" pitchFamily="34" charset="0"/>
              </a:rPr>
              <a:t>Current conditions</a:t>
            </a:r>
          </a:p>
          <a:p>
            <a:pPr marL="742950" marR="0" lvl="1" indent="-28575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ea typeface="+mn-ea"/>
                <a:cs typeface="Arial" pitchFamily="34" charset="0"/>
              </a:rPr>
              <a:t>Continental or country scales</a:t>
            </a:r>
          </a:p>
          <a:p>
            <a:pPr marL="742950" marR="0" lvl="1" indent="-28575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ea typeface="+mn-ea"/>
                <a:cs typeface="Arial" pitchFamily="34" charset="0"/>
              </a:rPr>
              <a:t>Strongly assumption driven</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ea typeface="+mn-ea"/>
                <a:cs typeface="Arial" pitchFamily="34" charset="0"/>
              </a:rPr>
              <a:t>Beginning to address emerging interest in impacts, adaptation, and vulnerabilities</a:t>
            </a:r>
          </a:p>
        </p:txBody>
      </p:sp>
      <p:sp>
        <p:nvSpPr>
          <p:cNvPr id="6"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64</a:t>
            </a:fld>
            <a:endParaRPr lang="en-US" sz="1200" dirty="0">
              <a:solidFill>
                <a:srgbClr val="106636"/>
              </a:solidFill>
              <a:latin typeface="Arial" pitchFamily="34" charset="0"/>
              <a:cs typeface="Arial" pitchFamily="34" charset="0"/>
            </a:endParaRPr>
          </a:p>
        </p:txBody>
      </p:sp>
      <p:sp>
        <p:nvSpPr>
          <p:cNvPr id="7"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extLst>
      <p:ext uri="{BB962C8B-B14F-4D97-AF65-F5344CB8AC3E}">
        <p14:creationId xmlns:p14="http://schemas.microsoft.com/office/powerpoint/2010/main" val="1291073952"/>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Regional Climate Models</a:t>
            </a:r>
            <a:endParaRPr lang="en-US" dirty="0"/>
          </a:p>
        </p:txBody>
      </p:sp>
      <p:sp>
        <p:nvSpPr>
          <p:cNvPr id="6" name="Content Placeholder 2"/>
          <p:cNvSpPr txBox="1">
            <a:spLocks/>
          </p:cNvSpPr>
          <p:nvPr/>
        </p:nvSpPr>
        <p:spPr>
          <a:xfrm>
            <a:off x="893032" y="1032691"/>
            <a:ext cx="7315200" cy="3111268"/>
          </a:xfrm>
          <a:prstGeom prst="rect">
            <a:avLst/>
          </a:prstGeom>
        </p:spPr>
        <p:txBody>
          <a:bodyPr/>
          <a:lstStyle/>
          <a:p>
            <a:pPr marL="342900" marR="0" lvl="0" indent="-34290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ea typeface="+mn-ea"/>
                <a:cs typeface="Arial" pitchFamily="34" charset="0"/>
              </a:rPr>
              <a:t>Typically at scale 1–50 km</a:t>
            </a:r>
          </a:p>
          <a:p>
            <a:pPr marL="342900" marR="0" lvl="0" indent="-34290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ea typeface="+mn-ea"/>
                <a:cs typeface="Arial" pitchFamily="34" charset="0"/>
              </a:rPr>
              <a:t>May be derived in 2 different ways:</a:t>
            </a:r>
          </a:p>
          <a:p>
            <a:pPr marL="742950" marR="0" lvl="1" indent="-28575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ea typeface="+mn-ea"/>
                <a:cs typeface="Arial" pitchFamily="34" charset="0"/>
              </a:rPr>
              <a:t>“Bottom up” approach incorporating regional and local scale data—adapted from regional forecast models</a:t>
            </a:r>
          </a:p>
          <a:p>
            <a:pPr marL="742950" marR="0" lvl="1" indent="-28575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ea typeface="+mn-ea"/>
                <a:cs typeface="Arial" pitchFamily="34" charset="0"/>
              </a:rPr>
              <a:t>“Top down” approach, downscaling from Global or Earth System model</a:t>
            </a:r>
          </a:p>
          <a:p>
            <a:pPr marL="342900" marR="0" lvl="0" indent="-34290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ea typeface="+mn-ea"/>
                <a:cs typeface="Arial" pitchFamily="34" charset="0"/>
              </a:rPr>
              <a:t>In demand by regional and local planners</a:t>
            </a:r>
          </a:p>
        </p:txBody>
      </p:sp>
      <p:sp>
        <p:nvSpPr>
          <p:cNvPr id="7"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65</a:t>
            </a:fld>
            <a:endParaRPr lang="en-US" sz="1200" dirty="0">
              <a:solidFill>
                <a:srgbClr val="106636"/>
              </a:solidFill>
              <a:latin typeface="Arial" pitchFamily="34" charset="0"/>
              <a:cs typeface="Arial" pitchFamily="34" charset="0"/>
            </a:endParaRPr>
          </a:p>
        </p:txBody>
      </p:sp>
      <p:sp>
        <p:nvSpPr>
          <p:cNvPr id="8"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extLst>
      <p:ext uri="{BB962C8B-B14F-4D97-AF65-F5344CB8AC3E}">
        <p14:creationId xmlns:p14="http://schemas.microsoft.com/office/powerpoint/2010/main" val="3894136005"/>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Climate Models</a:t>
            </a:r>
            <a:endParaRPr lang="en-US" dirty="0"/>
          </a:p>
        </p:txBody>
      </p:sp>
      <p:pic>
        <p:nvPicPr>
          <p:cNvPr id="5" name="Picture 4" descr="model-evolution.gif"/>
          <p:cNvPicPr>
            <a:picLocks noChangeAspect="1"/>
          </p:cNvPicPr>
          <p:nvPr/>
        </p:nvPicPr>
        <p:blipFill rotWithShape="1">
          <a:blip r:embed="rId2" cstate="print"/>
          <a:srcRect t="11139" b="1251"/>
          <a:stretch/>
        </p:blipFill>
        <p:spPr>
          <a:xfrm>
            <a:off x="189682" y="1169895"/>
            <a:ext cx="8104909" cy="4771312"/>
          </a:xfrm>
          <a:prstGeom prst="rect">
            <a:avLst/>
          </a:prstGeom>
        </p:spPr>
      </p:pic>
      <p:sp>
        <p:nvSpPr>
          <p:cNvPr id="6" name="Rounded Rectangle 2"/>
          <p:cNvSpPr>
            <a:spLocks noChangeArrowheads="1"/>
          </p:cNvSpPr>
          <p:nvPr/>
        </p:nvSpPr>
        <p:spPr bwMode="auto">
          <a:xfrm>
            <a:off x="2819978" y="1586143"/>
            <a:ext cx="6040825" cy="997144"/>
          </a:xfrm>
          <a:prstGeom prst="roundRect">
            <a:avLst>
              <a:gd name="adj" fmla="val 16667"/>
            </a:avLst>
          </a:prstGeom>
          <a:noFill/>
          <a:ln w="38100" algn="ctr">
            <a:solidFill>
              <a:schemeClr val="accent2"/>
            </a:solidFill>
            <a:round/>
            <a:headEnd/>
            <a:tailEnd/>
          </a:ln>
        </p:spPr>
        <p:txBody>
          <a:bodyPr lIns="82058" tIns="41029" rIns="82058" bIns="41029"/>
          <a:lstStyle/>
          <a:p>
            <a:endParaRPr lang="en-US"/>
          </a:p>
        </p:txBody>
      </p:sp>
      <p:sp>
        <p:nvSpPr>
          <p:cNvPr id="7" name="Rounded Rectangle 6"/>
          <p:cNvSpPr/>
          <p:nvPr/>
        </p:nvSpPr>
        <p:spPr bwMode="auto">
          <a:xfrm>
            <a:off x="4080681" y="1260713"/>
            <a:ext cx="4790364" cy="3137270"/>
          </a:xfrm>
          <a:prstGeom prst="roundRect">
            <a:avLst>
              <a:gd name="adj" fmla="val 8837"/>
            </a:avLst>
          </a:prstGeom>
          <a:noFill/>
          <a:ln w="38100" cap="flat" cmpd="sng" algn="ctr">
            <a:solidFill>
              <a:schemeClr val="accent1"/>
            </a:solidFill>
            <a:prstDash val="solid"/>
            <a:round/>
            <a:headEnd type="none" w="med" len="med"/>
            <a:tailEnd type="none" w="med" len="med"/>
          </a:ln>
          <a:effectLst/>
        </p:spPr>
      </p:sp>
      <p:sp>
        <p:nvSpPr>
          <p:cNvPr id="8" name="TextBox 4"/>
          <p:cNvSpPr txBox="1">
            <a:spLocks noChangeArrowheads="1"/>
          </p:cNvSpPr>
          <p:nvPr/>
        </p:nvSpPr>
        <p:spPr bwMode="auto">
          <a:xfrm>
            <a:off x="7883568" y="1934167"/>
            <a:ext cx="1066511" cy="683252"/>
          </a:xfrm>
          <a:prstGeom prst="rect">
            <a:avLst/>
          </a:prstGeom>
          <a:noFill/>
          <a:ln w="9525">
            <a:noFill/>
            <a:miter lim="800000"/>
            <a:headEnd/>
            <a:tailEnd/>
          </a:ln>
        </p:spPr>
        <p:txBody>
          <a:bodyPr lIns="91429" tIns="45714" rIns="91429" bIns="45714">
            <a:spAutoFit/>
          </a:bodyPr>
          <a:lstStyle/>
          <a:p>
            <a:pPr algn="ctr">
              <a:lnSpc>
                <a:spcPct val="80000"/>
              </a:lnSpc>
              <a:spcBef>
                <a:spcPct val="20000"/>
              </a:spcBef>
            </a:pPr>
            <a:r>
              <a:rPr lang="en-US" sz="1600" b="1" dirty="0">
                <a:solidFill>
                  <a:schemeClr val="accent2"/>
                </a:solidFill>
              </a:rPr>
              <a:t>Global Climate Models</a:t>
            </a:r>
          </a:p>
        </p:txBody>
      </p:sp>
      <p:sp>
        <p:nvSpPr>
          <p:cNvPr id="9" name="TextBox 5"/>
          <p:cNvSpPr txBox="1">
            <a:spLocks noChangeArrowheads="1"/>
          </p:cNvSpPr>
          <p:nvPr/>
        </p:nvSpPr>
        <p:spPr bwMode="auto">
          <a:xfrm>
            <a:off x="7860714" y="3726023"/>
            <a:ext cx="1066511" cy="683252"/>
          </a:xfrm>
          <a:prstGeom prst="rect">
            <a:avLst/>
          </a:prstGeom>
          <a:noFill/>
          <a:ln w="9525">
            <a:noFill/>
            <a:miter lim="800000"/>
            <a:headEnd/>
            <a:tailEnd/>
          </a:ln>
        </p:spPr>
        <p:txBody>
          <a:bodyPr lIns="91429" tIns="45714" rIns="91429" bIns="45714">
            <a:spAutoFit/>
          </a:bodyPr>
          <a:lstStyle/>
          <a:p>
            <a:pPr algn="ctr">
              <a:lnSpc>
                <a:spcPct val="80000"/>
              </a:lnSpc>
              <a:spcBef>
                <a:spcPct val="20000"/>
              </a:spcBef>
            </a:pPr>
            <a:r>
              <a:rPr lang="en-US" sz="1600" b="1" dirty="0">
                <a:solidFill>
                  <a:schemeClr val="accent1"/>
                </a:solidFill>
              </a:rPr>
              <a:t>Earth System Models</a:t>
            </a:r>
          </a:p>
        </p:txBody>
      </p:sp>
      <p:sp>
        <p:nvSpPr>
          <p:cNvPr id="10" name="TextBox 9"/>
          <p:cNvSpPr txBox="1">
            <a:spLocks noChangeArrowheads="1"/>
          </p:cNvSpPr>
          <p:nvPr/>
        </p:nvSpPr>
        <p:spPr bwMode="auto">
          <a:xfrm>
            <a:off x="7410449" y="4638166"/>
            <a:ext cx="1540367" cy="261598"/>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square" lIns="91429" tIns="45714" rIns="91429" bIns="45714">
            <a:spAutoFit/>
          </a:bodyPr>
          <a:lstStyle/>
          <a:p>
            <a:pPr>
              <a:spcBef>
                <a:spcPts val="0"/>
              </a:spcBef>
            </a:pPr>
            <a:r>
              <a:rPr lang="en-US" sz="1100" dirty="0" smtClean="0">
                <a:solidFill>
                  <a:schemeClr val="tx1"/>
                </a:solidFill>
              </a:rPr>
              <a:t>     DOE contributions</a:t>
            </a:r>
            <a:endParaRPr lang="en-US" sz="1100" dirty="0">
              <a:solidFill>
                <a:schemeClr val="tx1"/>
              </a:solidFill>
            </a:endParaRPr>
          </a:p>
        </p:txBody>
      </p:sp>
      <p:sp>
        <p:nvSpPr>
          <p:cNvPr id="11" name="TextBox 10"/>
          <p:cNvSpPr txBox="1">
            <a:spLocks noChangeArrowheads="1"/>
          </p:cNvSpPr>
          <p:nvPr/>
        </p:nvSpPr>
        <p:spPr bwMode="auto">
          <a:xfrm>
            <a:off x="7602798" y="1686656"/>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
        <p:nvSpPr>
          <p:cNvPr id="12" name="TextBox 11"/>
          <p:cNvSpPr txBox="1">
            <a:spLocks noChangeArrowheads="1"/>
          </p:cNvSpPr>
          <p:nvPr/>
        </p:nvSpPr>
        <p:spPr bwMode="auto">
          <a:xfrm>
            <a:off x="7602798" y="1995013"/>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
        <p:nvSpPr>
          <p:cNvPr id="13" name="TextBox 12"/>
          <p:cNvSpPr txBox="1">
            <a:spLocks noChangeArrowheads="1"/>
          </p:cNvSpPr>
          <p:nvPr/>
        </p:nvSpPr>
        <p:spPr bwMode="auto">
          <a:xfrm>
            <a:off x="7602798" y="2303370"/>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
        <p:nvSpPr>
          <p:cNvPr id="14" name="TextBox 13"/>
          <p:cNvSpPr txBox="1">
            <a:spLocks noChangeArrowheads="1"/>
          </p:cNvSpPr>
          <p:nvPr/>
        </p:nvSpPr>
        <p:spPr bwMode="auto">
          <a:xfrm>
            <a:off x="7613431" y="2590461"/>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
        <p:nvSpPr>
          <p:cNvPr id="15" name="TextBox 14"/>
          <p:cNvSpPr txBox="1">
            <a:spLocks noChangeArrowheads="1"/>
          </p:cNvSpPr>
          <p:nvPr/>
        </p:nvSpPr>
        <p:spPr bwMode="auto">
          <a:xfrm>
            <a:off x="7602798" y="2941350"/>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
        <p:nvSpPr>
          <p:cNvPr id="16" name="TextBox 15"/>
          <p:cNvSpPr txBox="1">
            <a:spLocks noChangeArrowheads="1"/>
          </p:cNvSpPr>
          <p:nvPr/>
        </p:nvSpPr>
        <p:spPr bwMode="auto">
          <a:xfrm>
            <a:off x="7613431" y="3270973"/>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
        <p:nvSpPr>
          <p:cNvPr id="17" name="TextBox 16"/>
          <p:cNvSpPr txBox="1">
            <a:spLocks noChangeArrowheads="1"/>
          </p:cNvSpPr>
          <p:nvPr/>
        </p:nvSpPr>
        <p:spPr bwMode="auto">
          <a:xfrm>
            <a:off x="7602798" y="3962118"/>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
        <p:nvSpPr>
          <p:cNvPr id="18" name="TextBox 17"/>
          <p:cNvSpPr txBox="1">
            <a:spLocks noChangeArrowheads="1"/>
          </p:cNvSpPr>
          <p:nvPr/>
        </p:nvSpPr>
        <p:spPr bwMode="auto">
          <a:xfrm>
            <a:off x="7358239" y="4599501"/>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
        <p:nvSpPr>
          <p:cNvPr id="19"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66</a:t>
            </a:fld>
            <a:endParaRPr lang="en-US" sz="1200" dirty="0">
              <a:solidFill>
                <a:srgbClr val="106636"/>
              </a:solidFill>
              <a:latin typeface="Arial" pitchFamily="34" charset="0"/>
              <a:cs typeface="Arial" pitchFamily="34" charset="0"/>
            </a:endParaRPr>
          </a:p>
        </p:txBody>
      </p:sp>
      <p:sp>
        <p:nvSpPr>
          <p:cNvPr id="20"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extLst>
      <p:ext uri="{BB962C8B-B14F-4D97-AF65-F5344CB8AC3E}">
        <p14:creationId xmlns:p14="http://schemas.microsoft.com/office/powerpoint/2010/main" val="19658929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bldP spid="11" grpId="0"/>
      <p:bldP spid="12" grpId="0"/>
      <p:bldP spid="13" grpId="0"/>
      <p:bldP spid="14" grpId="0"/>
      <p:bldP spid="15" grpId="0"/>
      <p:bldP spid="16" grpId="0"/>
      <p:bldP spid="17" grpId="0"/>
      <p:bldP spid="18" grpId="0"/>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0" y="26126"/>
            <a:ext cx="9144000" cy="720185"/>
          </a:xfrm>
          <a:prstGeom prst="rect">
            <a:avLst/>
          </a:prstGeom>
          <a:noFill/>
          <a:ln w="9525" algn="ctr">
            <a:noFill/>
            <a:miter lim="800000"/>
            <a:headEnd/>
            <a:tailEnd/>
          </a:ln>
          <a:effectLst/>
        </p:spPr>
        <p:txBody>
          <a:bodyPr lIns="91429" tIns="45714" rIns="91429" bIns="45714">
            <a:spAutoFit/>
          </a:bodyPr>
          <a:lstStyle/>
          <a:p>
            <a:pPr marL="342900" indent="-342900" algn="ctr" defTabSz="820583" eaLnBrk="0" hangingPunct="0">
              <a:lnSpc>
                <a:spcPct val="85000"/>
              </a:lnSpc>
              <a:defRPr/>
            </a:pPr>
            <a:r>
              <a:rPr lang="fr-FR" sz="2400" dirty="0">
                <a:solidFill>
                  <a:srgbClr val="106636"/>
                </a:solidFill>
                <a:ea typeface="+mj-ea"/>
                <a:cs typeface="Arial" charset="0"/>
              </a:rPr>
              <a:t>CO</a:t>
            </a:r>
            <a:r>
              <a:rPr lang="fr-FR" sz="2400" baseline="-25000" dirty="0">
                <a:solidFill>
                  <a:srgbClr val="106636"/>
                </a:solidFill>
                <a:ea typeface="+mj-ea"/>
                <a:cs typeface="Arial" charset="0"/>
              </a:rPr>
              <a:t>2</a:t>
            </a:r>
            <a:r>
              <a:rPr lang="fr-FR" sz="2400" dirty="0">
                <a:solidFill>
                  <a:srgbClr val="106636"/>
                </a:solidFill>
                <a:ea typeface="+mj-ea"/>
                <a:cs typeface="Arial" charset="0"/>
              </a:rPr>
              <a:t> </a:t>
            </a:r>
            <a:r>
              <a:rPr lang="fr-FR" sz="2400" dirty="0" smtClean="0">
                <a:solidFill>
                  <a:srgbClr val="106636"/>
                </a:solidFill>
                <a:ea typeface="+mj-ea"/>
                <a:cs typeface="Arial" charset="0"/>
              </a:rPr>
              <a:t>Concentration, </a:t>
            </a:r>
            <a:r>
              <a:rPr lang="fr-FR" sz="2400" dirty="0" err="1">
                <a:solidFill>
                  <a:srgbClr val="106636"/>
                </a:solidFill>
                <a:ea typeface="+mj-ea"/>
                <a:cs typeface="Arial" charset="0"/>
              </a:rPr>
              <a:t>Temperature</a:t>
            </a:r>
            <a:r>
              <a:rPr lang="fr-FR" sz="2400" dirty="0">
                <a:solidFill>
                  <a:srgbClr val="106636"/>
                </a:solidFill>
                <a:ea typeface="+mj-ea"/>
                <a:cs typeface="Arial" charset="0"/>
              </a:rPr>
              <a:t>, and </a:t>
            </a:r>
            <a:r>
              <a:rPr lang="fr-FR" sz="2400" dirty="0" err="1">
                <a:solidFill>
                  <a:srgbClr val="106636"/>
                </a:solidFill>
                <a:ea typeface="+mj-ea"/>
                <a:cs typeface="Arial" charset="0"/>
              </a:rPr>
              <a:t>Sea</a:t>
            </a:r>
            <a:r>
              <a:rPr lang="fr-FR" sz="2400" dirty="0">
                <a:solidFill>
                  <a:srgbClr val="106636"/>
                </a:solidFill>
                <a:ea typeface="+mj-ea"/>
                <a:cs typeface="Arial" charset="0"/>
              </a:rPr>
              <a:t> </a:t>
            </a:r>
            <a:r>
              <a:rPr lang="fr-FR" sz="2400" dirty="0" err="1" smtClean="0">
                <a:solidFill>
                  <a:srgbClr val="106636"/>
                </a:solidFill>
                <a:ea typeface="+mj-ea"/>
                <a:cs typeface="Arial" charset="0"/>
              </a:rPr>
              <a:t>Level</a:t>
            </a:r>
            <a:r>
              <a:rPr lang="fr-FR" sz="2400" dirty="0">
                <a:solidFill>
                  <a:srgbClr val="106636"/>
                </a:solidFill>
                <a:ea typeface="+mj-ea"/>
                <a:cs typeface="Arial" charset="0"/>
              </a:rPr>
              <a:t/>
            </a:r>
            <a:br>
              <a:rPr lang="fr-FR" sz="2400" dirty="0">
                <a:solidFill>
                  <a:srgbClr val="106636"/>
                </a:solidFill>
                <a:ea typeface="+mj-ea"/>
                <a:cs typeface="Arial" charset="0"/>
              </a:rPr>
            </a:br>
            <a:r>
              <a:rPr lang="fr-FR" sz="2400" dirty="0">
                <a:solidFill>
                  <a:srgbClr val="106636"/>
                </a:solidFill>
                <a:ea typeface="+mj-ea"/>
                <a:cs typeface="Arial" charset="0"/>
              </a:rPr>
              <a:t>Rise Long </a:t>
            </a:r>
            <a:r>
              <a:rPr lang="fr-FR" sz="2400" dirty="0" err="1">
                <a:solidFill>
                  <a:srgbClr val="106636"/>
                </a:solidFill>
                <a:ea typeface="+mj-ea"/>
                <a:cs typeface="Arial" charset="0"/>
              </a:rPr>
              <a:t>after</a:t>
            </a:r>
            <a:r>
              <a:rPr lang="fr-FR" sz="2400" dirty="0">
                <a:solidFill>
                  <a:srgbClr val="106636"/>
                </a:solidFill>
                <a:ea typeface="+mj-ea"/>
                <a:cs typeface="Arial" charset="0"/>
              </a:rPr>
              <a:t> Emissions are </a:t>
            </a:r>
            <a:r>
              <a:rPr lang="fr-FR" sz="2400" dirty="0" err="1">
                <a:solidFill>
                  <a:srgbClr val="106636"/>
                </a:solidFill>
                <a:ea typeface="+mj-ea"/>
                <a:cs typeface="Arial" charset="0"/>
              </a:rPr>
              <a:t>Reduced</a:t>
            </a:r>
            <a:endParaRPr lang="en-US" sz="2400" dirty="0">
              <a:solidFill>
                <a:srgbClr val="106636"/>
              </a:solidFill>
              <a:ea typeface="+mj-ea"/>
              <a:cs typeface="Arial" charset="0"/>
            </a:endParaRPr>
          </a:p>
        </p:txBody>
      </p:sp>
      <p:sp>
        <p:nvSpPr>
          <p:cNvPr id="151557" name="Rectangle 5"/>
          <p:cNvSpPr>
            <a:spLocks noChangeArrowheads="1"/>
          </p:cNvSpPr>
          <p:nvPr/>
        </p:nvSpPr>
        <p:spPr bwMode="auto">
          <a:xfrm>
            <a:off x="0" y="17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7" name="Picture 2"/>
          <p:cNvPicPr>
            <a:picLocks noChangeAspect="1" noChangeArrowheads="1"/>
          </p:cNvPicPr>
          <p:nvPr/>
        </p:nvPicPr>
        <p:blipFill>
          <a:blip r:embed="rId3" cstate="print"/>
          <a:srcRect l="9929" t="24266" r="29488" b="21014"/>
          <a:stretch>
            <a:fillRect/>
          </a:stretch>
        </p:blipFill>
        <p:spPr bwMode="auto">
          <a:xfrm>
            <a:off x="404091" y="961646"/>
            <a:ext cx="6084455" cy="4692463"/>
          </a:xfrm>
          <a:prstGeom prst="rect">
            <a:avLst/>
          </a:prstGeom>
          <a:noFill/>
          <a:ln w="9525" algn="ctr">
            <a:noFill/>
            <a:miter lim="800000"/>
            <a:headEnd/>
            <a:tailEnd/>
          </a:ln>
          <a:effectLst/>
        </p:spPr>
      </p:pic>
      <p:pic>
        <p:nvPicPr>
          <p:cNvPr id="9" name="Picture 4" descr="11"/>
          <p:cNvPicPr>
            <a:picLocks noChangeAspect="1" noChangeArrowheads="1"/>
          </p:cNvPicPr>
          <p:nvPr/>
        </p:nvPicPr>
        <p:blipFill>
          <a:blip r:embed="rId4" cstate="print"/>
          <a:srcRect t="88490" r="43039" b="5223"/>
          <a:stretch>
            <a:fillRect/>
          </a:stretch>
        </p:blipFill>
        <p:spPr bwMode="auto">
          <a:xfrm>
            <a:off x="-257580" y="6284891"/>
            <a:ext cx="5848442" cy="573110"/>
          </a:xfrm>
          <a:prstGeom prst="rect">
            <a:avLst/>
          </a:prstGeom>
          <a:noFill/>
        </p:spPr>
      </p:pic>
      <p:sp>
        <p:nvSpPr>
          <p:cNvPr id="10" name="Text Box 5"/>
          <p:cNvSpPr txBox="1">
            <a:spLocks noChangeArrowheads="1"/>
          </p:cNvSpPr>
          <p:nvPr/>
        </p:nvSpPr>
        <p:spPr bwMode="auto">
          <a:xfrm>
            <a:off x="-33194" y="5679322"/>
            <a:ext cx="762036" cy="421414"/>
          </a:xfrm>
          <a:prstGeom prst="rect">
            <a:avLst/>
          </a:prstGeom>
          <a:noFill/>
          <a:ln w="19050" algn="ctr">
            <a:noFill/>
            <a:miter lim="800000"/>
            <a:headEnd/>
            <a:tailEnd/>
          </a:ln>
          <a:effectLst/>
        </p:spPr>
        <p:txBody>
          <a:bodyPr wrap="none" lIns="82058" tIns="41029" rIns="82058" bIns="41029">
            <a:spAutoFit/>
          </a:bodyPr>
          <a:lstStyle/>
          <a:p>
            <a:pPr defTabSz="914608"/>
            <a:r>
              <a:rPr lang="en-US" sz="2200" b="1" dirty="0"/>
              <a:t>Now</a:t>
            </a:r>
          </a:p>
        </p:txBody>
      </p:sp>
      <p:sp>
        <p:nvSpPr>
          <p:cNvPr id="11" name="Text Box 6"/>
          <p:cNvSpPr txBox="1">
            <a:spLocks noChangeArrowheads="1"/>
          </p:cNvSpPr>
          <p:nvPr/>
        </p:nvSpPr>
        <p:spPr bwMode="auto">
          <a:xfrm>
            <a:off x="697504" y="5679322"/>
            <a:ext cx="1138742" cy="421414"/>
          </a:xfrm>
          <a:prstGeom prst="rect">
            <a:avLst/>
          </a:prstGeom>
          <a:noFill/>
          <a:ln w="19050" algn="ctr">
            <a:noFill/>
            <a:miter lim="800000"/>
            <a:headEnd/>
            <a:tailEnd/>
          </a:ln>
          <a:effectLst/>
        </p:spPr>
        <p:txBody>
          <a:bodyPr wrap="none" lIns="82058" tIns="41029" rIns="82058" bIns="41029">
            <a:spAutoFit/>
          </a:bodyPr>
          <a:lstStyle/>
          <a:p>
            <a:pPr defTabSz="914608"/>
            <a:r>
              <a:rPr lang="en-US" sz="2200" b="1" dirty="0"/>
              <a:t>100 yrs</a:t>
            </a:r>
          </a:p>
        </p:txBody>
      </p:sp>
      <p:sp>
        <p:nvSpPr>
          <p:cNvPr id="12" name="Text Box 7"/>
          <p:cNvSpPr txBox="1">
            <a:spLocks noChangeArrowheads="1"/>
          </p:cNvSpPr>
          <p:nvPr/>
        </p:nvSpPr>
        <p:spPr bwMode="auto">
          <a:xfrm>
            <a:off x="5000626" y="5679322"/>
            <a:ext cx="1374383" cy="421414"/>
          </a:xfrm>
          <a:prstGeom prst="rect">
            <a:avLst/>
          </a:prstGeom>
          <a:noFill/>
          <a:ln w="19050" algn="ctr">
            <a:noFill/>
            <a:miter lim="800000"/>
            <a:headEnd/>
            <a:tailEnd/>
          </a:ln>
          <a:effectLst/>
        </p:spPr>
        <p:txBody>
          <a:bodyPr wrap="none" lIns="82058" tIns="41029" rIns="82058" bIns="41029">
            <a:spAutoFit/>
          </a:bodyPr>
          <a:lstStyle/>
          <a:p>
            <a:pPr defTabSz="914608"/>
            <a:r>
              <a:rPr lang="en-US" sz="2200" b="1" dirty="0"/>
              <a:t>1,000 yrs</a:t>
            </a:r>
          </a:p>
        </p:txBody>
      </p:sp>
      <p:sp>
        <p:nvSpPr>
          <p:cNvPr id="13" name="Text Box 8"/>
          <p:cNvSpPr txBox="1">
            <a:spLocks noChangeArrowheads="1"/>
          </p:cNvSpPr>
          <p:nvPr/>
        </p:nvSpPr>
        <p:spPr bwMode="auto">
          <a:xfrm>
            <a:off x="6472671" y="1258602"/>
            <a:ext cx="2498147" cy="698412"/>
          </a:xfrm>
          <a:prstGeom prst="rect">
            <a:avLst/>
          </a:prstGeom>
          <a:noFill/>
          <a:ln w="19050" algn="ctr">
            <a:noFill/>
            <a:miter lim="800000"/>
            <a:headEnd/>
            <a:tailEnd/>
          </a:ln>
          <a:effectLst/>
        </p:spPr>
        <p:txBody>
          <a:bodyPr lIns="82058" tIns="41029" rIns="82058" bIns="41029">
            <a:spAutoFit/>
          </a:bodyPr>
          <a:lstStyle/>
          <a:p>
            <a:pPr defTabSz="914608"/>
            <a:r>
              <a:rPr lang="en-US" sz="2000" dirty="0"/>
              <a:t>Sea-level rise due to ice melting</a:t>
            </a:r>
          </a:p>
        </p:txBody>
      </p:sp>
      <p:sp>
        <p:nvSpPr>
          <p:cNvPr id="14" name="Text Box 9"/>
          <p:cNvSpPr txBox="1">
            <a:spLocks noChangeArrowheads="1"/>
          </p:cNvSpPr>
          <p:nvPr/>
        </p:nvSpPr>
        <p:spPr bwMode="auto">
          <a:xfrm>
            <a:off x="6472671" y="2093440"/>
            <a:ext cx="2498147" cy="698412"/>
          </a:xfrm>
          <a:prstGeom prst="rect">
            <a:avLst/>
          </a:prstGeom>
          <a:noFill/>
          <a:ln w="19050" algn="ctr">
            <a:noFill/>
            <a:miter lim="800000"/>
            <a:headEnd/>
            <a:tailEnd/>
          </a:ln>
          <a:effectLst/>
        </p:spPr>
        <p:txBody>
          <a:bodyPr lIns="82058" tIns="41029" rIns="82058" bIns="41029">
            <a:spAutoFit/>
          </a:bodyPr>
          <a:lstStyle/>
          <a:p>
            <a:pPr defTabSz="914608"/>
            <a:r>
              <a:rPr lang="en-US" sz="2000" dirty="0"/>
              <a:t>Sea-level rise due to thermal expansion</a:t>
            </a:r>
          </a:p>
        </p:txBody>
      </p:sp>
      <p:sp>
        <p:nvSpPr>
          <p:cNvPr id="15" name="Text Box 10"/>
          <p:cNvSpPr txBox="1">
            <a:spLocks noChangeArrowheads="1"/>
          </p:cNvSpPr>
          <p:nvPr/>
        </p:nvSpPr>
        <p:spPr bwMode="auto">
          <a:xfrm>
            <a:off x="6472671" y="3239242"/>
            <a:ext cx="2498147" cy="390636"/>
          </a:xfrm>
          <a:prstGeom prst="rect">
            <a:avLst/>
          </a:prstGeom>
          <a:noFill/>
          <a:ln w="19050" algn="ctr">
            <a:noFill/>
            <a:miter lim="800000"/>
            <a:headEnd/>
            <a:tailEnd/>
          </a:ln>
          <a:effectLst/>
        </p:spPr>
        <p:txBody>
          <a:bodyPr lIns="82058" tIns="41029" rIns="82058" bIns="41029">
            <a:spAutoFit/>
          </a:bodyPr>
          <a:lstStyle/>
          <a:p>
            <a:pPr defTabSz="914608"/>
            <a:r>
              <a:rPr lang="en-US" sz="2000" dirty="0"/>
              <a:t>Temp stabilization</a:t>
            </a:r>
          </a:p>
        </p:txBody>
      </p:sp>
      <p:sp>
        <p:nvSpPr>
          <p:cNvPr id="16" name="Text Box 11"/>
          <p:cNvSpPr txBox="1">
            <a:spLocks noChangeArrowheads="1"/>
          </p:cNvSpPr>
          <p:nvPr/>
        </p:nvSpPr>
        <p:spPr bwMode="auto">
          <a:xfrm>
            <a:off x="6472671" y="4088087"/>
            <a:ext cx="2498147" cy="390636"/>
          </a:xfrm>
          <a:prstGeom prst="rect">
            <a:avLst/>
          </a:prstGeom>
          <a:noFill/>
          <a:ln w="19050" algn="ctr">
            <a:noFill/>
            <a:miter lim="800000"/>
            <a:headEnd/>
            <a:tailEnd/>
          </a:ln>
          <a:effectLst/>
        </p:spPr>
        <p:txBody>
          <a:bodyPr lIns="82058" tIns="41029" rIns="82058" bIns="41029">
            <a:spAutoFit/>
          </a:bodyPr>
          <a:lstStyle/>
          <a:p>
            <a:pPr defTabSz="914608"/>
            <a:r>
              <a:rPr lang="en-US" sz="2000" dirty="0"/>
              <a:t>CO</a:t>
            </a:r>
            <a:r>
              <a:rPr lang="en-US" sz="2000" baseline="-25000" dirty="0"/>
              <a:t>2 </a:t>
            </a:r>
            <a:r>
              <a:rPr lang="en-US" sz="2000" dirty="0"/>
              <a:t>stabilization</a:t>
            </a:r>
          </a:p>
        </p:txBody>
      </p:sp>
      <p:sp>
        <p:nvSpPr>
          <p:cNvPr id="17" name="Text Box 12"/>
          <p:cNvSpPr txBox="1">
            <a:spLocks noChangeArrowheads="1"/>
          </p:cNvSpPr>
          <p:nvPr/>
        </p:nvSpPr>
        <p:spPr bwMode="auto">
          <a:xfrm>
            <a:off x="6472671" y="5270308"/>
            <a:ext cx="2498147" cy="390636"/>
          </a:xfrm>
          <a:prstGeom prst="rect">
            <a:avLst/>
          </a:prstGeom>
          <a:noFill/>
          <a:ln w="19050" algn="ctr">
            <a:noFill/>
            <a:miter lim="800000"/>
            <a:headEnd/>
            <a:tailEnd/>
          </a:ln>
          <a:effectLst/>
        </p:spPr>
        <p:txBody>
          <a:bodyPr lIns="82058" tIns="41029" rIns="82058" bIns="41029">
            <a:spAutoFit/>
          </a:bodyPr>
          <a:lstStyle/>
          <a:p>
            <a:pPr defTabSz="914608"/>
            <a:r>
              <a:rPr lang="en-US" sz="2000" dirty="0"/>
              <a:t>CO</a:t>
            </a:r>
            <a:r>
              <a:rPr lang="en-US" sz="2000" baseline="-25000" dirty="0"/>
              <a:t>2 </a:t>
            </a:r>
            <a:r>
              <a:rPr lang="en-US" sz="2000" dirty="0"/>
              <a:t>emissions</a:t>
            </a:r>
          </a:p>
        </p:txBody>
      </p:sp>
      <p:sp>
        <p:nvSpPr>
          <p:cNvPr id="18" name="Line 14"/>
          <p:cNvSpPr>
            <a:spLocks noChangeShapeType="1"/>
          </p:cNvSpPr>
          <p:nvPr/>
        </p:nvSpPr>
        <p:spPr bwMode="auto">
          <a:xfrm>
            <a:off x="611909" y="2192891"/>
            <a:ext cx="0" cy="2106706"/>
          </a:xfrm>
          <a:prstGeom prst="line">
            <a:avLst/>
          </a:prstGeom>
          <a:noFill/>
          <a:ln w="28575">
            <a:solidFill>
              <a:srgbClr val="996600"/>
            </a:solidFill>
            <a:round/>
            <a:headEnd/>
            <a:tailEnd type="stealth" w="lg" len="lg"/>
          </a:ln>
          <a:effectLst/>
        </p:spPr>
        <p:txBody>
          <a:bodyPr wrap="none" lIns="82058" tIns="41029" rIns="82058" bIns="41029" anchor="ctr"/>
          <a:lstStyle/>
          <a:p>
            <a:endParaRPr lang="en-US"/>
          </a:p>
        </p:txBody>
      </p:sp>
      <p:sp>
        <p:nvSpPr>
          <p:cNvPr id="19" name="Text Box 13"/>
          <p:cNvSpPr txBox="1">
            <a:spLocks noChangeArrowheads="1"/>
          </p:cNvSpPr>
          <p:nvPr/>
        </p:nvSpPr>
        <p:spPr bwMode="auto">
          <a:xfrm>
            <a:off x="497898" y="1533145"/>
            <a:ext cx="3594965" cy="830756"/>
          </a:xfrm>
          <a:prstGeom prst="rect">
            <a:avLst/>
          </a:prstGeom>
          <a:solidFill>
            <a:schemeClr val="bg1"/>
          </a:solidFill>
          <a:ln w="19050" algn="ctr">
            <a:noFill/>
            <a:miter lim="800000"/>
            <a:headEnd/>
            <a:tailEnd/>
          </a:ln>
          <a:effectLst/>
        </p:spPr>
        <p:txBody>
          <a:bodyPr lIns="82058" tIns="41029" rIns="82058" bIns="41029">
            <a:spAutoFit/>
          </a:bodyPr>
          <a:lstStyle/>
          <a:p>
            <a:pPr defTabSz="914608">
              <a:lnSpc>
                <a:spcPct val="90000"/>
              </a:lnSpc>
            </a:pPr>
            <a:r>
              <a:rPr lang="en-US" b="1" dirty="0"/>
              <a:t>Assume anthropogenic CO</a:t>
            </a:r>
            <a:r>
              <a:rPr lang="en-US" b="1" baseline="-25000" dirty="0"/>
              <a:t>2 </a:t>
            </a:r>
            <a:r>
              <a:rPr lang="en-US" b="1" dirty="0"/>
              <a:t>emissions peak in 0-100 years, then drop off to near zero</a:t>
            </a:r>
          </a:p>
        </p:txBody>
      </p:sp>
      <p:sp>
        <p:nvSpPr>
          <p:cNvPr id="20"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67</a:t>
            </a:fld>
            <a:endParaRPr lang="en-US" sz="1200" dirty="0">
              <a:solidFill>
                <a:srgbClr val="106636"/>
              </a:solidFill>
              <a:latin typeface="Arial" pitchFamily="34" charset="0"/>
              <a:cs typeface="Arial" pitchFamily="34" charset="0"/>
            </a:endParaRPr>
          </a:p>
        </p:txBody>
      </p:sp>
      <p:sp>
        <p:nvSpPr>
          <p:cNvPr id="23"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extLst>
      <p:ext uri="{BB962C8B-B14F-4D97-AF65-F5344CB8AC3E}">
        <p14:creationId xmlns:p14="http://schemas.microsoft.com/office/powerpoint/2010/main" val="149573763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434"/>
                </a:solidFill>
              </a:rPr>
              <a:t>Rece</a:t>
            </a:r>
            <a:r>
              <a:rPr lang="en-US" dirty="0" smtClean="0"/>
              <a:t>nt Predictions of Climate Models</a:t>
            </a:r>
            <a:endParaRPr lang="en-US" dirty="0"/>
          </a:p>
        </p:txBody>
      </p:sp>
      <p:pic>
        <p:nvPicPr>
          <p:cNvPr id="1026" name="Picture 2"/>
          <p:cNvPicPr>
            <a:picLocks noChangeAspect="1" noChangeArrowheads="1"/>
          </p:cNvPicPr>
          <p:nvPr/>
        </p:nvPicPr>
        <p:blipFill>
          <a:blip r:embed="rId2" cstate="print"/>
          <a:srcRect b="24434"/>
          <a:stretch>
            <a:fillRect/>
          </a:stretch>
        </p:blipFill>
        <p:spPr bwMode="auto">
          <a:xfrm>
            <a:off x="0" y="972672"/>
            <a:ext cx="9144000" cy="4673601"/>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0" y="5731932"/>
            <a:ext cx="856961" cy="1126067"/>
          </a:xfrm>
          <a:prstGeom prst="rect">
            <a:avLst/>
          </a:prstGeom>
          <a:noFill/>
          <a:ln w="9525">
            <a:noFill/>
            <a:miter lim="800000"/>
            <a:headEnd/>
            <a:tailEnd/>
          </a:ln>
        </p:spPr>
      </p:pic>
      <p:sp>
        <p:nvSpPr>
          <p:cNvPr id="7"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68</a:t>
            </a:fld>
            <a:endParaRPr lang="en-US" sz="1200" dirty="0">
              <a:solidFill>
                <a:srgbClr val="106636"/>
              </a:solidFill>
              <a:latin typeface="Arial" pitchFamily="34" charset="0"/>
              <a:cs typeface="Arial" pitchFamily="34" charset="0"/>
            </a:endParaRPr>
          </a:p>
        </p:txBody>
      </p:sp>
      <p:sp>
        <p:nvSpPr>
          <p:cNvPr id="8"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extLst>
      <p:ext uri="{BB962C8B-B14F-4D97-AF65-F5344CB8AC3E}">
        <p14:creationId xmlns:p14="http://schemas.microsoft.com/office/powerpoint/2010/main" val="3112023689"/>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22"/>
          <p:cNvSpPr>
            <a:spLocks noChangeArrowheads="1"/>
          </p:cNvSpPr>
          <p:nvPr/>
        </p:nvSpPr>
        <p:spPr bwMode="auto">
          <a:xfrm>
            <a:off x="272762" y="182376"/>
            <a:ext cx="8601364" cy="766909"/>
          </a:xfrm>
          <a:prstGeom prst="rect">
            <a:avLst/>
          </a:prstGeom>
          <a:noFill/>
          <a:ln w="9525" algn="ctr">
            <a:noFill/>
            <a:miter lim="800000"/>
            <a:headEnd/>
            <a:tailEnd/>
          </a:ln>
          <a:effectLst/>
        </p:spPr>
        <p:txBody>
          <a:bodyPr lIns="93503" tIns="46752" rIns="93503" bIns="46752">
            <a:spAutoFit/>
          </a:bodyPr>
          <a:lstStyle/>
          <a:p>
            <a:pPr algn="ctr" defTabSz="914608">
              <a:lnSpc>
                <a:spcPct val="95000"/>
              </a:lnSpc>
            </a:pPr>
            <a:r>
              <a:rPr lang="en-US" sz="2400" dirty="0" smtClean="0">
                <a:solidFill>
                  <a:srgbClr val="106636"/>
                </a:solidFill>
                <a:ea typeface="+mj-ea"/>
                <a:cs typeface="Arial" charset="0"/>
              </a:rPr>
              <a:t>IPCC Socioeconomic Scenarios for Climate Modeling</a:t>
            </a:r>
            <a:r>
              <a:rPr lang="en-US" sz="2200" b="1" i="1" dirty="0">
                <a:solidFill>
                  <a:srgbClr val="FF0000"/>
                </a:solidFill>
                <a:effectLst>
                  <a:outerShdw blurRad="38100" dist="38100" dir="2700000" algn="tl">
                    <a:srgbClr val="C0C0C0"/>
                  </a:outerShdw>
                </a:effectLst>
              </a:rPr>
              <a:t/>
            </a:r>
            <a:br>
              <a:rPr lang="en-US" sz="2200" b="1" i="1" dirty="0">
                <a:solidFill>
                  <a:srgbClr val="FF0000"/>
                </a:solidFill>
                <a:effectLst>
                  <a:outerShdw blurRad="38100" dist="38100" dir="2700000" algn="tl">
                    <a:srgbClr val="C0C0C0"/>
                  </a:outerShdw>
                </a:effectLst>
              </a:rPr>
            </a:br>
            <a:endParaRPr lang="en-US" sz="2200" b="1" i="1" dirty="0">
              <a:effectLst>
                <a:outerShdw blurRad="38100" dist="38100" dir="2700000" algn="tl">
                  <a:srgbClr val="C0C0C0"/>
                </a:outerShdw>
              </a:effectLst>
            </a:endParaRPr>
          </a:p>
        </p:txBody>
      </p:sp>
      <p:sp>
        <p:nvSpPr>
          <p:cNvPr id="31" name="Slide Number Placeholder 30"/>
          <p:cNvSpPr>
            <a:spLocks noGrp="1"/>
          </p:cNvSpPr>
          <p:nvPr>
            <p:ph type="sldNum" sz="quarter" idx="11"/>
          </p:nvPr>
        </p:nvSpPr>
        <p:spPr/>
        <p:txBody>
          <a:bodyPr/>
          <a:lstStyle/>
          <a:p>
            <a:pPr>
              <a:defRPr/>
            </a:pPr>
            <a:fld id="{6EEA275D-5A49-48A8-817D-44C3EA0A3A2F}" type="slidenum">
              <a:rPr lang="en-US" smtClean="0"/>
              <a:pPr>
                <a:defRPr/>
              </a:pPr>
              <a:t>69</a:t>
            </a:fld>
            <a:endParaRPr lang="en-US" dirty="0"/>
          </a:p>
        </p:txBody>
      </p:sp>
      <p:sp>
        <p:nvSpPr>
          <p:cNvPr id="32" name="Footer Placeholder 31"/>
          <p:cNvSpPr>
            <a:spLocks noGrp="1"/>
          </p:cNvSpPr>
          <p:nvPr>
            <p:ph type="ftr" sz="quarter" idx="10"/>
          </p:nvPr>
        </p:nvSpPr>
        <p:spPr/>
        <p:txBody>
          <a:bodyPr/>
          <a:lstStyle/>
          <a:p>
            <a:pPr>
              <a:defRPr/>
            </a:pPr>
            <a:r>
              <a:rPr lang="en-US" smtClean="0"/>
              <a:t>Energy Facts 2010</a:t>
            </a:r>
            <a:endParaRPr lang="en-US" dirty="0"/>
          </a:p>
        </p:txBody>
      </p:sp>
      <p:pic>
        <p:nvPicPr>
          <p:cNvPr id="23" name="Picture 4"/>
          <p:cNvPicPr>
            <a:picLocks noChangeAspect="1" noChangeArrowheads="1"/>
          </p:cNvPicPr>
          <p:nvPr/>
        </p:nvPicPr>
        <p:blipFill>
          <a:blip r:embed="rId3" cstate="print"/>
          <a:srcRect/>
          <a:stretch>
            <a:fillRect/>
          </a:stretch>
        </p:blipFill>
        <p:spPr bwMode="auto">
          <a:xfrm>
            <a:off x="0" y="815932"/>
            <a:ext cx="9093200" cy="6029862"/>
          </a:xfrm>
          <a:prstGeom prst="rect">
            <a:avLst/>
          </a:prstGeom>
          <a:noFill/>
          <a:ln w="9525">
            <a:noFill/>
            <a:miter lim="800000"/>
            <a:headEnd/>
            <a:tailEnd/>
          </a:ln>
          <a:effectLst/>
        </p:spPr>
      </p:pic>
      <p:sp>
        <p:nvSpPr>
          <p:cNvPr id="6" name="Slide Number Placeholder 3"/>
          <p:cNvSpPr txBox="1">
            <a:spLocks/>
          </p:cNvSpPr>
          <p:nvPr/>
        </p:nvSpPr>
        <p:spPr>
          <a:xfrm>
            <a:off x="8566150" y="6506369"/>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EEA275D-5A49-48A8-817D-44C3EA0A3A2F}" type="slidenum">
              <a:rPr kumimoji="0" lang="en-US" sz="11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1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0565054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3"/>
          <p:cNvSpPr txBox="1">
            <a:spLocks noChangeArrowheads="1"/>
          </p:cNvSpPr>
          <p:nvPr/>
        </p:nvSpPr>
        <p:spPr bwMode="auto">
          <a:xfrm>
            <a:off x="192275" y="3660405"/>
            <a:ext cx="2355273" cy="677086"/>
          </a:xfrm>
          <a:prstGeom prst="rect">
            <a:avLst/>
          </a:prstGeom>
          <a:noFill/>
          <a:ln w="9525" algn="ctr">
            <a:noFill/>
            <a:miter lim="800000"/>
            <a:headEnd/>
            <a:tailEnd/>
          </a:ln>
          <a:effectLst/>
        </p:spPr>
        <p:txBody>
          <a:bodyPr wrap="square" lIns="91418" tIns="45709" rIns="91418" bIns="45709">
            <a:spAutoFit/>
          </a:bodyPr>
          <a:lstStyle/>
          <a:p>
            <a:pPr algn="ctr" defTabSz="914608" eaLnBrk="0" hangingPunct="0">
              <a:lnSpc>
                <a:spcPct val="95000"/>
              </a:lnSpc>
              <a:spcBef>
                <a:spcPct val="0"/>
              </a:spcBef>
              <a:tabLst>
                <a:tab pos="1696726" algn="l"/>
              </a:tabLst>
            </a:pPr>
            <a:r>
              <a:rPr lang="en-US" sz="4000" b="1" dirty="0" smtClean="0">
                <a:solidFill>
                  <a:srgbClr val="FF0000"/>
                </a:solidFill>
                <a:effectLst>
                  <a:outerShdw blurRad="38100" dist="38100" dir="2700000" algn="tl">
                    <a:srgbClr val="C0C0C0"/>
                  </a:outerShdw>
                </a:effectLst>
                <a:latin typeface="Arial" pitchFamily="34" charset="0"/>
              </a:rPr>
              <a:t>“toe”</a:t>
            </a:r>
            <a:endParaRPr lang="en-US" sz="4000" b="1" dirty="0">
              <a:solidFill>
                <a:srgbClr val="FF0000"/>
              </a:solidFill>
              <a:effectLst>
                <a:outerShdw blurRad="38100" dist="38100" dir="2700000" algn="tl">
                  <a:srgbClr val="C0C0C0"/>
                </a:outerShdw>
              </a:effectLst>
              <a:latin typeface="Arial" pitchFamily="34" charset="0"/>
            </a:endParaRPr>
          </a:p>
        </p:txBody>
      </p:sp>
      <p:cxnSp>
        <p:nvCxnSpPr>
          <p:cNvPr id="26" name="Straight Connector 25"/>
          <p:cNvCxnSpPr/>
          <p:nvPr/>
        </p:nvCxnSpPr>
        <p:spPr>
          <a:xfrm>
            <a:off x="2152746" y="4022019"/>
            <a:ext cx="4417455" cy="0"/>
          </a:xfrm>
          <a:prstGeom prst="line">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20"/>
          <p:cNvGrpSpPr/>
          <p:nvPr/>
        </p:nvGrpSpPr>
        <p:grpSpPr>
          <a:xfrm>
            <a:off x="2588840" y="2073500"/>
            <a:ext cx="3424347" cy="3997100"/>
            <a:chOff x="3574466" y="3366655"/>
            <a:chExt cx="2036618" cy="2507672"/>
          </a:xfrm>
        </p:grpSpPr>
        <p:sp>
          <p:nvSpPr>
            <p:cNvPr id="20" name="Rectangle 19"/>
            <p:cNvSpPr/>
            <p:nvPr/>
          </p:nvSpPr>
          <p:spPr>
            <a:xfrm>
              <a:off x="3574466" y="3366655"/>
              <a:ext cx="2036618" cy="25076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8"/>
            <p:cNvGrpSpPr/>
            <p:nvPr/>
          </p:nvGrpSpPr>
          <p:grpSpPr>
            <a:xfrm>
              <a:off x="3700517" y="3560620"/>
              <a:ext cx="1604416" cy="2197451"/>
              <a:chOff x="3385930" y="3299791"/>
              <a:chExt cx="2372139" cy="3067879"/>
            </a:xfrm>
          </p:grpSpPr>
          <p:pic>
            <p:nvPicPr>
              <p:cNvPr id="132098" name="Picture 2" descr="http://static-p4.fotolia.com/jpg/00/01/48/67/400_F_1486772_exhr1fK8ISFCz9o7HZNfydREXpzIbt.jpg"/>
              <p:cNvPicPr>
                <a:picLocks noChangeAspect="1" noChangeArrowheads="1"/>
              </p:cNvPicPr>
              <p:nvPr/>
            </p:nvPicPr>
            <p:blipFill>
              <a:blip r:embed="rId3" cstate="print"/>
              <a:srcRect l="2440" t="19478" r="14546"/>
              <a:stretch>
                <a:fillRect/>
              </a:stretch>
            </p:blipFill>
            <p:spPr bwMode="auto">
              <a:xfrm>
                <a:off x="3385930" y="3299791"/>
                <a:ext cx="2372139" cy="3067879"/>
              </a:xfrm>
              <a:prstGeom prst="rect">
                <a:avLst/>
              </a:prstGeom>
              <a:noFill/>
            </p:spPr>
          </p:pic>
          <p:sp>
            <p:nvSpPr>
              <p:cNvPr id="14" name="Rectangle 13"/>
              <p:cNvSpPr/>
              <p:nvPr/>
            </p:nvSpPr>
            <p:spPr>
              <a:xfrm>
                <a:off x="3467819" y="4479985"/>
                <a:ext cx="322053" cy="120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447129" y="6093125"/>
                <a:ext cx="322053" cy="120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21126847">
                <a:off x="4670211" y="6060298"/>
                <a:ext cx="212322" cy="81051"/>
              </a:xfrm>
              <a:prstGeom prst="rect">
                <a:avLst/>
              </a:prstGeom>
              <a:solidFill>
                <a:srgbClr val="B8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2324326">
                <a:off x="4765881" y="4447454"/>
                <a:ext cx="126262" cy="51223"/>
              </a:xfrm>
              <a:prstGeom prst="rect">
                <a:avLst/>
              </a:prstGeom>
              <a:solidFill>
                <a:srgbClr val="EED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849283">
                <a:off x="4593305" y="4455391"/>
                <a:ext cx="168943" cy="51223"/>
              </a:xfrm>
              <a:prstGeom prst="rect">
                <a:avLst/>
              </a:prstGeom>
              <a:solidFill>
                <a:srgbClr val="F2D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1849283">
                <a:off x="4565051" y="4498075"/>
                <a:ext cx="168943" cy="51223"/>
              </a:xfrm>
              <a:prstGeom prst="rect">
                <a:avLst/>
              </a:prstGeom>
              <a:solidFill>
                <a:srgbClr val="D9C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 name="Text Box 3"/>
          <p:cNvSpPr txBox="1">
            <a:spLocks noChangeArrowheads="1"/>
          </p:cNvSpPr>
          <p:nvPr/>
        </p:nvSpPr>
        <p:spPr bwMode="auto">
          <a:xfrm>
            <a:off x="6487469" y="3660405"/>
            <a:ext cx="2256613" cy="677086"/>
          </a:xfrm>
          <a:prstGeom prst="rect">
            <a:avLst/>
          </a:prstGeom>
          <a:noFill/>
          <a:ln w="9525" algn="ctr">
            <a:noFill/>
            <a:miter lim="800000"/>
            <a:headEnd/>
            <a:tailEnd/>
          </a:ln>
          <a:effectLst/>
        </p:spPr>
        <p:txBody>
          <a:bodyPr wrap="square" lIns="91418" tIns="45709" rIns="91418" bIns="45709">
            <a:spAutoFit/>
          </a:bodyPr>
          <a:lstStyle/>
          <a:p>
            <a:pPr algn="ctr" defTabSz="914608" eaLnBrk="0" hangingPunct="0">
              <a:lnSpc>
                <a:spcPct val="95000"/>
              </a:lnSpc>
              <a:spcBef>
                <a:spcPct val="0"/>
              </a:spcBef>
              <a:tabLst>
                <a:tab pos="1696726" algn="l"/>
              </a:tabLst>
            </a:pPr>
            <a:r>
              <a:rPr lang="en-US" sz="4000" b="1" dirty="0" smtClean="0">
                <a:solidFill>
                  <a:srgbClr val="FF0000"/>
                </a:solidFill>
                <a:effectLst>
                  <a:outerShdw blurRad="38100" dist="38100" dir="2700000" algn="tl">
                    <a:srgbClr val="C0C0C0"/>
                  </a:outerShdw>
                </a:effectLst>
                <a:latin typeface="Arial" pitchFamily="34" charset="0"/>
              </a:rPr>
              <a:t>“quads”</a:t>
            </a:r>
            <a:endParaRPr lang="en-US" sz="4000" b="1" dirty="0">
              <a:solidFill>
                <a:srgbClr val="FF0000"/>
              </a:solidFill>
              <a:effectLst>
                <a:outerShdw blurRad="38100" dist="38100" dir="2700000" algn="tl">
                  <a:srgbClr val="C0C0C0"/>
                </a:outerShdw>
              </a:effectLst>
              <a:latin typeface="Arial" pitchFamily="34" charset="0"/>
            </a:endParaRPr>
          </a:p>
        </p:txBody>
      </p:sp>
      <p:sp>
        <p:nvSpPr>
          <p:cNvPr id="24" name="Text Box 3"/>
          <p:cNvSpPr txBox="1">
            <a:spLocks noChangeArrowheads="1"/>
          </p:cNvSpPr>
          <p:nvPr/>
        </p:nvSpPr>
        <p:spPr bwMode="auto">
          <a:xfrm>
            <a:off x="-84408" y="1258882"/>
            <a:ext cx="9144000" cy="384698"/>
          </a:xfrm>
          <a:prstGeom prst="rect">
            <a:avLst/>
          </a:prstGeom>
          <a:noFill/>
          <a:ln w="9525" algn="ctr">
            <a:noFill/>
            <a:miter lim="800000"/>
            <a:headEnd/>
            <a:tailEnd/>
          </a:ln>
          <a:effectLst/>
        </p:spPr>
        <p:txBody>
          <a:bodyPr wrap="square" lIns="91418" tIns="45709" rIns="91418" bIns="45709">
            <a:spAutoFit/>
          </a:bodyPr>
          <a:lstStyle/>
          <a:p>
            <a:pPr algn="ctr" defTabSz="914608" eaLnBrk="0" hangingPunct="0">
              <a:lnSpc>
                <a:spcPct val="95000"/>
              </a:lnSpc>
              <a:spcBef>
                <a:spcPct val="0"/>
              </a:spcBef>
              <a:tabLst>
                <a:tab pos="1696726" algn="l"/>
              </a:tabLst>
            </a:pPr>
            <a:r>
              <a:rPr lang="en-US" sz="2000" b="1" dirty="0" smtClean="0">
                <a:solidFill>
                  <a:srgbClr val="FF0000"/>
                </a:solidFill>
                <a:effectLst>
                  <a:outerShdw blurRad="38100" dist="38100" dir="2700000" algn="tl">
                    <a:srgbClr val="C0C0C0"/>
                  </a:outerShdw>
                </a:effectLst>
                <a:latin typeface="Arial" pitchFamily="34" charset="0"/>
              </a:rPr>
              <a:t> BTU .. quad .. </a:t>
            </a:r>
            <a:r>
              <a:rPr lang="en-US" sz="2000" b="1" dirty="0" err="1" smtClean="0">
                <a:solidFill>
                  <a:srgbClr val="FF0000"/>
                </a:solidFill>
                <a:effectLst>
                  <a:outerShdw blurRad="38100" dist="38100" dir="2700000" algn="tl">
                    <a:srgbClr val="C0C0C0"/>
                  </a:outerShdw>
                </a:effectLst>
                <a:latin typeface="Arial" pitchFamily="34" charset="0"/>
              </a:rPr>
              <a:t>boe</a:t>
            </a:r>
            <a:r>
              <a:rPr lang="en-US" sz="2000" b="1" dirty="0" smtClean="0">
                <a:solidFill>
                  <a:srgbClr val="FF0000"/>
                </a:solidFill>
                <a:effectLst>
                  <a:outerShdw blurRad="38100" dist="38100" dir="2700000" algn="tl">
                    <a:srgbClr val="C0C0C0"/>
                  </a:outerShdw>
                </a:effectLst>
                <a:latin typeface="Arial" pitchFamily="34" charset="0"/>
              </a:rPr>
              <a:t> .. </a:t>
            </a:r>
            <a:r>
              <a:rPr lang="en-US" sz="2000" b="1" dirty="0" err="1" smtClean="0">
                <a:solidFill>
                  <a:srgbClr val="FF0000"/>
                </a:solidFill>
                <a:effectLst>
                  <a:outerShdw blurRad="38100" dist="38100" dir="2700000" algn="tl">
                    <a:srgbClr val="C0C0C0"/>
                  </a:outerShdw>
                </a:effectLst>
                <a:latin typeface="Arial" pitchFamily="34" charset="0"/>
              </a:rPr>
              <a:t>bboe</a:t>
            </a:r>
            <a:r>
              <a:rPr lang="en-US" sz="2000" b="1" dirty="0" smtClean="0">
                <a:solidFill>
                  <a:srgbClr val="FF0000"/>
                </a:solidFill>
                <a:effectLst>
                  <a:outerShdw blurRad="38100" dist="38100" dir="2700000" algn="tl">
                    <a:srgbClr val="C0C0C0"/>
                  </a:outerShdw>
                </a:effectLst>
                <a:latin typeface="Arial" pitchFamily="34" charset="0"/>
              </a:rPr>
              <a:t> .. toe .. </a:t>
            </a:r>
            <a:r>
              <a:rPr lang="en-US" sz="2000" b="1" dirty="0" err="1" smtClean="0">
                <a:solidFill>
                  <a:srgbClr val="FF0000"/>
                </a:solidFill>
                <a:effectLst>
                  <a:outerShdw blurRad="38100" dist="38100" dir="2700000" algn="tl">
                    <a:srgbClr val="C0C0C0"/>
                  </a:outerShdw>
                </a:effectLst>
                <a:latin typeface="Arial" pitchFamily="34" charset="0"/>
              </a:rPr>
              <a:t>tce</a:t>
            </a:r>
            <a:r>
              <a:rPr lang="en-US" sz="2000" b="1" dirty="0" smtClean="0">
                <a:solidFill>
                  <a:srgbClr val="FF0000"/>
                </a:solidFill>
                <a:effectLst>
                  <a:outerShdw blurRad="38100" dist="38100" dir="2700000" algn="tl">
                    <a:srgbClr val="C0C0C0"/>
                  </a:outerShdw>
                </a:effectLst>
                <a:latin typeface="Arial" pitchFamily="34" charset="0"/>
              </a:rPr>
              <a:t> .. Joule .. </a:t>
            </a:r>
            <a:r>
              <a:rPr lang="en-US" sz="2000" b="1" dirty="0" err="1" smtClean="0">
                <a:solidFill>
                  <a:srgbClr val="FF0000"/>
                </a:solidFill>
                <a:effectLst>
                  <a:outerShdw blurRad="38100" dist="38100" dir="2700000" algn="tl">
                    <a:srgbClr val="C0C0C0"/>
                  </a:outerShdw>
                </a:effectLst>
                <a:latin typeface="Arial" pitchFamily="34" charset="0"/>
              </a:rPr>
              <a:t>therm</a:t>
            </a:r>
            <a:r>
              <a:rPr lang="en-US" sz="2000" b="1" dirty="0" smtClean="0">
                <a:solidFill>
                  <a:srgbClr val="FF0000"/>
                </a:solidFill>
                <a:effectLst>
                  <a:outerShdw blurRad="38100" dist="38100" dir="2700000" algn="tl">
                    <a:srgbClr val="C0C0C0"/>
                  </a:outerShdw>
                </a:effectLst>
                <a:latin typeface="Arial" pitchFamily="34" charset="0"/>
              </a:rPr>
              <a:t> .. </a:t>
            </a:r>
            <a:r>
              <a:rPr lang="en-US" sz="2000" b="1" dirty="0" err="1" smtClean="0">
                <a:solidFill>
                  <a:srgbClr val="FF0000"/>
                </a:solidFill>
                <a:effectLst>
                  <a:outerShdw blurRad="38100" dist="38100" dir="2700000" algn="tl">
                    <a:srgbClr val="C0C0C0"/>
                  </a:outerShdw>
                </a:effectLst>
                <a:latin typeface="Arial" pitchFamily="34" charset="0"/>
              </a:rPr>
              <a:t>thermie</a:t>
            </a:r>
            <a:r>
              <a:rPr lang="en-US" sz="2000" b="1" dirty="0" smtClean="0">
                <a:solidFill>
                  <a:srgbClr val="FF0000"/>
                </a:solidFill>
                <a:effectLst>
                  <a:outerShdw blurRad="38100" dist="38100" dir="2700000" algn="tl">
                    <a:srgbClr val="C0C0C0"/>
                  </a:outerShdw>
                </a:effectLst>
                <a:latin typeface="Arial" pitchFamily="34" charset="0"/>
              </a:rPr>
              <a:t> .. calorie .. </a:t>
            </a:r>
            <a:endParaRPr lang="en-US" sz="2000" b="1" dirty="0">
              <a:solidFill>
                <a:srgbClr val="FF0000"/>
              </a:solidFill>
              <a:effectLst>
                <a:outerShdw blurRad="38100" dist="38100" dir="2700000" algn="tl">
                  <a:srgbClr val="C0C0C0"/>
                </a:outerShdw>
              </a:effectLst>
              <a:latin typeface="Arial" pitchFamily="34" charset="0"/>
            </a:endParaRPr>
          </a:p>
        </p:txBody>
      </p:sp>
      <p:sp>
        <p:nvSpPr>
          <p:cNvPr id="27" name="Text Box 21"/>
          <p:cNvSpPr txBox="1">
            <a:spLocks noChangeArrowheads="1"/>
          </p:cNvSpPr>
          <p:nvPr/>
        </p:nvSpPr>
        <p:spPr bwMode="auto">
          <a:xfrm>
            <a:off x="160338" y="205074"/>
            <a:ext cx="8815387" cy="389883"/>
          </a:xfrm>
          <a:prstGeom prst="rect">
            <a:avLst/>
          </a:prstGeom>
          <a:noFill/>
          <a:ln w="9525" algn="ctr">
            <a:noFill/>
            <a:miter lim="800000"/>
            <a:headEnd/>
            <a:tailEnd/>
          </a:ln>
          <a:effectLst/>
        </p:spPr>
        <p:txBody>
          <a:bodyPr lIns="93503" tIns="46752" rIns="93503" bIns="46752">
            <a:spAutoFit/>
          </a:bodyPr>
          <a:lstStyle/>
          <a:p>
            <a:pPr algn="ctr" defTabSz="820738">
              <a:lnSpc>
                <a:spcPct val="80000"/>
              </a:lnSpc>
              <a:defRPr/>
            </a:pPr>
            <a:r>
              <a:rPr lang="en-US" sz="2400" b="1" dirty="0">
                <a:solidFill>
                  <a:srgbClr val="006600"/>
                </a:solidFill>
                <a:effectLst>
                  <a:outerShdw blurRad="38100" dist="38100" dir="2700000" algn="tl">
                    <a:srgbClr val="C0C0C0"/>
                  </a:outerShdw>
                </a:effectLst>
                <a:latin typeface="Arial" pitchFamily="34" charset="0"/>
                <a:cs typeface="Arial" pitchFamily="34" charset="0"/>
              </a:rPr>
              <a:t> </a:t>
            </a:r>
            <a:r>
              <a:rPr lang="en-US" sz="2400" dirty="0" smtClean="0">
                <a:solidFill>
                  <a:srgbClr val="006600"/>
                </a:solidFill>
                <a:latin typeface="Arial" pitchFamily="34" charset="0"/>
                <a:ea typeface="+mj-ea"/>
                <a:cs typeface="Arial" pitchFamily="34" charset="0"/>
              </a:rPr>
              <a:t>Fear of Too Many Energy Units</a:t>
            </a:r>
            <a:endParaRPr lang="en-US" sz="2400" b="1" dirty="0">
              <a:solidFill>
                <a:srgbClr val="006600"/>
              </a:solidFill>
              <a:effectLst>
                <a:outerShdw blurRad="38100" dist="38100" dir="2700000" algn="tl">
                  <a:srgbClr val="C0C0C0"/>
                </a:outerShdw>
              </a:effectLst>
              <a:latin typeface="Arial" pitchFamily="34" charset="0"/>
              <a:cs typeface="Arial" pitchFamily="34" charset="0"/>
            </a:endParaRPr>
          </a:p>
        </p:txBody>
      </p:sp>
      <p:sp>
        <p:nvSpPr>
          <p:cNvPr id="23"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7</a:t>
            </a:fld>
            <a:endParaRPr lang="en-US" sz="1200" dirty="0">
              <a:solidFill>
                <a:srgbClr val="106636"/>
              </a:solidFill>
              <a:latin typeface="Arial" pitchFamily="34" charset="0"/>
              <a:cs typeface="Arial" pitchFamily="34" charset="0"/>
            </a:endParaRPr>
          </a:p>
        </p:txBody>
      </p:sp>
      <p:sp>
        <p:nvSpPr>
          <p:cNvPr id="25"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3860800" y="949952"/>
            <a:ext cx="5128654" cy="5139856"/>
          </a:xfrm>
          <a:prstGeom prst="rect">
            <a:avLst/>
          </a:prstGeom>
          <a:noFill/>
          <a:ln w="9525">
            <a:noFill/>
            <a:miter lim="800000"/>
            <a:headEnd/>
            <a:tailEnd/>
          </a:ln>
          <a:effectLst/>
        </p:spPr>
        <p:txBody>
          <a:bodyPr wrap="square" lIns="91429" tIns="45714" rIns="91429" bIns="45714">
            <a:spAutoFit/>
          </a:bodyPr>
          <a:lstStyle/>
          <a:p>
            <a:r>
              <a:rPr lang="en-US" altLang="ja-JP" dirty="0" smtClean="0">
                <a:solidFill>
                  <a:srgbClr val="000000"/>
                </a:solidFill>
                <a:latin typeface="Arial" pitchFamily="34" charset="0"/>
                <a:ea typeface="ＭＳ Ｐゴシック" pitchFamily="1" charset="-128"/>
                <a:cs typeface="Arial" pitchFamily="34" charset="0"/>
              </a:rPr>
              <a:t>Integrated Assessment Models – </a:t>
            </a:r>
            <a:r>
              <a:rPr lang="en-US" dirty="0" smtClean="0"/>
              <a:t>include both physical and social science models that consider demographic, political, and economic variables that affect greenhouse gas emission scenarios in addition to the physical climate system (atmosphere, oceans, and terrestrial  biosphere).  </a:t>
            </a:r>
          </a:p>
          <a:p>
            <a:endParaRPr lang="en-US" altLang="ja-JP" dirty="0" smtClean="0">
              <a:solidFill>
                <a:srgbClr val="000000"/>
              </a:solidFill>
              <a:latin typeface="Arial" pitchFamily="34" charset="0"/>
              <a:ea typeface="ＭＳ Ｐゴシック" pitchFamily="1" charset="-128"/>
              <a:cs typeface="Arial" pitchFamily="34" charset="0"/>
            </a:endParaRPr>
          </a:p>
          <a:p>
            <a:pPr defTabSz="1019056"/>
            <a:r>
              <a:rPr lang="en-US" altLang="ja-JP" dirty="0" smtClean="0">
                <a:solidFill>
                  <a:srgbClr val="000000"/>
                </a:solidFill>
                <a:latin typeface="Arial" pitchFamily="34" charset="0"/>
                <a:ea typeface="ＭＳ Ｐゴシック" pitchFamily="1" charset="-128"/>
                <a:cs typeface="Arial" pitchFamily="34" charset="0"/>
              </a:rPr>
              <a:t>The </a:t>
            </a:r>
            <a:r>
              <a:rPr lang="en-US" altLang="ja-JP" b="1" dirty="0">
                <a:solidFill>
                  <a:srgbClr val="FF0000"/>
                </a:solidFill>
                <a:latin typeface="Arial" pitchFamily="34" charset="0"/>
                <a:ea typeface="ＭＳ Ｐゴシック" pitchFamily="1" charset="-128"/>
                <a:cs typeface="Arial" pitchFamily="34" charset="0"/>
              </a:rPr>
              <a:t>Integrated Global Systems Model (IGSM) </a:t>
            </a:r>
            <a:r>
              <a:rPr lang="en-US" altLang="ja-JP" dirty="0" smtClean="0">
                <a:solidFill>
                  <a:srgbClr val="000000"/>
                </a:solidFill>
                <a:latin typeface="Arial" pitchFamily="34" charset="0"/>
                <a:ea typeface="ＭＳ Ｐゴシック" pitchFamily="1" charset="-128"/>
                <a:cs typeface="Arial" pitchFamily="34" charset="0"/>
              </a:rPr>
              <a:t>[MIT]</a:t>
            </a:r>
          </a:p>
          <a:p>
            <a:pPr defTabSz="1019056"/>
            <a:endParaRPr lang="en-US" altLang="ja-JP" sz="1100" b="1" dirty="0" smtClean="0">
              <a:solidFill>
                <a:srgbClr val="000000"/>
              </a:solidFill>
              <a:latin typeface="Arial" pitchFamily="34" charset="0"/>
              <a:ea typeface="ＭＳ Ｐゴシック" pitchFamily="1" charset="-128"/>
              <a:cs typeface="Arial" pitchFamily="34" charset="0"/>
            </a:endParaRPr>
          </a:p>
          <a:p>
            <a:pPr defTabSz="1019056"/>
            <a:r>
              <a:rPr lang="en-US" altLang="ja-JP" b="1" dirty="0" smtClean="0">
                <a:solidFill>
                  <a:srgbClr val="FF0000"/>
                </a:solidFill>
                <a:latin typeface="Arial" pitchFamily="34" charset="0"/>
                <a:ea typeface="ＭＳ Ｐゴシック" pitchFamily="1" charset="-128"/>
                <a:cs typeface="Arial" pitchFamily="34" charset="0"/>
              </a:rPr>
              <a:t>Model </a:t>
            </a:r>
            <a:r>
              <a:rPr lang="en-US" altLang="ja-JP" b="1" dirty="0">
                <a:solidFill>
                  <a:srgbClr val="FF0000"/>
                </a:solidFill>
                <a:latin typeface="Arial" pitchFamily="34" charset="0"/>
                <a:ea typeface="ＭＳ Ｐゴシック" pitchFamily="1" charset="-128"/>
                <a:cs typeface="Arial" pitchFamily="34" charset="0"/>
              </a:rPr>
              <a:t>for Evaluating the Regional and Global Effects (MERGE)</a:t>
            </a:r>
            <a:r>
              <a:rPr lang="en-US" altLang="ja-JP" dirty="0">
                <a:solidFill>
                  <a:srgbClr val="FF0000"/>
                </a:solidFill>
                <a:latin typeface="Arial" pitchFamily="34" charset="0"/>
                <a:ea typeface="ＭＳ Ｐゴシック" pitchFamily="1" charset="-128"/>
                <a:cs typeface="Arial" pitchFamily="34" charset="0"/>
              </a:rPr>
              <a:t> </a:t>
            </a:r>
            <a:r>
              <a:rPr lang="en-US" altLang="ja-JP" b="1" dirty="0">
                <a:solidFill>
                  <a:srgbClr val="FF0000"/>
                </a:solidFill>
                <a:latin typeface="Arial" pitchFamily="34" charset="0"/>
                <a:ea typeface="ＭＳ Ｐゴシック" pitchFamily="1" charset="-128"/>
                <a:cs typeface="Arial" pitchFamily="34" charset="0"/>
              </a:rPr>
              <a:t>of GHG </a:t>
            </a:r>
            <a:r>
              <a:rPr lang="en-US" altLang="ja-JP" b="1" dirty="0" smtClean="0">
                <a:solidFill>
                  <a:srgbClr val="FF0000"/>
                </a:solidFill>
                <a:latin typeface="Arial" pitchFamily="34" charset="0"/>
                <a:ea typeface="ＭＳ Ｐゴシック" pitchFamily="1" charset="-128"/>
                <a:cs typeface="Arial" pitchFamily="34" charset="0"/>
              </a:rPr>
              <a:t>Reduction Policies </a:t>
            </a:r>
            <a:r>
              <a:rPr lang="en-US" altLang="ja-JP" dirty="0" smtClean="0">
                <a:solidFill>
                  <a:srgbClr val="000000"/>
                </a:solidFill>
                <a:latin typeface="Arial" pitchFamily="34" charset="0"/>
                <a:ea typeface="ＭＳ Ｐゴシック" pitchFamily="1" charset="-128"/>
                <a:cs typeface="Arial" pitchFamily="34" charset="0"/>
              </a:rPr>
              <a:t>[Stanford </a:t>
            </a:r>
            <a:r>
              <a:rPr lang="en-US" altLang="ja-JP" dirty="0">
                <a:solidFill>
                  <a:srgbClr val="000000"/>
                </a:solidFill>
                <a:latin typeface="Arial" pitchFamily="34" charset="0"/>
                <a:ea typeface="ＭＳ Ｐゴシック" pitchFamily="1" charset="-128"/>
                <a:cs typeface="Arial" pitchFamily="34" charset="0"/>
              </a:rPr>
              <a:t>University and </a:t>
            </a:r>
            <a:r>
              <a:rPr lang="en-US" altLang="ja-JP" dirty="0" smtClean="0">
                <a:solidFill>
                  <a:srgbClr val="000000"/>
                </a:solidFill>
                <a:latin typeface="Arial" pitchFamily="34" charset="0"/>
                <a:ea typeface="ＭＳ Ｐゴシック" pitchFamily="1" charset="-128"/>
                <a:cs typeface="Arial" pitchFamily="34" charset="0"/>
              </a:rPr>
              <a:t>EPRI]</a:t>
            </a:r>
            <a:endParaRPr lang="en-US" altLang="ja-JP" dirty="0">
              <a:solidFill>
                <a:srgbClr val="000000"/>
              </a:solidFill>
              <a:latin typeface="Arial" pitchFamily="34" charset="0"/>
              <a:ea typeface="ＭＳ Ｐゴシック" pitchFamily="1" charset="-128"/>
              <a:cs typeface="Arial" pitchFamily="34" charset="0"/>
            </a:endParaRPr>
          </a:p>
          <a:p>
            <a:pPr defTabSz="1019056"/>
            <a:endParaRPr lang="en-US" altLang="ja-JP" sz="1100" dirty="0">
              <a:solidFill>
                <a:srgbClr val="000000"/>
              </a:solidFill>
              <a:latin typeface="Arial" pitchFamily="34" charset="0"/>
              <a:ea typeface="ＭＳ Ｐゴシック" pitchFamily="1" charset="-128"/>
              <a:cs typeface="Arial" pitchFamily="34" charset="0"/>
            </a:endParaRPr>
          </a:p>
          <a:p>
            <a:pPr defTabSz="1019056"/>
            <a:r>
              <a:rPr lang="en-US" altLang="ja-JP" dirty="0">
                <a:solidFill>
                  <a:srgbClr val="000000"/>
                </a:solidFill>
                <a:latin typeface="Arial" pitchFamily="34" charset="0"/>
                <a:ea typeface="ＭＳ Ｐゴシック" pitchFamily="1" charset="-128"/>
                <a:cs typeface="Arial" pitchFamily="34" charset="0"/>
              </a:rPr>
              <a:t>The </a:t>
            </a:r>
            <a:r>
              <a:rPr lang="en-US" altLang="ja-JP" b="1" dirty="0" err="1">
                <a:solidFill>
                  <a:srgbClr val="FF0000"/>
                </a:solidFill>
                <a:latin typeface="Arial" pitchFamily="34" charset="0"/>
                <a:ea typeface="ＭＳ Ｐゴシック" pitchFamily="1" charset="-128"/>
                <a:cs typeface="Arial" pitchFamily="34" charset="0"/>
              </a:rPr>
              <a:t>MiniCAM</a:t>
            </a:r>
            <a:r>
              <a:rPr lang="en-US" altLang="ja-JP" b="1" dirty="0">
                <a:solidFill>
                  <a:srgbClr val="FF0000"/>
                </a:solidFill>
                <a:latin typeface="Arial" pitchFamily="34" charset="0"/>
                <a:ea typeface="ＭＳ Ｐゴシック" pitchFamily="1" charset="-128"/>
                <a:cs typeface="Arial" pitchFamily="34" charset="0"/>
              </a:rPr>
              <a:t> Model of the Joint Global Change Research </a:t>
            </a:r>
            <a:r>
              <a:rPr lang="en-US" altLang="ja-JP" b="1" dirty="0" smtClean="0">
                <a:solidFill>
                  <a:srgbClr val="FF0000"/>
                </a:solidFill>
                <a:latin typeface="Arial" pitchFamily="34" charset="0"/>
                <a:ea typeface="ＭＳ Ｐゴシック" pitchFamily="1" charset="-128"/>
                <a:cs typeface="Arial" pitchFamily="34" charset="0"/>
              </a:rPr>
              <a:t>Institute</a:t>
            </a:r>
            <a:r>
              <a:rPr lang="en-US" altLang="ja-JP" dirty="0" smtClean="0">
                <a:solidFill>
                  <a:srgbClr val="000000"/>
                </a:solidFill>
                <a:latin typeface="Arial" pitchFamily="34" charset="0"/>
                <a:ea typeface="ＭＳ Ｐゴシック" pitchFamily="1" charset="-128"/>
                <a:cs typeface="Arial" pitchFamily="34" charset="0"/>
              </a:rPr>
              <a:t> [PNNL </a:t>
            </a:r>
            <a:r>
              <a:rPr lang="en-US" altLang="ja-JP" dirty="0">
                <a:solidFill>
                  <a:srgbClr val="000000"/>
                </a:solidFill>
                <a:latin typeface="Arial" pitchFamily="34" charset="0"/>
                <a:ea typeface="ＭＳ Ｐゴシック" pitchFamily="1" charset="-128"/>
                <a:cs typeface="Arial" pitchFamily="34" charset="0"/>
              </a:rPr>
              <a:t>and the University of </a:t>
            </a:r>
            <a:r>
              <a:rPr lang="en-US" altLang="ja-JP" dirty="0" smtClean="0">
                <a:solidFill>
                  <a:srgbClr val="000000"/>
                </a:solidFill>
                <a:latin typeface="Arial" pitchFamily="34" charset="0"/>
                <a:ea typeface="ＭＳ Ｐゴシック" pitchFamily="1" charset="-128"/>
                <a:cs typeface="Arial" pitchFamily="34" charset="0"/>
              </a:rPr>
              <a:t>Maryland]</a:t>
            </a:r>
            <a:endParaRPr lang="en-US" altLang="ja-JP" dirty="0">
              <a:solidFill>
                <a:srgbClr val="000000"/>
              </a:solidFill>
              <a:latin typeface="Arial" pitchFamily="34" charset="0"/>
              <a:ea typeface="ＭＳ Ｐゴシック" pitchFamily="1" charset="-128"/>
              <a:cs typeface="Arial" pitchFamily="34" charset="0"/>
            </a:endParaRPr>
          </a:p>
          <a:p>
            <a:pPr defTabSz="1019056"/>
            <a:endParaRPr lang="en-US" altLang="ja-JP" dirty="0">
              <a:solidFill>
                <a:srgbClr val="000000"/>
              </a:solidFill>
              <a:latin typeface="Arial Narrow" pitchFamily="34" charset="0"/>
              <a:ea typeface="ＭＳ Ｐゴシック" pitchFamily="1" charset="-128"/>
            </a:endParaRPr>
          </a:p>
          <a:p>
            <a:pPr defTabSz="1019056"/>
            <a:endParaRPr lang="en-US" dirty="0">
              <a:solidFill>
                <a:srgbClr val="000000"/>
              </a:solidFill>
              <a:latin typeface="Arial Narrow" pitchFamily="34" charset="0"/>
            </a:endParaRPr>
          </a:p>
        </p:txBody>
      </p:sp>
      <p:sp>
        <p:nvSpPr>
          <p:cNvPr id="9" name="Title 2"/>
          <p:cNvSpPr>
            <a:spLocks noGrp="1"/>
          </p:cNvSpPr>
          <p:nvPr>
            <p:ph type="title"/>
          </p:nvPr>
        </p:nvSpPr>
        <p:spPr>
          <a:xfrm>
            <a:off x="0" y="105416"/>
            <a:ext cx="9144000" cy="598714"/>
          </a:xfrm>
        </p:spPr>
        <p:txBody>
          <a:bodyPr/>
          <a:lstStyle/>
          <a:p>
            <a:pPr>
              <a:lnSpc>
                <a:spcPct val="85000"/>
              </a:lnSpc>
            </a:pPr>
            <a:r>
              <a:rPr lang="en-US" dirty="0" smtClean="0">
                <a:solidFill>
                  <a:srgbClr val="006600"/>
                </a:solidFill>
              </a:rPr>
              <a:t>Scenarios from the U.S. Climate Change Science Program Report</a:t>
            </a:r>
            <a:br>
              <a:rPr lang="en-US" dirty="0" smtClean="0">
                <a:solidFill>
                  <a:srgbClr val="006600"/>
                </a:solidFill>
              </a:rPr>
            </a:br>
            <a:r>
              <a:rPr lang="en-US" b="1" dirty="0" smtClean="0">
                <a:solidFill>
                  <a:srgbClr val="006600"/>
                </a:solidFill>
                <a:effectLst>
                  <a:outerShdw blurRad="38100" dist="38100" dir="2700000" algn="tl">
                    <a:srgbClr val="C0C0C0"/>
                  </a:outerShdw>
                </a:effectLst>
              </a:rPr>
              <a:t> </a:t>
            </a:r>
            <a:r>
              <a:rPr lang="en-US" sz="1800" dirty="0" smtClean="0">
                <a:solidFill>
                  <a:srgbClr val="006600"/>
                </a:solidFill>
              </a:rPr>
              <a:t>“Scenarios of Greenhouse Gas Emissions and Atmospheric Concentrations”</a:t>
            </a:r>
            <a:endParaRPr lang="en-US" sz="1800" dirty="0">
              <a:solidFill>
                <a:srgbClr val="006600"/>
              </a:solidFill>
            </a:endParaRPr>
          </a:p>
        </p:txBody>
      </p:sp>
      <p:pic>
        <p:nvPicPr>
          <p:cNvPr id="1026" name="Picture 2"/>
          <p:cNvPicPr>
            <a:picLocks noChangeAspect="1" noChangeArrowheads="1"/>
          </p:cNvPicPr>
          <p:nvPr/>
        </p:nvPicPr>
        <p:blipFill>
          <a:blip r:embed="rId3" cstate="print"/>
          <a:srcRect/>
          <a:stretch>
            <a:fillRect/>
          </a:stretch>
        </p:blipFill>
        <p:spPr bwMode="auto">
          <a:xfrm>
            <a:off x="584407" y="1282700"/>
            <a:ext cx="3104853" cy="4011978"/>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b="6575"/>
          <a:stretch>
            <a:fillRect/>
          </a:stretch>
        </p:blipFill>
        <p:spPr bwMode="auto">
          <a:xfrm>
            <a:off x="3813949" y="2856043"/>
            <a:ext cx="5330051" cy="3085931"/>
          </a:xfrm>
          <a:prstGeom prst="rect">
            <a:avLst/>
          </a:prstGeom>
          <a:noFill/>
          <a:ln w="9525">
            <a:noFill/>
            <a:miter lim="800000"/>
            <a:headEnd/>
            <a:tailEnd/>
          </a:ln>
        </p:spPr>
      </p:pic>
      <p:sp>
        <p:nvSpPr>
          <p:cNvPr id="10"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70</a:t>
            </a:fld>
            <a:endParaRPr lang="en-US" sz="1200" dirty="0">
              <a:solidFill>
                <a:srgbClr val="106636"/>
              </a:solidFill>
              <a:latin typeface="Arial" pitchFamily="34" charset="0"/>
              <a:cs typeface="Arial" pitchFamily="34" charset="0"/>
            </a:endParaRPr>
          </a:p>
        </p:txBody>
      </p:sp>
      <p:sp>
        <p:nvSpPr>
          <p:cNvPr id="11"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t="72234"/>
          <a:stretch>
            <a:fillRect/>
          </a:stretch>
        </p:blipFill>
        <p:spPr bwMode="auto">
          <a:xfrm>
            <a:off x="589105" y="3352801"/>
            <a:ext cx="8543761" cy="2619375"/>
          </a:xfrm>
          <a:prstGeom prst="rect">
            <a:avLst/>
          </a:prstGeom>
          <a:noFill/>
          <a:ln w="9525">
            <a:noFill/>
            <a:miter lim="800000"/>
            <a:headEnd/>
            <a:tailEnd/>
          </a:ln>
          <a:effectLst/>
        </p:spPr>
      </p:pic>
      <p:pic>
        <p:nvPicPr>
          <p:cNvPr id="956419" name="Picture 3"/>
          <p:cNvPicPr>
            <a:picLocks noChangeAspect="1" noChangeArrowheads="1"/>
          </p:cNvPicPr>
          <p:nvPr/>
        </p:nvPicPr>
        <p:blipFill>
          <a:blip r:embed="rId4" cstate="print"/>
          <a:srcRect l="212" t="18855" b="45753"/>
          <a:stretch>
            <a:fillRect/>
          </a:stretch>
        </p:blipFill>
        <p:spPr bwMode="auto">
          <a:xfrm>
            <a:off x="598466" y="800101"/>
            <a:ext cx="8545535" cy="2550443"/>
          </a:xfrm>
          <a:prstGeom prst="rect">
            <a:avLst/>
          </a:prstGeom>
          <a:noFill/>
          <a:ln w="9525" algn="ctr">
            <a:noFill/>
            <a:miter lim="800000"/>
            <a:headEnd/>
            <a:tailEnd/>
          </a:ln>
          <a:effectLst/>
        </p:spPr>
      </p:pic>
      <p:sp>
        <p:nvSpPr>
          <p:cNvPr id="956421" name="Text Box 5"/>
          <p:cNvSpPr txBox="1">
            <a:spLocks noChangeArrowheads="1"/>
          </p:cNvSpPr>
          <p:nvPr/>
        </p:nvSpPr>
        <p:spPr bwMode="auto">
          <a:xfrm>
            <a:off x="1190337" y="1032241"/>
            <a:ext cx="672756" cy="359850"/>
          </a:xfrm>
          <a:prstGeom prst="rect">
            <a:avLst/>
          </a:prstGeom>
          <a:solidFill>
            <a:srgbClr val="FFFF99"/>
          </a:solidFill>
          <a:ln w="9525">
            <a:solidFill>
              <a:schemeClr val="tx1"/>
            </a:solidFill>
            <a:miter lim="800000"/>
            <a:headEnd/>
            <a:tailEnd/>
          </a:ln>
          <a:effectLst/>
        </p:spPr>
        <p:txBody>
          <a:bodyPr wrap="none" lIns="41025" tIns="41025" rIns="41025" bIns="41025">
            <a:spAutoFit/>
          </a:bodyPr>
          <a:lstStyle/>
          <a:p>
            <a:pPr defTabSz="914501"/>
            <a:r>
              <a:rPr lang="en-US" b="1" dirty="0">
                <a:solidFill>
                  <a:schemeClr val="tx1"/>
                </a:solidFill>
              </a:rPr>
              <a:t>IGSM</a:t>
            </a:r>
          </a:p>
        </p:txBody>
      </p:sp>
      <p:sp>
        <p:nvSpPr>
          <p:cNvPr id="956422" name="Text Box 6"/>
          <p:cNvSpPr txBox="1">
            <a:spLocks noChangeArrowheads="1"/>
          </p:cNvSpPr>
          <p:nvPr/>
        </p:nvSpPr>
        <p:spPr bwMode="auto">
          <a:xfrm>
            <a:off x="3996540" y="994141"/>
            <a:ext cx="929237" cy="359850"/>
          </a:xfrm>
          <a:prstGeom prst="rect">
            <a:avLst/>
          </a:prstGeom>
          <a:solidFill>
            <a:srgbClr val="FFFF99"/>
          </a:solidFill>
          <a:ln w="9525">
            <a:solidFill>
              <a:schemeClr val="tx1"/>
            </a:solidFill>
            <a:miter lim="800000"/>
            <a:headEnd/>
            <a:tailEnd/>
          </a:ln>
          <a:effectLst/>
        </p:spPr>
        <p:txBody>
          <a:bodyPr wrap="none" lIns="41025" tIns="41025" rIns="41025" bIns="41025">
            <a:spAutoFit/>
          </a:bodyPr>
          <a:lstStyle/>
          <a:p>
            <a:pPr defTabSz="914501"/>
            <a:r>
              <a:rPr lang="en-US" b="1" dirty="0">
                <a:solidFill>
                  <a:schemeClr val="tx1"/>
                </a:solidFill>
              </a:rPr>
              <a:t>MERGE</a:t>
            </a:r>
          </a:p>
        </p:txBody>
      </p:sp>
      <p:sp>
        <p:nvSpPr>
          <p:cNvPr id="956423" name="Text Box 7"/>
          <p:cNvSpPr txBox="1">
            <a:spLocks noChangeArrowheads="1"/>
          </p:cNvSpPr>
          <p:nvPr/>
        </p:nvSpPr>
        <p:spPr bwMode="auto">
          <a:xfrm>
            <a:off x="6858867" y="994141"/>
            <a:ext cx="1070301" cy="359850"/>
          </a:xfrm>
          <a:prstGeom prst="rect">
            <a:avLst/>
          </a:prstGeom>
          <a:solidFill>
            <a:srgbClr val="FFFF99"/>
          </a:solidFill>
          <a:ln w="9525">
            <a:solidFill>
              <a:schemeClr val="tx1"/>
            </a:solidFill>
            <a:miter lim="800000"/>
            <a:headEnd/>
            <a:tailEnd/>
          </a:ln>
          <a:effectLst/>
        </p:spPr>
        <p:txBody>
          <a:bodyPr wrap="none" lIns="41025" tIns="41025" rIns="41025" bIns="41025">
            <a:spAutoFit/>
          </a:bodyPr>
          <a:lstStyle/>
          <a:p>
            <a:pPr defTabSz="914501"/>
            <a:r>
              <a:rPr lang="en-US" b="1" dirty="0" err="1">
                <a:solidFill>
                  <a:schemeClr val="tx1"/>
                </a:solidFill>
              </a:rPr>
              <a:t>MiniCAM</a:t>
            </a:r>
            <a:endParaRPr lang="en-US" b="1" dirty="0">
              <a:solidFill>
                <a:schemeClr val="tx1"/>
              </a:solidFill>
            </a:endParaRPr>
          </a:p>
        </p:txBody>
      </p:sp>
      <p:sp>
        <p:nvSpPr>
          <p:cNvPr id="956425" name="Text Box 9"/>
          <p:cNvSpPr txBox="1">
            <a:spLocks noChangeArrowheads="1"/>
          </p:cNvSpPr>
          <p:nvPr/>
        </p:nvSpPr>
        <p:spPr bwMode="auto">
          <a:xfrm rot="16200000">
            <a:off x="-334613" y="4631704"/>
            <a:ext cx="1302737" cy="298295"/>
          </a:xfrm>
          <a:prstGeom prst="rect">
            <a:avLst/>
          </a:prstGeom>
          <a:solidFill>
            <a:schemeClr val="bg1"/>
          </a:solidFill>
          <a:ln w="9525">
            <a:noFill/>
            <a:miter lim="800000"/>
            <a:headEnd/>
            <a:tailEnd/>
          </a:ln>
          <a:effectLst/>
        </p:spPr>
        <p:txBody>
          <a:bodyPr wrap="none" lIns="41025" tIns="41025" rIns="41025" bIns="41025">
            <a:spAutoFit/>
          </a:bodyPr>
          <a:lstStyle/>
          <a:p>
            <a:pPr defTabSz="914501"/>
            <a:r>
              <a:rPr lang="en-US" sz="1400" b="1" dirty="0" smtClean="0"/>
              <a:t>450 </a:t>
            </a:r>
            <a:r>
              <a:rPr lang="en-US" sz="1400" b="1" dirty="0" err="1"/>
              <a:t>ppmv</a:t>
            </a:r>
            <a:r>
              <a:rPr lang="en-US" sz="1400" b="1" dirty="0"/>
              <a:t> CO</a:t>
            </a:r>
            <a:r>
              <a:rPr lang="en-US" sz="1400" b="1" baseline="-25000" dirty="0"/>
              <a:t>2</a:t>
            </a:r>
          </a:p>
        </p:txBody>
      </p:sp>
      <p:sp>
        <p:nvSpPr>
          <p:cNvPr id="956426" name="Text Box 10"/>
          <p:cNvSpPr txBox="1">
            <a:spLocks noChangeArrowheads="1"/>
          </p:cNvSpPr>
          <p:nvPr/>
        </p:nvSpPr>
        <p:spPr bwMode="auto">
          <a:xfrm rot="16200000">
            <a:off x="-618592" y="2197533"/>
            <a:ext cx="1870696" cy="307767"/>
          </a:xfrm>
          <a:prstGeom prst="rect">
            <a:avLst/>
          </a:prstGeom>
          <a:solidFill>
            <a:schemeClr val="bg1"/>
          </a:solidFill>
          <a:ln w="9525">
            <a:noFill/>
            <a:miter lim="800000"/>
            <a:headEnd/>
            <a:tailEnd/>
          </a:ln>
          <a:effectLst/>
        </p:spPr>
        <p:txBody>
          <a:bodyPr wrap="none" lIns="41025" tIns="41025" rIns="41025" bIns="41025">
            <a:spAutoFit/>
          </a:bodyPr>
          <a:lstStyle/>
          <a:p>
            <a:pPr defTabSz="914501"/>
            <a:r>
              <a:rPr lang="en-US" sz="1400" b="1" dirty="0"/>
              <a:t>Reference Scenarios</a:t>
            </a:r>
            <a:endParaRPr lang="en-US" sz="1400" b="1" baseline="-25000" dirty="0"/>
          </a:p>
        </p:txBody>
      </p:sp>
      <p:pic>
        <p:nvPicPr>
          <p:cNvPr id="956428" name="Picture 12"/>
          <p:cNvPicPr>
            <a:picLocks noChangeAspect="1" noChangeArrowheads="1"/>
          </p:cNvPicPr>
          <p:nvPr/>
        </p:nvPicPr>
        <p:blipFill>
          <a:blip r:embed="rId5" cstate="print"/>
          <a:srcRect/>
          <a:stretch>
            <a:fillRect/>
          </a:stretch>
        </p:blipFill>
        <p:spPr bwMode="auto">
          <a:xfrm>
            <a:off x="0" y="5693989"/>
            <a:ext cx="920750" cy="1164011"/>
          </a:xfrm>
          <a:prstGeom prst="rect">
            <a:avLst/>
          </a:prstGeom>
          <a:noFill/>
          <a:ln w="9525" algn="ctr">
            <a:noFill/>
            <a:miter lim="800000"/>
            <a:headEnd/>
            <a:tailEnd/>
          </a:ln>
          <a:effectLst/>
        </p:spPr>
      </p:pic>
      <p:sp>
        <p:nvSpPr>
          <p:cNvPr id="956429" name="Text Box 13"/>
          <p:cNvSpPr txBox="1">
            <a:spLocks noChangeArrowheads="1"/>
          </p:cNvSpPr>
          <p:nvPr/>
        </p:nvSpPr>
        <p:spPr bwMode="auto">
          <a:xfrm>
            <a:off x="321556" y="185186"/>
            <a:ext cx="8500373" cy="369332"/>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algn="ctr" defTabSz="914501" eaLnBrk="0" hangingPunct="0"/>
            <a:r>
              <a:rPr lang="en-US" sz="2400" dirty="0">
                <a:solidFill>
                  <a:srgbClr val="106636"/>
                </a:solidFill>
                <a:latin typeface="Arial" pitchFamily="34" charset="0"/>
                <a:ea typeface="+mj-ea"/>
                <a:cs typeface="Arial" pitchFamily="34" charset="0"/>
              </a:rPr>
              <a:t>U.S Primary Energy Consumption by Fuels Across Scenarios</a:t>
            </a:r>
          </a:p>
        </p:txBody>
      </p:sp>
      <p:pic>
        <p:nvPicPr>
          <p:cNvPr id="956430" name="Picture 14"/>
          <p:cNvPicPr>
            <a:picLocks noChangeAspect="1" noChangeArrowheads="1"/>
          </p:cNvPicPr>
          <p:nvPr/>
        </p:nvPicPr>
        <p:blipFill>
          <a:blip r:embed="rId6" cstate="print"/>
          <a:srcRect/>
          <a:stretch>
            <a:fillRect/>
          </a:stretch>
        </p:blipFill>
        <p:spPr bwMode="auto">
          <a:xfrm>
            <a:off x="2398812" y="5839350"/>
            <a:ext cx="4349553" cy="1018651"/>
          </a:xfrm>
          <a:prstGeom prst="rect">
            <a:avLst/>
          </a:prstGeom>
          <a:noFill/>
          <a:ln w="19050" algn="ctr">
            <a:solidFill>
              <a:schemeClr val="tx1"/>
            </a:solidFill>
            <a:miter lim="800000"/>
            <a:headEnd/>
            <a:tailEnd/>
          </a:ln>
          <a:effectLst/>
        </p:spPr>
      </p:pic>
      <p:sp>
        <p:nvSpPr>
          <p:cNvPr id="15"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71</a:t>
            </a:fld>
            <a:endParaRPr lang="en-US" sz="1200" dirty="0">
              <a:solidFill>
                <a:srgbClr val="106636"/>
              </a:solidFill>
              <a:latin typeface="Arial" pitchFamily="34" charset="0"/>
              <a:cs typeface="Arial" pitchFamily="34" charset="0"/>
            </a:endParaRPr>
          </a:p>
        </p:txBody>
      </p:sp>
      <p:sp>
        <p:nvSpPr>
          <p:cNvPr id="16"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64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8" name="Text Box 6"/>
          <p:cNvSpPr txBox="1">
            <a:spLocks noChangeArrowheads="1"/>
          </p:cNvSpPr>
          <p:nvPr/>
        </p:nvSpPr>
        <p:spPr bwMode="auto">
          <a:xfrm>
            <a:off x="492124" y="2158535"/>
            <a:ext cx="8151091" cy="618599"/>
          </a:xfrm>
          <a:prstGeom prst="rect">
            <a:avLst/>
          </a:prstGeom>
          <a:noFill/>
          <a:ln w="9525" algn="ctr">
            <a:noFill/>
            <a:miter lim="800000"/>
            <a:headEnd/>
            <a:tailEnd/>
          </a:ln>
          <a:effectLst/>
        </p:spPr>
        <p:txBody>
          <a:bodyPr lIns="91407" tIns="45704" rIns="91407" bIns="45704">
            <a:spAutoFit/>
          </a:bodyPr>
          <a:lstStyle/>
          <a:p>
            <a:pPr algn="ctr" defTabSz="914501" eaLnBrk="0" hangingPunct="0">
              <a:lnSpc>
                <a:spcPct val="95000"/>
              </a:lnSpc>
              <a:tabLst>
                <a:tab pos="1696528" algn="l"/>
              </a:tabLst>
            </a:pPr>
            <a:r>
              <a:rPr lang="en-US" sz="3600" b="1" dirty="0" smtClean="0">
                <a:solidFill>
                  <a:srgbClr val="FF0000"/>
                </a:solidFill>
                <a:effectLst>
                  <a:outerShdw blurRad="38100" dist="38100" dir="2700000" algn="tl">
                    <a:srgbClr val="C0C0C0"/>
                  </a:outerShdw>
                </a:effectLst>
                <a:latin typeface="Arial" pitchFamily="34" charset="0"/>
              </a:rPr>
              <a:t>Components of Research</a:t>
            </a:r>
            <a:endParaRPr lang="en-US" sz="3600" b="1" dirty="0">
              <a:solidFill>
                <a:srgbClr val="FF0000"/>
              </a:solidFill>
              <a:effectLst>
                <a:outerShdw blurRad="38100" dist="38100" dir="2700000" algn="tl">
                  <a:srgbClr val="C0C0C0"/>
                </a:outerShdw>
              </a:effectLst>
              <a:latin typeface="Arial" pitchFamily="34" charset="0"/>
            </a:endParaRPr>
          </a:p>
        </p:txBody>
      </p:sp>
      <p:pic>
        <p:nvPicPr>
          <p:cNvPr id="724999" name="Picture 7"/>
          <p:cNvPicPr>
            <a:picLocks noChangeAspect="1" noChangeArrowheads="1"/>
          </p:cNvPicPr>
          <p:nvPr/>
        </p:nvPicPr>
        <p:blipFill>
          <a:blip r:embed="rId3" cstate="print"/>
          <a:srcRect l="5707" t="5852" r="5350" b="453"/>
          <a:stretch>
            <a:fillRect/>
          </a:stretch>
        </p:blipFill>
        <p:spPr bwMode="auto">
          <a:xfrm>
            <a:off x="3603627" y="5258360"/>
            <a:ext cx="1936750" cy="1469372"/>
          </a:xfrm>
          <a:prstGeom prst="rect">
            <a:avLst/>
          </a:prstGeom>
          <a:noFill/>
          <a:ln w="12700" algn="ctr">
            <a:solidFill>
              <a:schemeClr val="tx1"/>
            </a:solidFill>
            <a:miter lim="800000"/>
            <a:headEnd/>
            <a:tailEnd/>
          </a:ln>
          <a:effectLst/>
        </p:spPr>
      </p:pic>
      <p:sp>
        <p:nvSpPr>
          <p:cNvPr id="9" name="Slide Number Placeholder 8"/>
          <p:cNvSpPr>
            <a:spLocks noGrp="1"/>
          </p:cNvSpPr>
          <p:nvPr>
            <p:ph type="sldNum" sz="quarter" idx="11"/>
          </p:nvPr>
        </p:nvSpPr>
        <p:spPr/>
        <p:txBody>
          <a:bodyPr/>
          <a:lstStyle/>
          <a:p>
            <a:pPr>
              <a:defRPr/>
            </a:pPr>
            <a:fld id="{6EEA275D-5A49-48A8-817D-44C3EA0A3A2F}" type="slidenum">
              <a:rPr lang="en-US" smtClean="0"/>
              <a:pPr>
                <a:defRPr/>
              </a:pPr>
              <a:t>72</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034"/>
          <a:stretch/>
        </p:blipFill>
        <p:spPr bwMode="auto">
          <a:xfrm>
            <a:off x="11990" y="801858"/>
            <a:ext cx="9144000" cy="6056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Slide Number Placeholder 8"/>
          <p:cNvSpPr txBox="1">
            <a:spLocks/>
          </p:cNvSpPr>
          <p:nvPr/>
        </p:nvSpPr>
        <p:spPr>
          <a:xfrm>
            <a:off x="8413750" y="6569062"/>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73</a:t>
            </a:fld>
            <a:endParaRPr lang="en-US" sz="1200" dirty="0">
              <a:solidFill>
                <a:srgbClr val="106636"/>
              </a:solidFill>
              <a:latin typeface="Arial" pitchFamily="34" charset="0"/>
              <a:cs typeface="Arial" pitchFamily="34" charset="0"/>
            </a:endParaRPr>
          </a:p>
        </p:txBody>
      </p:sp>
      <p:sp>
        <p:nvSpPr>
          <p:cNvPr id="20" name="Footer Placeholder 7"/>
          <p:cNvSpPr>
            <a:spLocks noGrp="1"/>
          </p:cNvSpPr>
          <p:nvPr>
            <p:ph type="ftr" sz="quarter" idx="10"/>
          </p:nvPr>
        </p:nvSpPr>
        <p:spPr>
          <a:xfrm>
            <a:off x="3124200" y="6569062"/>
            <a:ext cx="5334000" cy="365125"/>
          </a:xfrm>
        </p:spPr>
        <p:txBody>
          <a:bodyPr anchor="ctr"/>
          <a:lstStyle/>
          <a:p>
            <a:pPr>
              <a:defRPr/>
            </a:pPr>
            <a:r>
              <a:rPr lang="en-US" dirty="0" smtClean="0"/>
              <a:t>Energy Facts 2013</a:t>
            </a:r>
            <a:endParaRPr lang="en-US" dirty="0"/>
          </a:p>
        </p:txBody>
      </p:sp>
      <p:sp>
        <p:nvSpPr>
          <p:cNvPr id="9" name="Rectangle 8"/>
          <p:cNvSpPr/>
          <p:nvPr/>
        </p:nvSpPr>
        <p:spPr>
          <a:xfrm>
            <a:off x="0" y="763325"/>
            <a:ext cx="9144000" cy="6094675"/>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grpSp>
        <p:nvGrpSpPr>
          <p:cNvPr id="10" name="Group 33"/>
          <p:cNvGrpSpPr/>
          <p:nvPr/>
        </p:nvGrpSpPr>
        <p:grpSpPr>
          <a:xfrm>
            <a:off x="0" y="790331"/>
            <a:ext cx="2162978" cy="1644977"/>
            <a:chOff x="-605927" y="81876"/>
            <a:chExt cx="2162978" cy="1644977"/>
          </a:xfrm>
        </p:grpSpPr>
        <p:sp>
          <p:nvSpPr>
            <p:cNvPr id="11" name="TextBox 10"/>
            <p:cNvSpPr txBox="1"/>
            <p:nvPr/>
          </p:nvSpPr>
          <p:spPr>
            <a:xfrm>
              <a:off x="-605927" y="81876"/>
              <a:ext cx="2162978" cy="430887"/>
            </a:xfrm>
            <a:prstGeom prst="rect">
              <a:avLst/>
            </a:prstGeom>
            <a:solidFill>
              <a:srgbClr val="FFFF00"/>
            </a:solidFill>
            <a:ln w="12700">
              <a:solidFill>
                <a:schemeClr val="tx1"/>
              </a:solidFill>
            </a:ln>
          </p:spPr>
          <p:txBody>
            <a:bodyPr wrap="square" rtlCol="0">
              <a:spAutoFit/>
            </a:bodyPr>
            <a:lstStyle/>
            <a:p>
              <a:r>
                <a:rPr lang="en-US" sz="1100" b="1" dirty="0" err="1" smtClean="0"/>
                <a:t>Nanostructured</a:t>
              </a:r>
              <a:r>
                <a:rPr lang="en-US" sz="1100" b="1" dirty="0" smtClean="0"/>
                <a:t> thin-film organic photovoltaic devices</a:t>
              </a:r>
              <a:endParaRPr lang="en-US" sz="1100" b="1" dirty="0">
                <a:latin typeface="Arial" pitchFamily="34" charset="0"/>
                <a:cs typeface="Arial" pitchFamily="34" charset="0"/>
              </a:endParaRPr>
            </a:p>
          </p:txBody>
        </p:sp>
        <p:pic>
          <p:nvPicPr>
            <p:cNvPr id="12" name="Picture 4"/>
            <p:cNvPicPr>
              <a:picLocks noChangeAspect="1" noChangeArrowheads="1"/>
            </p:cNvPicPr>
            <p:nvPr/>
          </p:nvPicPr>
          <p:blipFill>
            <a:blip r:embed="rId4" cstate="print"/>
            <a:srcRect/>
            <a:stretch>
              <a:fillRect/>
            </a:stretch>
          </p:blipFill>
          <p:spPr bwMode="auto">
            <a:xfrm>
              <a:off x="-599333" y="512762"/>
              <a:ext cx="2148719" cy="1214091"/>
            </a:xfrm>
            <a:prstGeom prst="rect">
              <a:avLst/>
            </a:prstGeom>
            <a:noFill/>
            <a:ln w="12700">
              <a:solidFill>
                <a:schemeClr val="tx1"/>
              </a:solidFill>
              <a:miter lim="800000"/>
              <a:headEnd/>
              <a:tailEnd/>
            </a:ln>
          </p:spPr>
        </p:pic>
      </p:grpSp>
      <p:grpSp>
        <p:nvGrpSpPr>
          <p:cNvPr id="13" name="Group 40"/>
          <p:cNvGrpSpPr/>
          <p:nvPr/>
        </p:nvGrpSpPr>
        <p:grpSpPr>
          <a:xfrm>
            <a:off x="0" y="2389558"/>
            <a:ext cx="3271098" cy="1337507"/>
            <a:chOff x="315666" y="1996768"/>
            <a:chExt cx="3271098" cy="1337507"/>
          </a:xfrm>
        </p:grpSpPr>
        <p:pic>
          <p:nvPicPr>
            <p:cNvPr id="14" name="Picture 6"/>
            <p:cNvPicPr>
              <a:picLocks noChangeAspect="1" noChangeArrowheads="1"/>
            </p:cNvPicPr>
            <p:nvPr/>
          </p:nvPicPr>
          <p:blipFill>
            <a:blip r:embed="rId5" cstate="print"/>
            <a:srcRect/>
            <a:stretch>
              <a:fillRect/>
            </a:stretch>
          </p:blipFill>
          <p:spPr bwMode="auto">
            <a:xfrm>
              <a:off x="321972" y="2006711"/>
              <a:ext cx="3264792" cy="1327564"/>
            </a:xfrm>
            <a:prstGeom prst="rect">
              <a:avLst/>
            </a:prstGeom>
            <a:noFill/>
            <a:ln w="12700">
              <a:solidFill>
                <a:schemeClr val="tx1"/>
              </a:solidFill>
              <a:miter lim="800000"/>
              <a:headEnd/>
              <a:tailEnd/>
            </a:ln>
          </p:spPr>
        </p:pic>
        <p:sp>
          <p:nvSpPr>
            <p:cNvPr id="15" name="TextBox 14"/>
            <p:cNvSpPr txBox="1"/>
            <p:nvPr/>
          </p:nvSpPr>
          <p:spPr>
            <a:xfrm>
              <a:off x="315666" y="1996768"/>
              <a:ext cx="1305455" cy="430887"/>
            </a:xfrm>
            <a:prstGeom prst="rect">
              <a:avLst/>
            </a:prstGeom>
            <a:solidFill>
              <a:srgbClr val="FFFF00"/>
            </a:solidFill>
            <a:ln w="12700">
              <a:solidFill>
                <a:schemeClr val="tx1"/>
              </a:solidFill>
            </a:ln>
          </p:spPr>
          <p:txBody>
            <a:bodyPr wrap="square" rtlCol="0">
              <a:spAutoFit/>
            </a:bodyPr>
            <a:lstStyle/>
            <a:p>
              <a:pPr algn="ctr"/>
              <a:r>
                <a:rPr lang="en-US" sz="1100" b="1" dirty="0" smtClean="0"/>
                <a:t>Artificial</a:t>
              </a:r>
            </a:p>
            <a:p>
              <a:pPr algn="ctr"/>
              <a:r>
                <a:rPr lang="en-US" sz="1100" b="1" dirty="0" smtClean="0">
                  <a:latin typeface="Arial" pitchFamily="34" charset="0"/>
                  <a:cs typeface="Arial" pitchFamily="34" charset="0"/>
                </a:rPr>
                <a:t>Photosynthesis</a:t>
              </a:r>
              <a:endParaRPr lang="en-US" sz="1100" b="1" dirty="0">
                <a:latin typeface="Arial" pitchFamily="34" charset="0"/>
                <a:cs typeface="Arial" pitchFamily="34" charset="0"/>
              </a:endParaRPr>
            </a:p>
          </p:txBody>
        </p:sp>
      </p:grpSp>
      <p:grpSp>
        <p:nvGrpSpPr>
          <p:cNvPr id="17" name="Group 41"/>
          <p:cNvGrpSpPr/>
          <p:nvPr/>
        </p:nvGrpSpPr>
        <p:grpSpPr>
          <a:xfrm>
            <a:off x="0" y="3758635"/>
            <a:ext cx="1395284" cy="1985147"/>
            <a:chOff x="818195" y="1361804"/>
            <a:chExt cx="1395284" cy="1985147"/>
          </a:xfrm>
        </p:grpSpPr>
        <p:pic>
          <p:nvPicPr>
            <p:cNvPr id="23" name="Picture 3"/>
            <p:cNvPicPr>
              <a:picLocks noChangeAspect="1" noChangeArrowheads="1"/>
            </p:cNvPicPr>
            <p:nvPr/>
          </p:nvPicPr>
          <p:blipFill>
            <a:blip r:embed="rId6" cstate="print"/>
            <a:srcRect l="691"/>
            <a:stretch>
              <a:fillRect/>
            </a:stretch>
          </p:blipFill>
          <p:spPr bwMode="auto">
            <a:xfrm>
              <a:off x="825115" y="1967536"/>
              <a:ext cx="1388364" cy="1379415"/>
            </a:xfrm>
            <a:prstGeom prst="rect">
              <a:avLst/>
            </a:prstGeom>
            <a:noFill/>
            <a:ln w="12700">
              <a:solidFill>
                <a:schemeClr val="tx1"/>
              </a:solidFill>
              <a:miter lim="800000"/>
              <a:headEnd/>
              <a:tailEnd/>
            </a:ln>
          </p:spPr>
        </p:pic>
        <p:sp>
          <p:nvSpPr>
            <p:cNvPr id="24" name="TextBox 23"/>
            <p:cNvSpPr txBox="1"/>
            <p:nvPr/>
          </p:nvSpPr>
          <p:spPr>
            <a:xfrm>
              <a:off x="818195" y="1361804"/>
              <a:ext cx="1395284" cy="600164"/>
            </a:xfrm>
            <a:prstGeom prst="rect">
              <a:avLst/>
            </a:prstGeom>
            <a:solidFill>
              <a:srgbClr val="FFFF00"/>
            </a:solidFill>
            <a:ln w="12700">
              <a:solidFill>
                <a:schemeClr val="tx1"/>
              </a:solidFill>
            </a:ln>
          </p:spPr>
          <p:txBody>
            <a:bodyPr wrap="square" rtlCol="0">
              <a:spAutoFit/>
            </a:bodyPr>
            <a:lstStyle/>
            <a:p>
              <a:r>
                <a:rPr lang="en-US" sz="1100" b="1" dirty="0" smtClean="0"/>
                <a:t>Capture or separation of CO</a:t>
              </a:r>
              <a:r>
                <a:rPr lang="en-US" sz="1100" b="1" baseline="-25000" dirty="0" smtClean="0"/>
                <a:t>2</a:t>
              </a:r>
              <a:r>
                <a:rPr lang="en-US" sz="1100" b="1" dirty="0" smtClean="0"/>
                <a:t> from gas mixtures</a:t>
              </a:r>
              <a:endParaRPr lang="en-US" sz="1100" b="1" dirty="0">
                <a:latin typeface="Arial" pitchFamily="34" charset="0"/>
                <a:cs typeface="Arial" pitchFamily="34" charset="0"/>
              </a:endParaRPr>
            </a:p>
          </p:txBody>
        </p:sp>
      </p:grpSp>
      <p:grpSp>
        <p:nvGrpSpPr>
          <p:cNvPr id="25" name="Group 44"/>
          <p:cNvGrpSpPr/>
          <p:nvPr/>
        </p:nvGrpSpPr>
        <p:grpSpPr>
          <a:xfrm>
            <a:off x="1449977" y="4120605"/>
            <a:ext cx="2749967" cy="2502263"/>
            <a:chOff x="616084" y="4283718"/>
            <a:chExt cx="2749967" cy="2502263"/>
          </a:xfrm>
        </p:grpSpPr>
        <p:pic>
          <p:nvPicPr>
            <p:cNvPr id="26" name="Picture 9"/>
            <p:cNvPicPr>
              <a:picLocks noChangeAspect="1" noChangeArrowheads="1"/>
            </p:cNvPicPr>
            <p:nvPr/>
          </p:nvPicPr>
          <p:blipFill>
            <a:blip r:embed="rId7" cstate="print"/>
            <a:srcRect/>
            <a:stretch>
              <a:fillRect/>
            </a:stretch>
          </p:blipFill>
          <p:spPr bwMode="auto">
            <a:xfrm>
              <a:off x="622852" y="4283718"/>
              <a:ext cx="2725166" cy="1895889"/>
            </a:xfrm>
            <a:prstGeom prst="rect">
              <a:avLst/>
            </a:prstGeom>
            <a:noFill/>
            <a:ln w="12700">
              <a:solidFill>
                <a:schemeClr val="tx1"/>
              </a:solidFill>
              <a:miter lim="800000"/>
              <a:headEnd/>
              <a:tailEnd/>
            </a:ln>
          </p:spPr>
        </p:pic>
        <p:sp>
          <p:nvSpPr>
            <p:cNvPr id="27" name="TextBox 26"/>
            <p:cNvSpPr txBox="1"/>
            <p:nvPr/>
          </p:nvSpPr>
          <p:spPr>
            <a:xfrm>
              <a:off x="616084" y="6185817"/>
              <a:ext cx="2749967" cy="600164"/>
            </a:xfrm>
            <a:prstGeom prst="rect">
              <a:avLst/>
            </a:prstGeom>
            <a:solidFill>
              <a:srgbClr val="FFFF00"/>
            </a:solidFill>
            <a:ln w="12700">
              <a:solidFill>
                <a:schemeClr val="tx1"/>
              </a:solidFill>
            </a:ln>
          </p:spPr>
          <p:txBody>
            <a:bodyPr wrap="square" rtlCol="0">
              <a:spAutoFit/>
            </a:bodyPr>
            <a:lstStyle/>
            <a:p>
              <a:r>
                <a:rPr lang="en-US" sz="1100" b="1" dirty="0" smtClean="0"/>
                <a:t>Structure of </a:t>
              </a:r>
              <a:r>
                <a:rPr lang="en-US" sz="1100" b="1" dirty="0" err="1" smtClean="0"/>
                <a:t>lignocellulose</a:t>
              </a:r>
              <a:r>
                <a:rPr lang="en-US" sz="1100" b="1" dirty="0" smtClean="0"/>
                <a:t> at the </a:t>
              </a:r>
              <a:r>
                <a:rPr lang="en-US" sz="1100" b="1" dirty="0" err="1" smtClean="0"/>
                <a:t>nanoscale</a:t>
              </a:r>
              <a:r>
                <a:rPr lang="en-US" sz="1100" b="1" dirty="0" smtClean="0"/>
                <a:t> and the rules by which plants create this material</a:t>
              </a:r>
              <a:endParaRPr lang="en-US" sz="1100" b="1" dirty="0"/>
            </a:p>
          </p:txBody>
        </p:sp>
      </p:grpSp>
      <p:pic>
        <p:nvPicPr>
          <p:cNvPr id="28" name="Picture 5"/>
          <p:cNvPicPr>
            <a:picLocks noChangeAspect="1" noChangeArrowheads="1"/>
          </p:cNvPicPr>
          <p:nvPr/>
        </p:nvPicPr>
        <p:blipFill>
          <a:blip r:embed="rId8" cstate="print"/>
          <a:srcRect/>
          <a:stretch>
            <a:fillRect/>
          </a:stretch>
        </p:blipFill>
        <p:spPr bwMode="auto">
          <a:xfrm>
            <a:off x="5707500" y="804337"/>
            <a:ext cx="3436500" cy="1925884"/>
          </a:xfrm>
          <a:prstGeom prst="rect">
            <a:avLst/>
          </a:prstGeom>
          <a:noFill/>
          <a:ln w="12700">
            <a:solidFill>
              <a:schemeClr val="tx1"/>
            </a:solidFill>
            <a:miter lim="800000"/>
            <a:headEnd/>
            <a:tailEnd/>
          </a:ln>
        </p:spPr>
      </p:pic>
      <p:grpSp>
        <p:nvGrpSpPr>
          <p:cNvPr id="29" name="Group 31"/>
          <p:cNvGrpSpPr/>
          <p:nvPr/>
        </p:nvGrpSpPr>
        <p:grpSpPr>
          <a:xfrm>
            <a:off x="3504884" y="2702351"/>
            <a:ext cx="2760649" cy="2014250"/>
            <a:chOff x="4210737" y="2622125"/>
            <a:chExt cx="2760649" cy="2014249"/>
          </a:xfrm>
        </p:grpSpPr>
        <p:pic>
          <p:nvPicPr>
            <p:cNvPr id="30" name="Picture 2" descr="M:\Documents and Settings\dehmer\Desktop\2020-Toyota-Venza.jpg"/>
            <p:cNvPicPr>
              <a:picLocks noChangeAspect="1" noChangeArrowheads="1"/>
            </p:cNvPicPr>
            <p:nvPr/>
          </p:nvPicPr>
          <p:blipFill>
            <a:blip r:embed="rId9" cstate="print"/>
            <a:srcRect/>
            <a:stretch>
              <a:fillRect/>
            </a:stretch>
          </p:blipFill>
          <p:spPr bwMode="auto">
            <a:xfrm>
              <a:off x="4210737" y="2622125"/>
              <a:ext cx="2743200" cy="1853045"/>
            </a:xfrm>
            <a:prstGeom prst="rect">
              <a:avLst/>
            </a:prstGeom>
            <a:noFill/>
            <a:ln>
              <a:solidFill>
                <a:schemeClr val="tx1"/>
              </a:solidFill>
            </a:ln>
          </p:spPr>
        </p:pic>
        <p:sp>
          <p:nvSpPr>
            <p:cNvPr id="31" name="TextBox 30"/>
            <p:cNvSpPr txBox="1"/>
            <p:nvPr/>
          </p:nvSpPr>
          <p:spPr>
            <a:xfrm>
              <a:off x="4213555" y="4205487"/>
              <a:ext cx="2757831" cy="430887"/>
            </a:xfrm>
            <a:prstGeom prst="rect">
              <a:avLst/>
            </a:prstGeom>
            <a:solidFill>
              <a:srgbClr val="FFFF00"/>
            </a:solidFill>
            <a:ln w="12700">
              <a:solidFill>
                <a:schemeClr val="tx1"/>
              </a:solidFill>
            </a:ln>
          </p:spPr>
          <p:txBody>
            <a:bodyPr wrap="square" rtlCol="0">
              <a:spAutoFit/>
            </a:bodyPr>
            <a:lstStyle/>
            <a:p>
              <a:r>
                <a:rPr lang="en-US" sz="1100" b="1" dirty="0" smtClean="0">
                  <a:latin typeface="Arial" pitchFamily="34" charset="0"/>
                  <a:cs typeface="Arial" pitchFamily="34" charset="0"/>
                </a:rPr>
                <a:t>Lightweight structural materials </a:t>
              </a:r>
              <a:br>
                <a:rPr lang="en-US" sz="1100" b="1" dirty="0" smtClean="0">
                  <a:latin typeface="Arial" pitchFamily="34" charset="0"/>
                  <a:cs typeface="Arial" pitchFamily="34" charset="0"/>
                </a:rPr>
              </a:br>
              <a:r>
                <a:rPr lang="en-US" sz="1100" b="1" dirty="0" smtClean="0">
                  <a:latin typeface="Arial" pitchFamily="34" charset="0"/>
                  <a:cs typeface="Arial" pitchFamily="34" charset="0"/>
                </a:rPr>
                <a:t>for transportation</a:t>
              </a:r>
              <a:endParaRPr lang="en-US" sz="1100" b="1" dirty="0">
                <a:latin typeface="Arial" pitchFamily="34" charset="0"/>
                <a:cs typeface="Arial" pitchFamily="34" charset="0"/>
              </a:endParaRPr>
            </a:p>
          </p:txBody>
        </p:sp>
      </p:grpSp>
      <p:grpSp>
        <p:nvGrpSpPr>
          <p:cNvPr id="32" name="Group 62"/>
          <p:cNvGrpSpPr/>
          <p:nvPr/>
        </p:nvGrpSpPr>
        <p:grpSpPr>
          <a:xfrm>
            <a:off x="4193540" y="5004561"/>
            <a:ext cx="2030673" cy="1777240"/>
            <a:chOff x="0" y="2200993"/>
            <a:chExt cx="1982079" cy="1848493"/>
          </a:xfrm>
        </p:grpSpPr>
        <p:grpSp>
          <p:nvGrpSpPr>
            <p:cNvPr id="33" name="Group 18"/>
            <p:cNvGrpSpPr/>
            <p:nvPr/>
          </p:nvGrpSpPr>
          <p:grpSpPr>
            <a:xfrm>
              <a:off x="0" y="2200993"/>
              <a:ext cx="1086592" cy="1848493"/>
              <a:chOff x="6934200" y="1295400"/>
              <a:chExt cx="1581150" cy="2859398"/>
            </a:xfrm>
          </p:grpSpPr>
          <p:pic>
            <p:nvPicPr>
              <p:cNvPr id="60" name="Picture 59"/>
              <p:cNvPicPr>
                <a:picLocks noChangeAspect="1"/>
              </p:cNvPicPr>
              <p:nvPr/>
            </p:nvPicPr>
            <p:blipFill>
              <a:blip r:embed="rId10" cstate="print"/>
              <a:stretch>
                <a:fillRect/>
              </a:stretch>
            </p:blipFill>
            <p:spPr>
              <a:xfrm>
                <a:off x="6934200" y="1295400"/>
                <a:ext cx="1581150" cy="2859398"/>
              </a:xfrm>
              <a:prstGeom prst="rect">
                <a:avLst/>
              </a:prstGeom>
            </p:spPr>
          </p:pic>
          <p:sp>
            <p:nvSpPr>
              <p:cNvPr id="61" name="Rectangle 60"/>
              <p:cNvSpPr/>
              <p:nvPr/>
            </p:nvSpPr>
            <p:spPr>
              <a:xfrm>
                <a:off x="7162800" y="1676400"/>
                <a:ext cx="1143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4" name="Group 213"/>
            <p:cNvGrpSpPr>
              <a:grpSpLocks noChangeAspect="1"/>
            </p:cNvGrpSpPr>
            <p:nvPr/>
          </p:nvGrpSpPr>
          <p:grpSpPr>
            <a:xfrm>
              <a:off x="1050468" y="2270466"/>
              <a:ext cx="931611" cy="1600200"/>
              <a:chOff x="6665127" y="1813564"/>
              <a:chExt cx="1286511" cy="2209801"/>
            </a:xfrm>
          </p:grpSpPr>
          <p:sp>
            <p:nvSpPr>
              <p:cNvPr id="36" name="Parallelogram 35"/>
              <p:cNvSpPr/>
              <p:nvPr/>
            </p:nvSpPr>
            <p:spPr>
              <a:xfrm rot="16200000" flipH="1">
                <a:off x="5707547" y="2773684"/>
                <a:ext cx="2209798" cy="289561"/>
              </a:xfrm>
              <a:prstGeom prst="parallelogram">
                <a:avLst>
                  <a:gd name="adj" fmla="val 107703"/>
                </a:avLst>
              </a:prstGeom>
              <a:solidFill>
                <a:schemeClr val="bg1">
                  <a:lumMod val="85000"/>
                </a:schemeClr>
              </a:solid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p:cNvSpPr/>
              <p:nvPr/>
            </p:nvSpPr>
            <p:spPr>
              <a:xfrm>
                <a:off x="6957227" y="1813564"/>
                <a:ext cx="990601" cy="1905000"/>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7140107" y="329184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Parallelogram 38"/>
              <p:cNvSpPr/>
              <p:nvPr/>
            </p:nvSpPr>
            <p:spPr>
              <a:xfrm>
                <a:off x="6665127" y="3032765"/>
                <a:ext cx="1280160" cy="304800"/>
              </a:xfrm>
              <a:prstGeom prst="parallelogram">
                <a:avLst>
                  <a:gd name="adj" fmla="val 93750"/>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Parallelogram 39"/>
              <p:cNvSpPr/>
              <p:nvPr/>
            </p:nvSpPr>
            <p:spPr>
              <a:xfrm>
                <a:off x="6665127" y="1813565"/>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Parallelogram 40"/>
              <p:cNvSpPr/>
              <p:nvPr/>
            </p:nvSpPr>
            <p:spPr>
              <a:xfrm rot="16200000" flipH="1">
                <a:off x="6701959" y="2773685"/>
                <a:ext cx="2209798" cy="289561"/>
              </a:xfrm>
              <a:prstGeom prst="parallelogram">
                <a:avLst>
                  <a:gd name="adj" fmla="val 107703"/>
                </a:avLst>
              </a:prstGeom>
              <a:no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Parallelogram 41"/>
              <p:cNvSpPr/>
              <p:nvPr/>
            </p:nvSpPr>
            <p:spPr>
              <a:xfrm>
                <a:off x="6665127" y="3718565"/>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p:cNvSpPr/>
              <p:nvPr/>
            </p:nvSpPr>
            <p:spPr>
              <a:xfrm>
                <a:off x="6957227" y="313944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7094387" y="2804160"/>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Oval 44"/>
              <p:cNvSpPr/>
              <p:nvPr/>
            </p:nvSpPr>
            <p:spPr>
              <a:xfrm>
                <a:off x="6884837" y="287274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Oval 45"/>
              <p:cNvSpPr/>
              <p:nvPr/>
            </p:nvSpPr>
            <p:spPr>
              <a:xfrm>
                <a:off x="7384583" y="304800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Oval 46"/>
              <p:cNvSpPr/>
              <p:nvPr/>
            </p:nvSpPr>
            <p:spPr>
              <a:xfrm>
                <a:off x="7308383" y="282702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Oval 47"/>
              <p:cNvSpPr/>
              <p:nvPr/>
            </p:nvSpPr>
            <p:spPr>
              <a:xfrm>
                <a:off x="7750343" y="282702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Oval 48"/>
              <p:cNvSpPr/>
              <p:nvPr/>
            </p:nvSpPr>
            <p:spPr>
              <a:xfrm>
                <a:off x="7384583" y="318516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49"/>
              <p:cNvSpPr/>
              <p:nvPr/>
            </p:nvSpPr>
            <p:spPr>
              <a:xfrm>
                <a:off x="7185827" y="253746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p:cNvSpPr/>
              <p:nvPr/>
            </p:nvSpPr>
            <p:spPr>
              <a:xfrm>
                <a:off x="7476023" y="282702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ectangle 51"/>
              <p:cNvSpPr/>
              <p:nvPr/>
            </p:nvSpPr>
            <p:spPr>
              <a:xfrm>
                <a:off x="7094387" y="309372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6976277" y="258318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7293143" y="262890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6665127" y="2118365"/>
                <a:ext cx="990600" cy="1905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p:cNvSpPr/>
              <p:nvPr/>
            </p:nvSpPr>
            <p:spPr>
              <a:xfrm>
                <a:off x="7506503" y="268986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Freeform 56"/>
              <p:cNvSpPr/>
              <p:nvPr/>
            </p:nvSpPr>
            <p:spPr>
              <a:xfrm>
                <a:off x="6712541" y="2931165"/>
                <a:ext cx="151342" cy="266700"/>
              </a:xfrm>
              <a:custGeom>
                <a:avLst/>
                <a:gdLst>
                  <a:gd name="connsiteX0" fmla="*/ 151342 w 151342"/>
                  <a:gd name="connsiteY0" fmla="*/ 0 h 266700"/>
                  <a:gd name="connsiteX1" fmla="*/ 5292 w 151342"/>
                  <a:gd name="connsiteY1" fmla="*/ 107950 h 266700"/>
                  <a:gd name="connsiteX2" fmla="*/ 119592 w 151342"/>
                  <a:gd name="connsiteY2" fmla="*/ 266700 h 266700"/>
                </a:gdLst>
                <a:ahLst/>
                <a:cxnLst>
                  <a:cxn ang="0">
                    <a:pos x="connsiteX0" y="connsiteY0"/>
                  </a:cxn>
                  <a:cxn ang="0">
                    <a:pos x="connsiteX1" y="connsiteY1"/>
                  </a:cxn>
                  <a:cxn ang="0">
                    <a:pos x="connsiteX2" y="connsiteY2"/>
                  </a:cxn>
                </a:cxnLst>
                <a:rect l="l" t="t" r="r" b="b"/>
                <a:pathLst>
                  <a:path w="151342" h="266700">
                    <a:moveTo>
                      <a:pt x="151342" y="0"/>
                    </a:moveTo>
                    <a:cubicBezTo>
                      <a:pt x="80963" y="31750"/>
                      <a:pt x="10584" y="63500"/>
                      <a:pt x="5292" y="107950"/>
                    </a:cubicBezTo>
                    <a:cubicBezTo>
                      <a:pt x="0" y="152400"/>
                      <a:pt x="59796" y="209550"/>
                      <a:pt x="119592" y="266700"/>
                    </a:cubicBezTo>
                  </a:path>
                </a:pathLst>
              </a:custGeom>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8" name="Freeform 57"/>
              <p:cNvSpPr/>
              <p:nvPr/>
            </p:nvSpPr>
            <p:spPr>
              <a:xfrm>
                <a:off x="7277266" y="2899415"/>
                <a:ext cx="45719" cy="308610"/>
              </a:xfrm>
              <a:custGeom>
                <a:avLst/>
                <a:gdLst>
                  <a:gd name="connsiteX0" fmla="*/ 151342 w 151342"/>
                  <a:gd name="connsiteY0" fmla="*/ 0 h 266700"/>
                  <a:gd name="connsiteX1" fmla="*/ 5292 w 151342"/>
                  <a:gd name="connsiteY1" fmla="*/ 107950 h 266700"/>
                  <a:gd name="connsiteX2" fmla="*/ 119592 w 151342"/>
                  <a:gd name="connsiteY2" fmla="*/ 266700 h 266700"/>
                </a:gdLst>
                <a:ahLst/>
                <a:cxnLst>
                  <a:cxn ang="0">
                    <a:pos x="connsiteX0" y="connsiteY0"/>
                  </a:cxn>
                  <a:cxn ang="0">
                    <a:pos x="connsiteX1" y="connsiteY1"/>
                  </a:cxn>
                  <a:cxn ang="0">
                    <a:pos x="connsiteX2" y="connsiteY2"/>
                  </a:cxn>
                </a:cxnLst>
                <a:rect l="l" t="t" r="r" b="b"/>
                <a:pathLst>
                  <a:path w="151342" h="266700">
                    <a:moveTo>
                      <a:pt x="151342" y="0"/>
                    </a:moveTo>
                    <a:cubicBezTo>
                      <a:pt x="80963" y="31750"/>
                      <a:pt x="10584" y="63500"/>
                      <a:pt x="5292" y="107950"/>
                    </a:cubicBezTo>
                    <a:cubicBezTo>
                      <a:pt x="0" y="152400"/>
                      <a:pt x="59796" y="209550"/>
                      <a:pt x="119592" y="266700"/>
                    </a:cubicBezTo>
                  </a:path>
                </a:pathLst>
              </a:custGeom>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9" name="Freeform 58"/>
              <p:cNvSpPr/>
              <p:nvPr/>
            </p:nvSpPr>
            <p:spPr>
              <a:xfrm flipH="1">
                <a:off x="7691295" y="2899415"/>
                <a:ext cx="169643" cy="266700"/>
              </a:xfrm>
              <a:custGeom>
                <a:avLst/>
                <a:gdLst>
                  <a:gd name="connsiteX0" fmla="*/ 151342 w 151342"/>
                  <a:gd name="connsiteY0" fmla="*/ 0 h 266700"/>
                  <a:gd name="connsiteX1" fmla="*/ 5292 w 151342"/>
                  <a:gd name="connsiteY1" fmla="*/ 107950 h 266700"/>
                  <a:gd name="connsiteX2" fmla="*/ 119592 w 151342"/>
                  <a:gd name="connsiteY2" fmla="*/ 266700 h 266700"/>
                  <a:gd name="connsiteX0" fmla="*/ 159559 w 240611"/>
                  <a:gd name="connsiteY0" fmla="*/ 0 h 266700"/>
                  <a:gd name="connsiteX1" fmla="*/ 13509 w 240611"/>
                  <a:gd name="connsiteY1" fmla="*/ 107950 h 266700"/>
                  <a:gd name="connsiteX2" fmla="*/ 240611 w 240611"/>
                  <a:gd name="connsiteY2" fmla="*/ 266700 h 266700"/>
                  <a:gd name="connsiteX0" fmla="*/ 70379 w 151431"/>
                  <a:gd name="connsiteY0" fmla="*/ 0 h 266700"/>
                  <a:gd name="connsiteX1" fmla="*/ 32315 w 151431"/>
                  <a:gd name="connsiteY1" fmla="*/ 107950 h 266700"/>
                  <a:gd name="connsiteX2" fmla="*/ 151431 w 151431"/>
                  <a:gd name="connsiteY2" fmla="*/ 266700 h 266700"/>
                </a:gdLst>
                <a:ahLst/>
                <a:cxnLst>
                  <a:cxn ang="0">
                    <a:pos x="connsiteX0" y="connsiteY0"/>
                  </a:cxn>
                  <a:cxn ang="0">
                    <a:pos x="connsiteX1" y="connsiteY1"/>
                  </a:cxn>
                  <a:cxn ang="0">
                    <a:pos x="connsiteX2" y="connsiteY2"/>
                  </a:cxn>
                </a:cxnLst>
                <a:rect l="l" t="t" r="r" b="b"/>
                <a:pathLst>
                  <a:path w="151431" h="266700">
                    <a:moveTo>
                      <a:pt x="70379" y="0"/>
                    </a:moveTo>
                    <a:cubicBezTo>
                      <a:pt x="0" y="31750"/>
                      <a:pt x="18806" y="63500"/>
                      <a:pt x="32315" y="107950"/>
                    </a:cubicBezTo>
                    <a:cubicBezTo>
                      <a:pt x="45824" y="152400"/>
                      <a:pt x="91635" y="209550"/>
                      <a:pt x="151431" y="266700"/>
                    </a:cubicBezTo>
                  </a:path>
                </a:pathLst>
              </a:custGeom>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
          <p:nvSpPr>
            <p:cNvPr id="35" name="TextBox 34"/>
            <p:cNvSpPr txBox="1"/>
            <p:nvPr/>
          </p:nvSpPr>
          <p:spPr>
            <a:xfrm>
              <a:off x="0" y="2242697"/>
              <a:ext cx="1971304" cy="448162"/>
            </a:xfrm>
            <a:prstGeom prst="rect">
              <a:avLst/>
            </a:prstGeom>
            <a:solidFill>
              <a:srgbClr val="FFFF00"/>
            </a:solidFill>
            <a:ln w="12700">
              <a:solidFill>
                <a:schemeClr val="tx1"/>
              </a:solidFill>
            </a:ln>
          </p:spPr>
          <p:txBody>
            <a:bodyPr wrap="square" rtlCol="0">
              <a:spAutoFit/>
            </a:bodyPr>
            <a:lstStyle/>
            <a:p>
              <a:pPr algn="ctr"/>
              <a:r>
                <a:rPr lang="en-US" sz="1100" b="1" dirty="0" smtClean="0"/>
                <a:t>Radiation-resistant Materials</a:t>
              </a:r>
              <a:endParaRPr lang="en-US" sz="1100" b="1" dirty="0">
                <a:latin typeface="Arial" pitchFamily="34" charset="0"/>
                <a:cs typeface="Arial" pitchFamily="34" charset="0"/>
              </a:endParaRPr>
            </a:p>
          </p:txBody>
        </p:sp>
      </p:grpSp>
      <p:grpSp>
        <p:nvGrpSpPr>
          <p:cNvPr id="62" name="Group 49"/>
          <p:cNvGrpSpPr/>
          <p:nvPr/>
        </p:nvGrpSpPr>
        <p:grpSpPr>
          <a:xfrm>
            <a:off x="3242143" y="643013"/>
            <a:ext cx="2057912" cy="2134980"/>
            <a:chOff x="4394403" y="798111"/>
            <a:chExt cx="2057912" cy="2134980"/>
          </a:xfrm>
        </p:grpSpPr>
        <p:pic>
          <p:nvPicPr>
            <p:cNvPr id="63" name="Picture 2"/>
            <p:cNvPicPr>
              <a:picLocks noChangeAspect="1" noChangeArrowheads="1"/>
            </p:cNvPicPr>
            <p:nvPr/>
          </p:nvPicPr>
          <p:blipFill>
            <a:blip r:embed="rId11" cstate="print"/>
            <a:srcRect/>
            <a:stretch>
              <a:fillRect/>
            </a:stretch>
          </p:blipFill>
          <p:spPr bwMode="auto">
            <a:xfrm>
              <a:off x="4395148" y="798111"/>
              <a:ext cx="2055383" cy="1398334"/>
            </a:xfrm>
            <a:prstGeom prst="rect">
              <a:avLst/>
            </a:prstGeom>
            <a:noFill/>
            <a:ln w="9525">
              <a:noFill/>
              <a:miter lim="800000"/>
              <a:headEnd/>
              <a:tailEnd/>
            </a:ln>
          </p:spPr>
        </p:pic>
        <p:sp>
          <p:nvSpPr>
            <p:cNvPr id="64" name="TextBox 63"/>
            <p:cNvSpPr txBox="1"/>
            <p:nvPr/>
          </p:nvSpPr>
          <p:spPr>
            <a:xfrm>
              <a:off x="4394403" y="2163650"/>
              <a:ext cx="2057912" cy="769441"/>
            </a:xfrm>
            <a:prstGeom prst="rect">
              <a:avLst/>
            </a:prstGeom>
            <a:solidFill>
              <a:srgbClr val="FFFF00"/>
            </a:solidFill>
            <a:ln w="12700">
              <a:solidFill>
                <a:schemeClr val="tx1"/>
              </a:solidFill>
            </a:ln>
          </p:spPr>
          <p:txBody>
            <a:bodyPr wrap="square" rtlCol="0">
              <a:spAutoFit/>
            </a:bodyPr>
            <a:lstStyle/>
            <a:p>
              <a:r>
                <a:rPr lang="en-US" sz="1100" b="1" dirty="0" smtClean="0">
                  <a:latin typeface="Arial" pitchFamily="34" charset="0"/>
                  <a:cs typeface="Arial" pitchFamily="34" charset="0"/>
                </a:rPr>
                <a:t>High-</a:t>
              </a:r>
              <a:r>
                <a:rPr lang="en-US" sz="1100" b="1" dirty="0" err="1" smtClean="0">
                  <a:latin typeface="Arial" pitchFamily="34" charset="0"/>
                  <a:cs typeface="Arial" pitchFamily="34" charset="0"/>
                </a:rPr>
                <a:t>Tc</a:t>
              </a:r>
              <a:r>
                <a:rPr lang="en-US" sz="1100" b="1" dirty="0" smtClean="0">
                  <a:latin typeface="Arial" pitchFamily="34" charset="0"/>
                  <a:cs typeface="Arial" pitchFamily="34" charset="0"/>
                </a:rPr>
                <a:t> and high current superconductors for grid and other electrical applications</a:t>
              </a:r>
              <a:endParaRPr lang="en-US" sz="1100" b="1" dirty="0">
                <a:latin typeface="Arial" pitchFamily="34" charset="0"/>
                <a:cs typeface="Arial" pitchFamily="34" charset="0"/>
              </a:endParaRPr>
            </a:p>
          </p:txBody>
        </p:sp>
      </p:grpSp>
      <p:grpSp>
        <p:nvGrpSpPr>
          <p:cNvPr id="65" name="Group 51"/>
          <p:cNvGrpSpPr/>
          <p:nvPr/>
        </p:nvGrpSpPr>
        <p:grpSpPr>
          <a:xfrm>
            <a:off x="6027227" y="3585794"/>
            <a:ext cx="3116774" cy="3019166"/>
            <a:chOff x="2215166" y="1128386"/>
            <a:chExt cx="3116774" cy="3019166"/>
          </a:xfrm>
        </p:grpSpPr>
        <p:pic>
          <p:nvPicPr>
            <p:cNvPr id="66" name="Picture 10"/>
            <p:cNvPicPr>
              <a:picLocks noChangeAspect="1" noChangeArrowheads="1"/>
            </p:cNvPicPr>
            <p:nvPr/>
          </p:nvPicPr>
          <p:blipFill>
            <a:blip r:embed="rId12" cstate="print"/>
            <a:srcRect/>
            <a:stretch>
              <a:fillRect/>
            </a:stretch>
          </p:blipFill>
          <p:spPr bwMode="auto">
            <a:xfrm>
              <a:off x="2215166" y="1128386"/>
              <a:ext cx="3114953" cy="2439937"/>
            </a:xfrm>
            <a:prstGeom prst="rect">
              <a:avLst/>
            </a:prstGeom>
            <a:noFill/>
            <a:ln w="9525">
              <a:noFill/>
              <a:miter lim="800000"/>
              <a:headEnd/>
              <a:tailEnd/>
            </a:ln>
          </p:spPr>
        </p:pic>
        <p:sp>
          <p:nvSpPr>
            <p:cNvPr id="67" name="Rectangle 66"/>
            <p:cNvSpPr/>
            <p:nvPr/>
          </p:nvSpPr>
          <p:spPr>
            <a:xfrm>
              <a:off x="2224215" y="3547388"/>
              <a:ext cx="3107725" cy="600164"/>
            </a:xfrm>
            <a:prstGeom prst="rect">
              <a:avLst/>
            </a:prstGeom>
            <a:solidFill>
              <a:srgbClr val="FFFF00"/>
            </a:solidFill>
            <a:ln w="12700">
              <a:solidFill>
                <a:schemeClr val="tx1"/>
              </a:solidFill>
            </a:ln>
          </p:spPr>
          <p:txBody>
            <a:bodyPr wrap="square">
              <a:spAutoFit/>
            </a:bodyPr>
            <a:lstStyle/>
            <a:p>
              <a:r>
                <a:rPr lang="en-US" sz="1100" b="1" dirty="0" smtClean="0"/>
                <a:t>Conversion of electricity to light using new designs, such as luminescent </a:t>
              </a:r>
              <a:r>
                <a:rPr lang="en-US" sz="1100" b="1" dirty="0" err="1" smtClean="0"/>
                <a:t>nanowires</a:t>
              </a:r>
              <a:r>
                <a:rPr lang="en-US" sz="1100" b="1" dirty="0" smtClean="0"/>
                <a:t>, quantum dots, and hybrid architectures; </a:t>
              </a:r>
              <a:endParaRPr lang="en-US" sz="1100" dirty="0"/>
            </a:p>
          </p:txBody>
        </p:sp>
      </p:grpSp>
      <p:grpSp>
        <p:nvGrpSpPr>
          <p:cNvPr id="68" name="Group 63"/>
          <p:cNvGrpSpPr/>
          <p:nvPr/>
        </p:nvGrpSpPr>
        <p:grpSpPr>
          <a:xfrm>
            <a:off x="0" y="4800036"/>
            <a:ext cx="1971017" cy="2019864"/>
            <a:chOff x="-1446085" y="4038036"/>
            <a:chExt cx="1971017" cy="2019864"/>
          </a:xfrm>
        </p:grpSpPr>
        <p:pic>
          <p:nvPicPr>
            <p:cNvPr id="69" name="Picture 2"/>
            <p:cNvPicPr>
              <a:picLocks noChangeAspect="1" noChangeArrowheads="1"/>
            </p:cNvPicPr>
            <p:nvPr/>
          </p:nvPicPr>
          <p:blipFill>
            <a:blip r:embed="rId13" cstate="print"/>
            <a:srcRect l="31666" t="23500" r="35652" b="33500"/>
            <a:stretch>
              <a:fillRect/>
            </a:stretch>
          </p:blipFill>
          <p:spPr bwMode="auto">
            <a:xfrm>
              <a:off x="-1439105" y="4445000"/>
              <a:ext cx="1961356" cy="1612900"/>
            </a:xfrm>
            <a:prstGeom prst="rect">
              <a:avLst/>
            </a:prstGeom>
            <a:noFill/>
            <a:ln w="9525">
              <a:solidFill>
                <a:schemeClr val="tx1"/>
              </a:solidFill>
              <a:miter lim="800000"/>
              <a:headEnd/>
              <a:tailEnd/>
            </a:ln>
          </p:spPr>
        </p:pic>
        <p:sp>
          <p:nvSpPr>
            <p:cNvPr id="70" name="TextBox 69"/>
            <p:cNvSpPr txBox="1"/>
            <p:nvPr/>
          </p:nvSpPr>
          <p:spPr>
            <a:xfrm>
              <a:off x="-1446085" y="4038036"/>
              <a:ext cx="1971017" cy="428978"/>
            </a:xfrm>
            <a:prstGeom prst="rect">
              <a:avLst/>
            </a:prstGeom>
            <a:solidFill>
              <a:srgbClr val="FFFF00"/>
            </a:solidFill>
            <a:ln w="12700">
              <a:solidFill>
                <a:schemeClr val="tx1"/>
              </a:solidFill>
            </a:ln>
          </p:spPr>
          <p:txBody>
            <a:bodyPr wrap="square" rtlCol="0">
              <a:spAutoFit/>
            </a:bodyPr>
            <a:lstStyle/>
            <a:p>
              <a:r>
                <a:rPr lang="en-US" sz="1100" b="1" dirty="0" smtClean="0"/>
                <a:t>Sequestration of CO</a:t>
              </a:r>
              <a:r>
                <a:rPr lang="en-US" sz="1100" b="1" baseline="-25000" dirty="0" smtClean="0"/>
                <a:t>2</a:t>
              </a:r>
              <a:r>
                <a:rPr lang="en-US" sz="1100" b="1" dirty="0" smtClean="0"/>
                <a:t> </a:t>
              </a:r>
              <a:r>
                <a:rPr lang="en-US" sz="1100" b="1" dirty="0" err="1" smtClean="0"/>
                <a:t>underland</a:t>
              </a:r>
              <a:endParaRPr lang="en-US" sz="1100" b="1" dirty="0">
                <a:latin typeface="Arial" pitchFamily="34" charset="0"/>
                <a:cs typeface="Arial" pitchFamily="34" charset="0"/>
              </a:endParaRPr>
            </a:p>
          </p:txBody>
        </p:sp>
      </p:grpSp>
      <p:sp>
        <p:nvSpPr>
          <p:cNvPr id="71" name="Title 2"/>
          <p:cNvSpPr>
            <a:spLocks noGrp="1"/>
          </p:cNvSpPr>
          <p:nvPr>
            <p:ph type="title"/>
          </p:nvPr>
        </p:nvSpPr>
        <p:spPr>
          <a:xfrm>
            <a:off x="0" y="-219075"/>
            <a:ext cx="9144000" cy="1143000"/>
          </a:xfrm>
        </p:spPr>
        <p:txBody>
          <a:bodyPr/>
          <a:lstStyle/>
          <a:p>
            <a:r>
              <a:rPr lang="en-US" dirty="0" smtClean="0"/>
              <a:t>A Research Strategy</a:t>
            </a:r>
          </a:p>
        </p:txBody>
      </p:sp>
    </p:spTree>
    <p:extLst>
      <p:ext uri="{BB962C8B-B14F-4D97-AF65-F5344CB8AC3E}">
        <p14:creationId xmlns:p14="http://schemas.microsoft.com/office/powerpoint/2010/main" val="38859101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8" name="Text Box 6"/>
          <p:cNvSpPr txBox="1">
            <a:spLocks noChangeArrowheads="1"/>
          </p:cNvSpPr>
          <p:nvPr/>
        </p:nvSpPr>
        <p:spPr bwMode="auto">
          <a:xfrm>
            <a:off x="510742" y="2272536"/>
            <a:ext cx="8151091"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smtClean="0">
                <a:solidFill>
                  <a:srgbClr val="FF0000"/>
                </a:solidFill>
                <a:effectLst>
                  <a:outerShdw blurRad="38100" dist="38100" dir="2700000" algn="tl">
                    <a:srgbClr val="C0C0C0"/>
                  </a:outerShdw>
                </a:effectLst>
                <a:latin typeface="Arial" pitchFamily="34" charset="0"/>
              </a:rPr>
              <a:t>How to Buy a Light Bulb</a:t>
            </a:r>
            <a:endParaRPr lang="en-US" sz="3600" b="1" dirty="0">
              <a:solidFill>
                <a:srgbClr val="FF0000"/>
              </a:solidFill>
              <a:effectLst>
                <a:outerShdw blurRad="38100" dist="38100" dir="2700000" algn="tl">
                  <a:srgbClr val="C0C0C0"/>
                </a:outerShdw>
              </a:effectLst>
              <a:latin typeface="Arial" pitchFamily="34" charset="0"/>
            </a:endParaRPr>
          </a:p>
        </p:txBody>
      </p:sp>
      <p:sp>
        <p:nvSpPr>
          <p:cNvPr id="9" name="Slide Number Placeholder 8"/>
          <p:cNvSpPr>
            <a:spLocks noGrp="1"/>
          </p:cNvSpPr>
          <p:nvPr>
            <p:ph type="sldNum" sz="quarter" idx="11"/>
          </p:nvPr>
        </p:nvSpPr>
        <p:spPr/>
        <p:txBody>
          <a:bodyPr/>
          <a:lstStyle/>
          <a:p>
            <a:pPr>
              <a:defRPr/>
            </a:pPr>
            <a:fld id="{6EEA275D-5A49-48A8-817D-44C3EA0A3A2F}" type="slidenum">
              <a:rPr lang="en-US" smtClean="0"/>
              <a:pPr>
                <a:defRPr/>
              </a:pPr>
              <a:t>74</a:t>
            </a:fld>
            <a:endParaRPr lang="en-US" dirty="0"/>
          </a:p>
        </p:txBody>
      </p:sp>
    </p:spTree>
    <p:extLst>
      <p:ext uri="{BB962C8B-B14F-4D97-AF65-F5344CB8AC3E}">
        <p14:creationId xmlns:p14="http://schemas.microsoft.com/office/powerpoint/2010/main" val="3295184413"/>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3194" y="179408"/>
            <a:ext cx="8999682" cy="732584"/>
          </a:xfrm>
          <a:prstGeom prst="rect">
            <a:avLst/>
          </a:prstGeom>
          <a:noFill/>
          <a:ln w="9525" algn="ctr">
            <a:noFill/>
            <a:miter lim="800000"/>
            <a:headEnd/>
            <a:tailEnd/>
          </a:ln>
          <a:effectLst/>
        </p:spPr>
        <p:txBody>
          <a:bodyPr lIns="93470" tIns="46735" rIns="93470" bIns="46735"/>
          <a:lstStyle/>
          <a:p>
            <a:pPr marL="342900" indent="-342900" algn="ctr" defTabSz="820583">
              <a:lnSpc>
                <a:spcPct val="90000"/>
              </a:lnSpc>
              <a:defRPr/>
            </a:pPr>
            <a:r>
              <a:rPr lang="en-US" sz="2400" dirty="0" smtClean="0">
                <a:solidFill>
                  <a:srgbClr val="146737"/>
                </a:solidFill>
                <a:ea typeface="+mj-ea"/>
                <a:cs typeface="Arial" charset="0"/>
              </a:rPr>
              <a:t>Lighting Tutorial</a:t>
            </a:r>
            <a:endParaRPr lang="en-US" sz="1600" dirty="0">
              <a:solidFill>
                <a:srgbClr val="146737"/>
              </a:solidFill>
            </a:endParaRPr>
          </a:p>
        </p:txBody>
      </p:sp>
      <p:sp>
        <p:nvSpPr>
          <p:cNvPr id="151557" name="Rectangle 5"/>
          <p:cNvSpPr>
            <a:spLocks noChangeArrowheads="1"/>
          </p:cNvSpPr>
          <p:nvPr/>
        </p:nvSpPr>
        <p:spPr bwMode="auto">
          <a:xfrm>
            <a:off x="0" y="17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9" name="Footer Placeholder 8"/>
          <p:cNvSpPr>
            <a:spLocks noGrp="1"/>
          </p:cNvSpPr>
          <p:nvPr>
            <p:ph type="ftr" sz="quarter" idx="4294967295"/>
          </p:nvPr>
        </p:nvSpPr>
        <p:spPr>
          <a:xfrm>
            <a:off x="3124200" y="6353969"/>
            <a:ext cx="5334000" cy="365125"/>
          </a:xfrm>
          <a:prstGeom prst="rect">
            <a:avLst/>
          </a:prstGeom>
        </p:spPr>
        <p:txBody>
          <a:bodyPr/>
          <a:lstStyle/>
          <a:p>
            <a:pPr>
              <a:defRPr/>
            </a:pPr>
            <a:r>
              <a:rPr lang="en-US" dirty="0" smtClean="0">
                <a:latin typeface="Arial" pitchFamily="34" charset="0"/>
              </a:rPr>
              <a:t>Energy Facts 2012</a:t>
            </a:r>
            <a:endParaRPr lang="en-US" dirty="0">
              <a:latin typeface="Arial" pitchFamily="34" charset="0"/>
            </a:endParaRPr>
          </a:p>
        </p:txBody>
      </p:sp>
      <p:pic>
        <p:nvPicPr>
          <p:cNvPr id="70662" name="Picture 6" descr="http://0.static.wix.com/media/41079f_e719087968292f213e4b017461863ab3.jpg_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6" y="-136526"/>
            <a:ext cx="9144000" cy="710803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7"/>
          <p:cNvSpPr>
            <a:spLocks noGrp="1"/>
          </p:cNvSpPr>
          <p:nvPr>
            <p:ph type="sldNum" sz="quarter" idx="11"/>
          </p:nvPr>
        </p:nvSpPr>
        <p:spPr>
          <a:xfrm>
            <a:off x="8413750" y="6353969"/>
            <a:ext cx="381000" cy="365125"/>
          </a:xfrm>
        </p:spPr>
        <p:txBody>
          <a:bodyPr/>
          <a:lstStyle/>
          <a:p>
            <a:pPr>
              <a:defRPr/>
            </a:pPr>
            <a:fld id="{6EEA275D-5A49-48A8-817D-44C3EA0A3A2F}" type="slidenum">
              <a:rPr lang="en-US" smtClean="0"/>
              <a:pPr>
                <a:defRPr/>
              </a:pPr>
              <a:t>75</a:t>
            </a:fld>
            <a:endParaRPr lang="en-US" dirty="0"/>
          </a:p>
        </p:txBody>
      </p:sp>
    </p:spTree>
    <p:extLst>
      <p:ext uri="{BB962C8B-B14F-4D97-AF65-F5344CB8AC3E}">
        <p14:creationId xmlns:p14="http://schemas.microsoft.com/office/powerpoint/2010/main" val="1643857413"/>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graphics8.nytimes.com/images/2008/01/09/garden/10lighting-900.jpg"/>
          <p:cNvPicPr>
            <a:picLocks noChangeAspect="1" noChangeArrowheads="1"/>
          </p:cNvPicPr>
          <p:nvPr/>
        </p:nvPicPr>
        <p:blipFill rotWithShape="1">
          <a:blip r:embed="rId2" cstate="print"/>
          <a:srcRect t="18489"/>
          <a:stretch/>
        </p:blipFill>
        <p:spPr bwMode="auto">
          <a:xfrm>
            <a:off x="80970" y="898168"/>
            <a:ext cx="4389001" cy="5235347"/>
          </a:xfrm>
          <a:prstGeom prst="rect">
            <a:avLst/>
          </a:prstGeom>
          <a:noFill/>
          <a:ln w="28575">
            <a:solidFill>
              <a:srgbClr val="FF0000"/>
            </a:solidFill>
          </a:ln>
        </p:spPr>
      </p:pic>
      <p:sp>
        <p:nvSpPr>
          <p:cNvPr id="2" name="Rectangle 1"/>
          <p:cNvSpPr/>
          <p:nvPr/>
        </p:nvSpPr>
        <p:spPr>
          <a:xfrm>
            <a:off x="3669606" y="828862"/>
            <a:ext cx="5281875" cy="5755422"/>
          </a:xfrm>
          <a:prstGeom prst="rect">
            <a:avLst/>
          </a:prstGeom>
          <a:solidFill>
            <a:srgbClr val="F7F7F6"/>
          </a:solidFill>
          <a:ln w="38100">
            <a:solidFill>
              <a:srgbClr val="FF0000"/>
            </a:solidFill>
          </a:ln>
        </p:spPr>
        <p:txBody>
          <a:bodyPr wrap="square">
            <a:spAutoFit/>
          </a:bodyPr>
          <a:lstStyle/>
          <a:p>
            <a:pPr marL="823912" indent="-285750">
              <a:spcAft>
                <a:spcPts val="800"/>
              </a:spcAft>
              <a:buClr>
                <a:srgbClr val="F20000"/>
              </a:buClr>
              <a:buFont typeface="Wingdings" pitchFamily="2" charset="2"/>
              <a:buChar char="Ø"/>
            </a:pPr>
            <a:r>
              <a:rPr lang="en-US" b="1" dirty="0">
                <a:solidFill>
                  <a:srgbClr val="F20000"/>
                </a:solidFill>
                <a:latin typeface="Arial" pitchFamily="34" charset="0"/>
                <a:cs typeface="Arial" pitchFamily="34" charset="0"/>
              </a:rPr>
              <a:t>Shape of glass bulb/size of base</a:t>
            </a:r>
            <a:r>
              <a:rPr lang="en-US" dirty="0">
                <a:solidFill>
                  <a:srgbClr val="F20000"/>
                </a:solidFill>
                <a:latin typeface="Arial" pitchFamily="34" charset="0"/>
                <a:cs typeface="Arial" pitchFamily="34" charset="0"/>
              </a:rPr>
              <a:t> </a:t>
            </a:r>
          </a:p>
          <a:p>
            <a:pPr marL="823912" indent="-285750">
              <a:spcAft>
                <a:spcPts val="800"/>
              </a:spcAft>
              <a:buClr>
                <a:srgbClr val="F20000"/>
              </a:buClr>
              <a:buFont typeface="Wingdings" pitchFamily="2" charset="2"/>
              <a:buChar char="Ø"/>
            </a:pPr>
            <a:r>
              <a:rPr lang="en-US" b="1" dirty="0" smtClean="0">
                <a:solidFill>
                  <a:srgbClr val="F20000"/>
                </a:solidFill>
                <a:latin typeface="Arial" pitchFamily="34" charset="0"/>
                <a:cs typeface="Arial" pitchFamily="34" charset="0"/>
              </a:rPr>
              <a:t>Type</a:t>
            </a:r>
            <a:r>
              <a:rPr lang="en-US" b="1" dirty="0">
                <a:solidFill>
                  <a:srgbClr val="F20000"/>
                </a:solidFill>
                <a:latin typeface="Arial" pitchFamily="34" charset="0"/>
                <a:cs typeface="Arial" pitchFamily="34" charset="0"/>
              </a:rPr>
              <a:t>:</a:t>
            </a:r>
            <a:r>
              <a:rPr lang="en-US" dirty="0">
                <a:solidFill>
                  <a:srgbClr val="F20000"/>
                </a:solidFill>
                <a:latin typeface="Arial" pitchFamily="34" charset="0"/>
                <a:cs typeface="Arial" pitchFamily="34" charset="0"/>
              </a:rPr>
              <a:t> </a:t>
            </a:r>
            <a:r>
              <a:rPr lang="en-US" dirty="0" smtClean="0">
                <a:solidFill>
                  <a:srgbClr val="F20000"/>
                </a:solidFill>
                <a:latin typeface="Arial" pitchFamily="34" charset="0"/>
                <a:cs typeface="Arial" pitchFamily="34" charset="0"/>
              </a:rPr>
              <a:t> Incandescent</a:t>
            </a:r>
            <a:r>
              <a:rPr lang="en-US" dirty="0">
                <a:solidFill>
                  <a:srgbClr val="F20000"/>
                </a:solidFill>
                <a:latin typeface="Arial" pitchFamily="34" charset="0"/>
                <a:cs typeface="Arial" pitchFamily="34" charset="0"/>
              </a:rPr>
              <a:t>, </a:t>
            </a:r>
            <a:r>
              <a:rPr lang="en-US" dirty="0" smtClean="0">
                <a:solidFill>
                  <a:srgbClr val="F20000"/>
                </a:solidFill>
                <a:latin typeface="Arial" pitchFamily="34" charset="0"/>
                <a:cs typeface="Arial" pitchFamily="34" charset="0"/>
              </a:rPr>
              <a:t>halogen, fluorescent, LED</a:t>
            </a:r>
          </a:p>
          <a:p>
            <a:pPr marL="823912" indent="-285750">
              <a:spcAft>
                <a:spcPts val="800"/>
              </a:spcAft>
              <a:buClr>
                <a:srgbClr val="F20000"/>
              </a:buClr>
              <a:buFont typeface="Wingdings" pitchFamily="2" charset="2"/>
              <a:buChar char="Ø"/>
            </a:pPr>
            <a:r>
              <a:rPr lang="en-US" b="1" dirty="0" smtClean="0">
                <a:solidFill>
                  <a:srgbClr val="F20000"/>
                </a:solidFill>
                <a:latin typeface="Arial" pitchFamily="34" charset="0"/>
                <a:cs typeface="Arial" pitchFamily="34" charset="0"/>
              </a:rPr>
              <a:t>Brightness </a:t>
            </a:r>
            <a:r>
              <a:rPr lang="en-US" b="1" dirty="0">
                <a:solidFill>
                  <a:srgbClr val="F20000"/>
                </a:solidFill>
                <a:latin typeface="Arial" pitchFamily="34" charset="0"/>
                <a:cs typeface="Arial" pitchFamily="34" charset="0"/>
              </a:rPr>
              <a:t>(</a:t>
            </a:r>
            <a:r>
              <a:rPr lang="en-US" b="1" dirty="0" smtClean="0">
                <a:solidFill>
                  <a:srgbClr val="F20000"/>
                </a:solidFill>
                <a:latin typeface="Arial" pitchFamily="34" charset="0"/>
                <a:cs typeface="Arial" pitchFamily="34" charset="0"/>
              </a:rPr>
              <a:t>lumens)</a:t>
            </a:r>
          </a:p>
          <a:p>
            <a:pPr marL="823912" indent="-285750">
              <a:spcAft>
                <a:spcPts val="800"/>
              </a:spcAft>
              <a:buClr>
                <a:srgbClr val="F20000"/>
              </a:buClr>
              <a:buFont typeface="Wingdings" pitchFamily="2" charset="2"/>
              <a:buChar char="Ø"/>
            </a:pPr>
            <a:r>
              <a:rPr lang="en-US" b="1" dirty="0" smtClean="0">
                <a:solidFill>
                  <a:srgbClr val="F20000"/>
                </a:solidFill>
                <a:latin typeface="Arial" pitchFamily="34" charset="0"/>
                <a:cs typeface="Arial" pitchFamily="34" charset="0"/>
              </a:rPr>
              <a:t>Color (K)</a:t>
            </a:r>
          </a:p>
          <a:p>
            <a:pPr marL="823912" indent="-285750">
              <a:spcAft>
                <a:spcPts val="800"/>
              </a:spcAft>
              <a:buClr>
                <a:srgbClr val="F20000"/>
              </a:buClr>
              <a:buFont typeface="Wingdings" pitchFamily="2" charset="2"/>
              <a:buChar char="Ø"/>
            </a:pPr>
            <a:r>
              <a:rPr lang="en-US" b="1" dirty="0" smtClean="0">
                <a:solidFill>
                  <a:srgbClr val="F20000"/>
                </a:solidFill>
                <a:latin typeface="Arial" pitchFamily="34" charset="0"/>
                <a:cs typeface="Arial" pitchFamily="34" charset="0"/>
              </a:rPr>
              <a:t>Color rendition index</a:t>
            </a:r>
          </a:p>
          <a:p>
            <a:pPr marL="823912" indent="-285750">
              <a:spcAft>
                <a:spcPts val="800"/>
              </a:spcAft>
              <a:buClr>
                <a:srgbClr val="F20000"/>
              </a:buClr>
              <a:buFont typeface="Wingdings" pitchFamily="2" charset="2"/>
              <a:buChar char="Ø"/>
            </a:pPr>
            <a:r>
              <a:rPr lang="en-US" b="1" dirty="0" smtClean="0">
                <a:solidFill>
                  <a:srgbClr val="F20000"/>
                </a:solidFill>
                <a:latin typeface="Arial" pitchFamily="34" charset="0"/>
                <a:cs typeface="Arial" pitchFamily="34" charset="0"/>
              </a:rPr>
              <a:t>Energy </a:t>
            </a:r>
            <a:r>
              <a:rPr lang="en-US" b="1" dirty="0">
                <a:solidFill>
                  <a:srgbClr val="F20000"/>
                </a:solidFill>
                <a:latin typeface="Arial" pitchFamily="34" charset="0"/>
                <a:cs typeface="Arial" pitchFamily="34" charset="0"/>
              </a:rPr>
              <a:t>(</a:t>
            </a:r>
            <a:r>
              <a:rPr lang="en-US" b="1" dirty="0" smtClean="0">
                <a:solidFill>
                  <a:srgbClr val="F20000"/>
                </a:solidFill>
                <a:latin typeface="Arial" pitchFamily="34" charset="0"/>
                <a:cs typeface="Arial" pitchFamily="34" charset="0"/>
              </a:rPr>
              <a:t>watts)</a:t>
            </a:r>
          </a:p>
          <a:p>
            <a:pPr marL="823912" indent="-285750">
              <a:spcAft>
                <a:spcPts val="800"/>
              </a:spcAft>
              <a:buClr>
                <a:srgbClr val="F20000"/>
              </a:buClr>
              <a:buFont typeface="Wingdings" pitchFamily="2" charset="2"/>
              <a:buChar char="Ø"/>
            </a:pPr>
            <a:r>
              <a:rPr lang="en-US" b="1" dirty="0" smtClean="0">
                <a:solidFill>
                  <a:srgbClr val="F20000"/>
                </a:solidFill>
                <a:latin typeface="Arial" pitchFamily="34" charset="0"/>
                <a:cs typeface="Arial" pitchFamily="34" charset="0"/>
              </a:rPr>
              <a:t>Efficacy (lumens/watt) … and …</a:t>
            </a:r>
          </a:p>
          <a:p>
            <a:pPr marL="823912" indent="-285750">
              <a:spcAft>
                <a:spcPts val="800"/>
              </a:spcAft>
              <a:buClr>
                <a:srgbClr val="F20000"/>
              </a:buClr>
              <a:buFont typeface="Wingdings" pitchFamily="2" charset="2"/>
              <a:buChar char="Ø"/>
            </a:pPr>
            <a:r>
              <a:rPr lang="en-US" b="1" dirty="0" smtClean="0">
                <a:solidFill>
                  <a:srgbClr val="F20000"/>
                </a:solidFill>
                <a:latin typeface="Arial" pitchFamily="34" charset="0"/>
                <a:cs typeface="Arial" pitchFamily="34" charset="0"/>
              </a:rPr>
              <a:t>Efficiency (%)</a:t>
            </a:r>
            <a:endParaRPr lang="en-US" dirty="0" smtClean="0">
              <a:solidFill>
                <a:srgbClr val="F20000"/>
              </a:solidFill>
              <a:latin typeface="Arial" pitchFamily="34" charset="0"/>
              <a:cs typeface="Arial" pitchFamily="34" charset="0"/>
            </a:endParaRPr>
          </a:p>
          <a:p>
            <a:pPr marL="823912" indent="-285750">
              <a:spcAft>
                <a:spcPts val="800"/>
              </a:spcAft>
              <a:buClr>
                <a:srgbClr val="F20000"/>
              </a:buClr>
              <a:buFont typeface="Wingdings" pitchFamily="2" charset="2"/>
              <a:buChar char="Ø"/>
            </a:pPr>
            <a:r>
              <a:rPr lang="en-US" b="1" dirty="0">
                <a:solidFill>
                  <a:srgbClr val="F20000"/>
                </a:solidFill>
                <a:latin typeface="Arial" pitchFamily="34" charset="0"/>
                <a:cs typeface="Arial" pitchFamily="34" charset="0"/>
              </a:rPr>
              <a:t>Cost</a:t>
            </a:r>
          </a:p>
          <a:p>
            <a:pPr marL="823912" indent="-285750">
              <a:spcAft>
                <a:spcPts val="800"/>
              </a:spcAft>
              <a:buClr>
                <a:srgbClr val="F20000"/>
              </a:buClr>
              <a:buFont typeface="Wingdings" pitchFamily="2" charset="2"/>
              <a:buChar char="Ø"/>
            </a:pPr>
            <a:r>
              <a:rPr lang="en-US" b="1" dirty="0" smtClean="0">
                <a:solidFill>
                  <a:srgbClr val="F20000"/>
                </a:solidFill>
                <a:latin typeface="Arial" pitchFamily="34" charset="0"/>
                <a:cs typeface="Arial" pitchFamily="34" charset="0"/>
              </a:rPr>
              <a:t>Life expectancy (hours or years, sometimes assuming 1,000 hours/year)</a:t>
            </a:r>
            <a:endParaRPr lang="en-US" dirty="0">
              <a:solidFill>
                <a:srgbClr val="F20000"/>
              </a:solidFill>
              <a:latin typeface="Arial" pitchFamily="34" charset="0"/>
              <a:cs typeface="Arial" pitchFamily="34" charset="0"/>
            </a:endParaRPr>
          </a:p>
          <a:p>
            <a:pPr marL="823912" indent="-285750">
              <a:spcAft>
                <a:spcPts val="800"/>
              </a:spcAft>
              <a:buClr>
                <a:srgbClr val="F20000"/>
              </a:buClr>
              <a:buFont typeface="Wingdings" pitchFamily="2" charset="2"/>
              <a:buChar char="Ø"/>
            </a:pPr>
            <a:r>
              <a:rPr lang="en-US" b="1" dirty="0" smtClean="0">
                <a:solidFill>
                  <a:srgbClr val="F20000"/>
                </a:solidFill>
                <a:latin typeface="Arial" pitchFamily="34" charset="0"/>
                <a:cs typeface="Arial" pitchFamily="34" charset="0"/>
              </a:rPr>
              <a:t>Life cycle cost:</a:t>
            </a:r>
            <a:r>
              <a:rPr lang="en-US" dirty="0" smtClean="0">
                <a:solidFill>
                  <a:srgbClr val="F20000"/>
                </a:solidFill>
                <a:latin typeface="Arial" pitchFamily="34" charset="0"/>
                <a:cs typeface="Arial" pitchFamily="34" charset="0"/>
              </a:rPr>
              <a:t>  Initial purchase price and price of energy to operate</a:t>
            </a:r>
            <a:endParaRPr lang="en-US" dirty="0">
              <a:solidFill>
                <a:srgbClr val="F20000"/>
              </a:solidFill>
              <a:latin typeface="Arial" pitchFamily="34" charset="0"/>
              <a:cs typeface="Arial" pitchFamily="34" charset="0"/>
            </a:endParaRPr>
          </a:p>
          <a:p>
            <a:pPr marL="823912" indent="-285750">
              <a:spcAft>
                <a:spcPts val="800"/>
              </a:spcAft>
              <a:buClr>
                <a:srgbClr val="F20000"/>
              </a:buClr>
              <a:buFont typeface="Wingdings" pitchFamily="2" charset="2"/>
              <a:buChar char="Ø"/>
            </a:pPr>
            <a:r>
              <a:rPr lang="en-US" b="1" dirty="0" smtClean="0">
                <a:solidFill>
                  <a:srgbClr val="F20000"/>
                </a:solidFill>
                <a:latin typeface="Arial" pitchFamily="34" charset="0"/>
                <a:cs typeface="Arial" pitchFamily="34" charset="0"/>
              </a:rPr>
              <a:t>Health/Safety</a:t>
            </a:r>
            <a:endParaRPr lang="en-US" dirty="0">
              <a:solidFill>
                <a:srgbClr val="F20000"/>
              </a:solidFill>
              <a:latin typeface="Arial" pitchFamily="34" charset="0"/>
              <a:cs typeface="Arial" pitchFamily="34" charset="0"/>
            </a:endParaRPr>
          </a:p>
          <a:p>
            <a:pPr marL="823912" indent="-285750">
              <a:spcAft>
                <a:spcPts val="800"/>
              </a:spcAft>
              <a:buClr>
                <a:srgbClr val="F20000"/>
              </a:buClr>
              <a:buFont typeface="Wingdings" pitchFamily="2" charset="2"/>
              <a:buChar char="Ø"/>
            </a:pPr>
            <a:r>
              <a:rPr lang="en-US" b="1" dirty="0" smtClean="0">
                <a:solidFill>
                  <a:srgbClr val="F20000"/>
                </a:solidFill>
                <a:latin typeface="Arial" pitchFamily="34" charset="0"/>
                <a:cs typeface="Arial" pitchFamily="34" charset="0"/>
              </a:rPr>
              <a:t>Instant on/Buzz/Dimmable/3-Way</a:t>
            </a:r>
          </a:p>
        </p:txBody>
      </p:sp>
      <p:sp>
        <p:nvSpPr>
          <p:cNvPr id="4" name="Rectangle 2"/>
          <p:cNvSpPr>
            <a:spLocks noChangeArrowheads="1"/>
          </p:cNvSpPr>
          <p:nvPr/>
        </p:nvSpPr>
        <p:spPr bwMode="auto">
          <a:xfrm>
            <a:off x="33194" y="160730"/>
            <a:ext cx="8999682" cy="426781"/>
          </a:xfrm>
          <a:prstGeom prst="rect">
            <a:avLst/>
          </a:prstGeom>
          <a:noFill/>
          <a:ln w="9525" algn="ctr">
            <a:noFill/>
            <a:miter lim="800000"/>
            <a:headEnd/>
            <a:tailEnd/>
          </a:ln>
          <a:effectLst/>
        </p:spPr>
        <p:txBody>
          <a:bodyPr lIns="0" tIns="46735" rIns="0" bIns="46735">
            <a:spAutoFit/>
          </a:bodyPr>
          <a:lstStyle/>
          <a:p>
            <a:pPr marL="342900" indent="-342900" algn="ctr" defTabSz="820583">
              <a:lnSpc>
                <a:spcPct val="90000"/>
              </a:lnSpc>
              <a:defRPr/>
            </a:pPr>
            <a:r>
              <a:rPr lang="en-US" sz="2400" dirty="0" smtClean="0">
                <a:solidFill>
                  <a:srgbClr val="146737"/>
                </a:solidFill>
                <a:ea typeface="+mj-ea"/>
                <a:cs typeface="Arial" charset="0"/>
              </a:rPr>
              <a:t>Decisions when purchasing a light bulb</a:t>
            </a:r>
            <a:endParaRPr lang="en-US" sz="1600" dirty="0">
              <a:solidFill>
                <a:srgbClr val="146737"/>
              </a:solidFill>
            </a:endParaRPr>
          </a:p>
        </p:txBody>
      </p:sp>
      <p:sp>
        <p:nvSpPr>
          <p:cNvPr id="3" name="Action Button: Information 2">
            <a:hlinkClick r:id="rId3" action="ppaction://hlinksldjump" highlightClick="1"/>
          </p:cNvPr>
          <p:cNvSpPr/>
          <p:nvPr/>
        </p:nvSpPr>
        <p:spPr>
          <a:xfrm>
            <a:off x="3796352" y="1894996"/>
            <a:ext cx="308125" cy="278008"/>
          </a:xfrm>
          <a:prstGeom prst="actionButtonInform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ction Button: Information 5">
            <a:hlinkClick r:id="rId4" action="ppaction://hlinksldjump" highlightClick="1"/>
          </p:cNvPr>
          <p:cNvSpPr/>
          <p:nvPr/>
        </p:nvSpPr>
        <p:spPr>
          <a:xfrm>
            <a:off x="3796352" y="2272398"/>
            <a:ext cx="308125" cy="278008"/>
          </a:xfrm>
          <a:prstGeom prst="actionButtonInform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ction Button: Information 6">
            <a:hlinkClick r:id="rId5" action="ppaction://hlinksldjump" highlightClick="1"/>
          </p:cNvPr>
          <p:cNvSpPr/>
          <p:nvPr/>
        </p:nvSpPr>
        <p:spPr>
          <a:xfrm>
            <a:off x="3796352" y="2649800"/>
            <a:ext cx="308125" cy="278008"/>
          </a:xfrm>
          <a:prstGeom prst="actionButtonInform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ction Button: Information 8">
            <a:hlinkClick r:id="rId6" action="ppaction://hlinksldjump" highlightClick="1"/>
          </p:cNvPr>
          <p:cNvSpPr/>
          <p:nvPr/>
        </p:nvSpPr>
        <p:spPr>
          <a:xfrm>
            <a:off x="3796352" y="3599984"/>
            <a:ext cx="308125" cy="278008"/>
          </a:xfrm>
          <a:prstGeom prst="actionButtonInform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ction Button: Information 14">
            <a:hlinkClick r:id="rId7" action="ppaction://hlinksldjump" highlightClick="1"/>
          </p:cNvPr>
          <p:cNvSpPr/>
          <p:nvPr/>
        </p:nvSpPr>
        <p:spPr>
          <a:xfrm>
            <a:off x="3796352" y="1258964"/>
            <a:ext cx="308125" cy="278008"/>
          </a:xfrm>
          <a:prstGeom prst="actionButtonInform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Slide Number Placeholder 16"/>
          <p:cNvSpPr>
            <a:spLocks noGrp="1"/>
          </p:cNvSpPr>
          <p:nvPr>
            <p:ph type="sldNum" sz="quarter" idx="11"/>
          </p:nvPr>
        </p:nvSpPr>
        <p:spPr/>
        <p:txBody>
          <a:bodyPr vert="horz" lIns="91440" tIns="45720" rIns="91440" bIns="45720" rtlCol="0" anchor="ctr"/>
          <a:lstStyle/>
          <a:p>
            <a:pPr algn="ctr"/>
            <a:fld id="{6EEA275D-5A49-48A8-817D-44C3EA0A3A2F}" type="slidenum">
              <a:rPr lang="en-US" sz="1200">
                <a:latin typeface="Arial" pitchFamily="34" charset="0"/>
              </a:rPr>
              <a:pPr algn="ctr"/>
              <a:t>76</a:t>
            </a:fld>
            <a:endParaRPr lang="en-US" sz="1200" dirty="0">
              <a:latin typeface="Arial" pitchFamily="34" charset="0"/>
            </a:endParaRPr>
          </a:p>
        </p:txBody>
      </p:sp>
      <p:cxnSp>
        <p:nvCxnSpPr>
          <p:cNvPr id="18" name="Straight Connector 17"/>
          <p:cNvCxnSpPr/>
          <p:nvPr/>
        </p:nvCxnSpPr>
        <p:spPr>
          <a:xfrm>
            <a:off x="3952346" y="4278698"/>
            <a:ext cx="0" cy="205308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Action Button: Information 16">
            <a:hlinkClick r:id="rId8" action="ppaction://hlinksldjump" highlightClick="1"/>
          </p:cNvPr>
          <p:cNvSpPr/>
          <p:nvPr/>
        </p:nvSpPr>
        <p:spPr>
          <a:xfrm>
            <a:off x="3798284" y="4971584"/>
            <a:ext cx="308125" cy="278008"/>
          </a:xfrm>
          <a:prstGeom prst="actionButtonInform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5051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9" grpId="0" animBg="1"/>
      <p:bldP spid="15" grpId="0" animBg="1"/>
      <p:bldP spid="1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blog.purehome.com/wp-content/uploads/2011/06/light-bulb-type-infograph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483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ction Button: Back or Previous 2">
            <a:hlinkClick r:id="rId3" action="ppaction://hlinksldjump" highlightClick="1"/>
          </p:cNvPr>
          <p:cNvSpPr/>
          <p:nvPr/>
        </p:nvSpPr>
        <p:spPr>
          <a:xfrm>
            <a:off x="4267201" y="6497783"/>
            <a:ext cx="581893" cy="360217"/>
          </a:xfrm>
          <a:prstGeom prst="actionButtonBackPrevious">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6"/>
          <p:cNvSpPr>
            <a:spLocks noGrp="1"/>
          </p:cNvSpPr>
          <p:nvPr>
            <p:ph type="sldNum" sz="quarter" idx="11"/>
          </p:nvPr>
        </p:nvSpPr>
        <p:spPr/>
        <p:txBody>
          <a:bodyPr vert="horz" lIns="91440" tIns="45720" rIns="91440" bIns="45720" rtlCol="0" anchor="ctr"/>
          <a:lstStyle/>
          <a:p>
            <a:pPr algn="ctr"/>
            <a:fld id="{6EEA275D-5A49-48A8-817D-44C3EA0A3A2F}" type="slidenum">
              <a:rPr lang="en-US" sz="1200">
                <a:solidFill>
                  <a:schemeClr val="bg1"/>
                </a:solidFill>
                <a:latin typeface="Arial" pitchFamily="34" charset="0"/>
              </a:rPr>
              <a:pPr algn="ctr"/>
              <a:t>77</a:t>
            </a:fld>
            <a:endParaRPr lang="en-US" sz="1200" dirty="0">
              <a:solidFill>
                <a:schemeClr val="bg1"/>
              </a:solidFill>
              <a:latin typeface="Arial" pitchFamily="34" charset="0"/>
            </a:endParaRPr>
          </a:p>
        </p:txBody>
      </p:sp>
    </p:spTree>
    <p:extLst>
      <p:ext uri="{BB962C8B-B14F-4D97-AF65-F5344CB8AC3E}">
        <p14:creationId xmlns:p14="http://schemas.microsoft.com/office/powerpoint/2010/main" val="3404216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3194" y="179408"/>
            <a:ext cx="8999682" cy="732584"/>
          </a:xfrm>
          <a:prstGeom prst="rect">
            <a:avLst/>
          </a:prstGeom>
          <a:noFill/>
          <a:ln w="9525" algn="ctr">
            <a:noFill/>
            <a:miter lim="800000"/>
            <a:headEnd/>
            <a:tailEnd/>
          </a:ln>
          <a:effectLst/>
        </p:spPr>
        <p:txBody>
          <a:bodyPr lIns="93470" tIns="46735" rIns="93470" bIns="46735"/>
          <a:lstStyle/>
          <a:p>
            <a:pPr marL="342900" indent="-342900" algn="ctr" defTabSz="820583">
              <a:lnSpc>
                <a:spcPct val="90000"/>
              </a:lnSpc>
              <a:defRPr/>
            </a:pPr>
            <a:r>
              <a:rPr lang="en-US" sz="2400" dirty="0" smtClean="0">
                <a:solidFill>
                  <a:srgbClr val="146737"/>
                </a:solidFill>
                <a:ea typeface="+mj-ea"/>
                <a:cs typeface="Arial" charset="0"/>
              </a:rPr>
              <a:t>Brightness (lumens)</a:t>
            </a:r>
            <a:endParaRPr lang="en-US" sz="1600" dirty="0">
              <a:solidFill>
                <a:srgbClr val="146737"/>
              </a:solidFill>
            </a:endParaRPr>
          </a:p>
        </p:txBody>
      </p:sp>
      <p:sp>
        <p:nvSpPr>
          <p:cNvPr id="2" name="Rectangle 1"/>
          <p:cNvSpPr/>
          <p:nvPr/>
        </p:nvSpPr>
        <p:spPr>
          <a:xfrm>
            <a:off x="346360" y="956386"/>
            <a:ext cx="8382004" cy="5324535"/>
          </a:xfrm>
          <a:prstGeom prst="rect">
            <a:avLst/>
          </a:prstGeom>
        </p:spPr>
        <p:txBody>
          <a:bodyPr wrap="square">
            <a:spAutoFit/>
          </a:bodyPr>
          <a:lstStyle/>
          <a:p>
            <a:r>
              <a:rPr lang="en-US" sz="2000" dirty="0"/>
              <a:t>The lumen (symbol: lm) is the SI derived unit of luminous flux, a measure of the total "amount" of </a:t>
            </a:r>
            <a:r>
              <a:rPr lang="en-US" sz="2000" u="sng" dirty="0"/>
              <a:t>visible light</a:t>
            </a:r>
            <a:r>
              <a:rPr lang="en-US" sz="2000" dirty="0"/>
              <a:t> emitted by a source. </a:t>
            </a:r>
            <a:r>
              <a:rPr lang="en-US" sz="2000" u="sng" dirty="0"/>
              <a:t>Luminous flux </a:t>
            </a:r>
            <a:r>
              <a:rPr lang="en-US" sz="2000" u="sng" dirty="0" smtClean="0"/>
              <a:t>depends </a:t>
            </a:r>
            <a:r>
              <a:rPr lang="en-US" sz="2000" u="sng" dirty="0"/>
              <a:t>on nominal response of the human eye </a:t>
            </a:r>
            <a:r>
              <a:rPr lang="en-US" sz="2000" u="sng" dirty="0" smtClean="0"/>
              <a:t>to different wavelengths as </a:t>
            </a:r>
            <a:r>
              <a:rPr lang="en-US" sz="2000" u="sng" dirty="0"/>
              <a:t>represented </a:t>
            </a:r>
            <a:r>
              <a:rPr lang="en-US" sz="2000" u="sng" dirty="0" smtClean="0"/>
              <a:t>by the </a:t>
            </a:r>
            <a:r>
              <a:rPr lang="en-US" sz="2000" u="sng" dirty="0"/>
              <a:t>luminosity </a:t>
            </a:r>
            <a:r>
              <a:rPr lang="en-US" sz="2000" u="sng" dirty="0" smtClean="0"/>
              <a:t>function.</a:t>
            </a:r>
          </a:p>
          <a:p>
            <a:endParaRPr lang="en-US" sz="2000" dirty="0" smtClean="0"/>
          </a:p>
          <a:p>
            <a:endParaRPr lang="en-US" sz="2000" dirty="0"/>
          </a:p>
          <a:p>
            <a:pPr lvl="0"/>
            <a:endParaRPr lang="en-US" sz="2000" dirty="0" smtClean="0">
              <a:cs typeface="Arial" charset="0"/>
            </a:endParaRPr>
          </a:p>
          <a:p>
            <a:pPr lvl="0"/>
            <a:endParaRPr lang="en-US" sz="2000" dirty="0" smtClean="0">
              <a:cs typeface="Arial" charset="0"/>
            </a:endParaRPr>
          </a:p>
          <a:p>
            <a:pPr lvl="0"/>
            <a:endParaRPr lang="en-US" sz="2000" dirty="0">
              <a:cs typeface="Arial" charset="0"/>
            </a:endParaRPr>
          </a:p>
          <a:p>
            <a:pPr lvl="0"/>
            <a:endParaRPr lang="en-US" sz="2000" dirty="0">
              <a:cs typeface="Arial" charset="0"/>
            </a:endParaRPr>
          </a:p>
          <a:p>
            <a:pPr lvl="0"/>
            <a:endParaRPr lang="en-US" sz="2000" dirty="0" smtClean="0">
              <a:cs typeface="Arial" charset="0"/>
            </a:endParaRPr>
          </a:p>
          <a:p>
            <a:pPr lvl="0"/>
            <a:r>
              <a:rPr lang="en-US" sz="1400" dirty="0" smtClean="0">
                <a:cs typeface="Arial" charset="0"/>
              </a:rPr>
              <a:t>The </a:t>
            </a:r>
            <a:r>
              <a:rPr lang="en-US" sz="1400" dirty="0">
                <a:cs typeface="Arial" charset="0"/>
              </a:rPr>
              <a:t>lumen is defined in relation </a:t>
            </a:r>
            <a:r>
              <a:rPr lang="en-US" sz="1400" dirty="0" smtClean="0">
                <a:cs typeface="Arial" charset="0"/>
              </a:rPr>
              <a:t/>
            </a:r>
            <a:br>
              <a:rPr lang="en-US" sz="1400" dirty="0" smtClean="0">
                <a:cs typeface="Arial" charset="0"/>
              </a:rPr>
            </a:br>
            <a:r>
              <a:rPr lang="en-US" sz="1400" dirty="0" smtClean="0">
                <a:cs typeface="Arial" charset="0"/>
              </a:rPr>
              <a:t>to </a:t>
            </a:r>
            <a:r>
              <a:rPr lang="en-US" sz="1400" dirty="0">
                <a:cs typeface="Arial" charset="0"/>
              </a:rPr>
              <a:t>the candela as</a:t>
            </a:r>
          </a:p>
          <a:p>
            <a:pPr lvl="0"/>
            <a:endParaRPr lang="en-US" sz="1400" dirty="0">
              <a:cs typeface="Arial" charset="0"/>
            </a:endParaRPr>
          </a:p>
          <a:p>
            <a:pPr lvl="1" eaLnBrk="0" hangingPunct="0"/>
            <a:r>
              <a:rPr lang="en-US" sz="1400" dirty="0">
                <a:cs typeface="Arial" charset="0"/>
              </a:rPr>
              <a:t>1 lm = </a:t>
            </a:r>
            <a:r>
              <a:rPr lang="en-US" sz="1400" dirty="0">
                <a:solidFill>
                  <a:srgbClr val="FF0000"/>
                </a:solidFill>
                <a:cs typeface="Arial" charset="0"/>
              </a:rPr>
              <a:t>1 cd </a:t>
            </a:r>
            <a:r>
              <a:rPr lang="en-US" sz="1400" dirty="0">
                <a:cs typeface="Arial" charset="0"/>
              </a:rPr>
              <a:t>· </a:t>
            </a:r>
            <a:r>
              <a:rPr lang="en-US" sz="1400" dirty="0" err="1" smtClean="0">
                <a:cs typeface="Arial" charset="0"/>
              </a:rPr>
              <a:t>sr</a:t>
            </a:r>
            <a:endParaRPr lang="en-US" sz="1400" dirty="0" smtClean="0"/>
          </a:p>
          <a:p>
            <a:pPr eaLnBrk="0" hangingPunct="0"/>
            <a:endParaRPr lang="en-US" sz="1400" dirty="0"/>
          </a:p>
          <a:p>
            <a:pPr eaLnBrk="0" hangingPunct="0"/>
            <a:r>
              <a:rPr lang="en-US" sz="1400" dirty="0" smtClean="0"/>
              <a:t>The </a:t>
            </a:r>
            <a:r>
              <a:rPr lang="en-US" sz="1400" dirty="0"/>
              <a:t>candela is the luminous intensity, in a given direction, of a source that emits monochromatic radiation of frequency 540 x 10</a:t>
            </a:r>
            <a:r>
              <a:rPr lang="en-US" sz="1400" baseline="30000" dirty="0"/>
              <a:t>12</a:t>
            </a:r>
            <a:r>
              <a:rPr lang="en-US" sz="1400" dirty="0"/>
              <a:t> </a:t>
            </a:r>
            <a:r>
              <a:rPr lang="en-US" sz="1400" dirty="0" smtClean="0"/>
              <a:t>hertz (555 nm)  </a:t>
            </a:r>
            <a:r>
              <a:rPr lang="en-US" sz="1400" dirty="0"/>
              <a:t>and that has a radiant intensity in that direction of 1/683 watt per </a:t>
            </a:r>
            <a:r>
              <a:rPr lang="en-US" sz="1400" dirty="0" err="1"/>
              <a:t>steradian</a:t>
            </a:r>
            <a:r>
              <a:rPr lang="en-US" sz="1400" b="1" dirty="0"/>
              <a:t>.</a:t>
            </a:r>
            <a:endParaRPr lang="en-US" sz="1400" dirty="0" smtClean="0"/>
          </a:p>
        </p:txBody>
      </p:sp>
      <p:pic>
        <p:nvPicPr>
          <p:cNvPr id="68611" name="Picture 3" descr="File:CIE 1931 Luminosit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6655" y="2356458"/>
            <a:ext cx="4502728" cy="3051403"/>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6"/>
          <p:cNvSpPr>
            <a:spLocks noGrp="1"/>
          </p:cNvSpPr>
          <p:nvPr>
            <p:ph type="sldNum" sz="quarter" idx="11"/>
          </p:nvPr>
        </p:nvSpPr>
        <p:spPr/>
        <p:txBody>
          <a:bodyPr vert="horz" lIns="91440" tIns="45720" rIns="91440" bIns="45720" rtlCol="0" anchor="ctr"/>
          <a:lstStyle/>
          <a:p>
            <a:pPr algn="ctr"/>
            <a:fld id="{6EEA275D-5A49-48A8-817D-44C3EA0A3A2F}" type="slidenum">
              <a:rPr lang="en-US" sz="1200">
                <a:latin typeface="Arial" pitchFamily="34" charset="0"/>
              </a:rPr>
              <a:pPr algn="ctr"/>
              <a:t>78</a:t>
            </a:fld>
            <a:endParaRPr lang="en-US" sz="1200" dirty="0">
              <a:latin typeface="Arial" pitchFamily="34" charset="0"/>
            </a:endParaRPr>
          </a:p>
        </p:txBody>
      </p:sp>
      <p:sp>
        <p:nvSpPr>
          <p:cNvPr id="12" name="Action Button: Back or Previous 11">
            <a:hlinkClick r:id="rId3" action="ppaction://hlinksldjump" highlightClick="1"/>
          </p:cNvPr>
          <p:cNvSpPr/>
          <p:nvPr/>
        </p:nvSpPr>
        <p:spPr>
          <a:xfrm>
            <a:off x="4267201" y="6497783"/>
            <a:ext cx="581893" cy="360217"/>
          </a:xfrm>
          <a:prstGeom prst="actionButtonBackPrevious">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3518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16"/>
          <p:cNvSpPr>
            <a:spLocks noGrp="1"/>
          </p:cNvSpPr>
          <p:nvPr>
            <p:ph type="sldNum" sz="quarter" idx="11"/>
          </p:nvPr>
        </p:nvSpPr>
        <p:spPr/>
        <p:txBody>
          <a:bodyPr vert="horz" lIns="91440" tIns="45720" rIns="91440" bIns="45720" rtlCol="0" anchor="ctr"/>
          <a:lstStyle/>
          <a:p>
            <a:pPr algn="ctr"/>
            <a:fld id="{6EEA275D-5A49-48A8-817D-44C3EA0A3A2F}" type="slidenum">
              <a:rPr lang="en-US" sz="1200">
                <a:latin typeface="Arial" pitchFamily="34" charset="0"/>
              </a:rPr>
              <a:pPr algn="ctr"/>
              <a:t>79</a:t>
            </a:fld>
            <a:endParaRPr lang="en-US" sz="1200" dirty="0">
              <a:latin typeface="Arial" pitchFamily="34" charset="0"/>
            </a:endParaRPr>
          </a:p>
        </p:txBody>
      </p:sp>
      <p:pic>
        <p:nvPicPr>
          <p:cNvPr id="77826" name="Picture 2" descr="http://www.exo.net/~pauld/workshops/Stars/blackbody%20radiation%20sta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1"/>
            <a:ext cx="102346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241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bwMode="auto">
          <a:noFill/>
          <a:ln w="9525">
            <a:noFill/>
            <a:miter lim="800000"/>
            <a:headEnd/>
            <a:tailEnd/>
          </a:ln>
        </p:spPr>
        <p:txBody>
          <a:bodyPr vert="horz" wrap="square" lIns="91440" tIns="45720" rIns="91440" bIns="45720" numCol="1" anchor="ctr" anchorCtr="0" compatLnSpc="1">
            <a:prstTxWarp prst="textNoShape">
              <a:avLst/>
            </a:prstTxWarp>
          </a:bodyPr>
          <a:lstStyle/>
          <a:p>
            <a:pPr defTabSz="820583" eaLnBrk="1" hangingPunct="1"/>
            <a:r>
              <a:rPr lang="en-US" dirty="0" smtClean="0">
                <a:latin typeface="Arial" charset="0"/>
                <a:cs typeface="Arial" charset="0"/>
              </a:rPr>
              <a:t>On-Line Energy Conversion Calculators Banish Fear of Units</a:t>
            </a:r>
            <a:endParaRPr lang="en-US" dirty="0">
              <a:latin typeface="Arial" charset="0"/>
              <a:cs typeface="Arial" charset="0"/>
            </a:endParaRPr>
          </a:p>
        </p:txBody>
      </p:sp>
      <p:pic>
        <p:nvPicPr>
          <p:cNvPr id="1026" name="Picture 2"/>
          <p:cNvPicPr>
            <a:picLocks noChangeAspect="1" noChangeArrowheads="1"/>
          </p:cNvPicPr>
          <p:nvPr/>
        </p:nvPicPr>
        <p:blipFill>
          <a:blip r:embed="rId3" cstate="print"/>
          <a:srcRect l="23478" t="19667" r="24430" b="24351"/>
          <a:stretch>
            <a:fillRect/>
          </a:stretch>
        </p:blipFill>
        <p:spPr bwMode="auto">
          <a:xfrm>
            <a:off x="622300" y="876299"/>
            <a:ext cx="7888302" cy="5298381"/>
          </a:xfrm>
          <a:prstGeom prst="rect">
            <a:avLst/>
          </a:prstGeom>
          <a:noFill/>
          <a:ln w="9525">
            <a:solidFill>
              <a:srgbClr val="003399"/>
            </a:solidFill>
            <a:miter lim="800000"/>
            <a:headEnd/>
            <a:tailEnd/>
          </a:ln>
        </p:spPr>
      </p:pic>
      <p:sp>
        <p:nvSpPr>
          <p:cNvPr id="9" name="Slide Number Placeholder 8"/>
          <p:cNvSpPr txBox="1">
            <a:spLocks/>
          </p:cNvSpPr>
          <p:nvPr/>
        </p:nvSpPr>
        <p:spPr>
          <a:xfrm>
            <a:off x="8413750" y="6329906"/>
            <a:ext cx="381000"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8</a:t>
            </a:fld>
            <a:endParaRPr lang="en-US" sz="1200" dirty="0">
              <a:solidFill>
                <a:srgbClr val="106636"/>
              </a:solidFill>
              <a:latin typeface="Arial" pitchFamily="34" charset="0"/>
              <a:cs typeface="Arial" pitchFamily="34" charset="0"/>
            </a:endParaRPr>
          </a:p>
        </p:txBody>
      </p:sp>
      <p:sp>
        <p:nvSpPr>
          <p:cNvPr id="10"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658" name="Picture 2" descr="http://myphotographylessons.com/wp-content/uploads/2011/10/Kelvin-Color-Temperature-Scale-Ch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7380" y="1"/>
            <a:ext cx="6980208" cy="689311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16"/>
          <p:cNvSpPr>
            <a:spLocks noGrp="1"/>
          </p:cNvSpPr>
          <p:nvPr>
            <p:ph type="sldNum" sz="quarter" idx="11"/>
          </p:nvPr>
        </p:nvSpPr>
        <p:spPr/>
        <p:txBody>
          <a:bodyPr vert="horz" lIns="91440" tIns="45720" rIns="91440" bIns="45720" rtlCol="0" anchor="ctr"/>
          <a:lstStyle/>
          <a:p>
            <a:pPr algn="ctr"/>
            <a:fld id="{6EEA275D-5A49-48A8-817D-44C3EA0A3A2F}" type="slidenum">
              <a:rPr lang="en-US" sz="1200">
                <a:latin typeface="Arial" pitchFamily="34" charset="0"/>
              </a:rPr>
              <a:pPr algn="ctr"/>
              <a:t>80</a:t>
            </a:fld>
            <a:endParaRPr lang="en-US" sz="1200" dirty="0">
              <a:latin typeface="Arial" pitchFamily="34" charset="0"/>
            </a:endParaRPr>
          </a:p>
        </p:txBody>
      </p:sp>
    </p:spTree>
    <p:extLst>
      <p:ext uri="{BB962C8B-B14F-4D97-AF65-F5344CB8AC3E}">
        <p14:creationId xmlns:p14="http://schemas.microsoft.com/office/powerpoint/2010/main" val="627643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16"/>
          <p:cNvSpPr>
            <a:spLocks noGrp="1"/>
          </p:cNvSpPr>
          <p:nvPr>
            <p:ph type="sldNum" sz="quarter" idx="11"/>
          </p:nvPr>
        </p:nvSpPr>
        <p:spPr/>
        <p:txBody>
          <a:bodyPr vert="horz" lIns="91440" tIns="45720" rIns="91440" bIns="45720" rtlCol="0" anchor="ctr"/>
          <a:lstStyle/>
          <a:p>
            <a:pPr algn="ctr"/>
            <a:fld id="{6EEA275D-5A49-48A8-817D-44C3EA0A3A2F}" type="slidenum">
              <a:rPr lang="en-US" sz="1200">
                <a:solidFill>
                  <a:schemeClr val="bg1"/>
                </a:solidFill>
                <a:latin typeface="Arial" pitchFamily="34" charset="0"/>
              </a:rPr>
              <a:pPr algn="ctr"/>
              <a:t>81</a:t>
            </a:fld>
            <a:endParaRPr lang="en-US" sz="1200" dirty="0">
              <a:solidFill>
                <a:schemeClr val="bg1"/>
              </a:solidFill>
              <a:latin typeface="Arial" pitchFamily="34" charset="0"/>
            </a:endParaRPr>
          </a:p>
        </p:txBody>
      </p:sp>
      <p:pic>
        <p:nvPicPr>
          <p:cNvPr id="2050" name="Picture 2" descr="C:\Users\dehmer\Desktop\led-color-tempera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11" y="370059"/>
            <a:ext cx="8806375" cy="6270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026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upload.wikimedia.org/wikipedia/commons/6/6d/Color_temperature_comparison_of_5_CFL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0" y="0"/>
            <a:ext cx="9235440" cy="69265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80686" y="6043619"/>
            <a:ext cx="3946120" cy="646331"/>
          </a:xfrm>
          <a:prstGeom prst="rect">
            <a:avLst/>
          </a:prstGeom>
        </p:spPr>
        <p:txBody>
          <a:bodyPr wrap="square">
            <a:spAutoFit/>
          </a:bodyPr>
          <a:lstStyle/>
          <a:p>
            <a:pPr algn="ctr">
              <a:lnSpc>
                <a:spcPct val="90000"/>
              </a:lnSpc>
            </a:pPr>
            <a:r>
              <a:rPr lang="en-US" sz="2000" b="1" dirty="0" smtClean="0">
                <a:solidFill>
                  <a:schemeClr val="bg1"/>
                </a:solidFill>
                <a:latin typeface="+mn-lt"/>
              </a:rPr>
              <a:t>All </a:t>
            </a:r>
            <a:r>
              <a:rPr lang="en-US" sz="2000" b="1" dirty="0">
                <a:solidFill>
                  <a:schemeClr val="bg1"/>
                </a:solidFill>
                <a:latin typeface="+mn-lt"/>
              </a:rPr>
              <a:t>CFLs are 100 watt replacements, ranging from 23 to 26 watt</a:t>
            </a:r>
          </a:p>
        </p:txBody>
      </p:sp>
      <p:sp>
        <p:nvSpPr>
          <p:cNvPr id="4" name="Slide Number Placeholder 16"/>
          <p:cNvSpPr>
            <a:spLocks noGrp="1"/>
          </p:cNvSpPr>
          <p:nvPr>
            <p:ph type="sldNum" sz="quarter" idx="11"/>
          </p:nvPr>
        </p:nvSpPr>
        <p:spPr/>
        <p:txBody>
          <a:bodyPr vert="horz" lIns="91440" tIns="45720" rIns="91440" bIns="45720" rtlCol="0" anchor="ctr"/>
          <a:lstStyle/>
          <a:p>
            <a:pPr algn="ctr"/>
            <a:fld id="{6EEA275D-5A49-48A8-817D-44C3EA0A3A2F}" type="slidenum">
              <a:rPr lang="en-US" sz="1200">
                <a:solidFill>
                  <a:schemeClr val="bg1"/>
                </a:solidFill>
                <a:latin typeface="Arial" pitchFamily="34" charset="0"/>
              </a:rPr>
              <a:pPr algn="ctr"/>
              <a:t>82</a:t>
            </a:fld>
            <a:endParaRPr lang="en-US" sz="1200" dirty="0">
              <a:solidFill>
                <a:schemeClr val="bg1"/>
              </a:solidFill>
              <a:latin typeface="Arial" pitchFamily="34" charset="0"/>
            </a:endParaRPr>
          </a:p>
        </p:txBody>
      </p:sp>
      <p:sp>
        <p:nvSpPr>
          <p:cNvPr id="3" name="Rectangle 2"/>
          <p:cNvSpPr/>
          <p:nvPr/>
        </p:nvSpPr>
        <p:spPr>
          <a:xfrm>
            <a:off x="871747" y="5215986"/>
            <a:ext cx="1777339" cy="923330"/>
          </a:xfrm>
          <a:prstGeom prst="rect">
            <a:avLst/>
          </a:prstGeom>
        </p:spPr>
        <p:txBody>
          <a:bodyPr wrap="square">
            <a:spAutoFit/>
          </a:bodyPr>
          <a:lstStyle/>
          <a:p>
            <a:pPr algn="ctr"/>
            <a:r>
              <a:rPr lang="en-US" b="1" dirty="0">
                <a:solidFill>
                  <a:schemeClr val="bg1"/>
                </a:solidFill>
              </a:rPr>
              <a:t>100 watt </a:t>
            </a:r>
            <a:r>
              <a:rPr lang="en-US" b="1" dirty="0" smtClean="0">
                <a:solidFill>
                  <a:schemeClr val="bg1"/>
                </a:solidFill>
              </a:rPr>
              <a:t/>
            </a:r>
            <a:br>
              <a:rPr lang="en-US" b="1" dirty="0" smtClean="0">
                <a:solidFill>
                  <a:schemeClr val="bg1"/>
                </a:solidFill>
              </a:rPr>
            </a:br>
            <a:r>
              <a:rPr lang="en-US" b="1" dirty="0" smtClean="0">
                <a:solidFill>
                  <a:schemeClr val="bg1"/>
                </a:solidFill>
              </a:rPr>
              <a:t>soft </a:t>
            </a:r>
            <a:r>
              <a:rPr lang="en-US" b="1" dirty="0">
                <a:solidFill>
                  <a:schemeClr val="bg1"/>
                </a:solidFill>
              </a:rPr>
              <a:t>white incandescent</a:t>
            </a:r>
            <a:endParaRPr lang="en-US" dirty="0"/>
          </a:p>
        </p:txBody>
      </p:sp>
      <p:sp>
        <p:nvSpPr>
          <p:cNvPr id="5" name="Rectangle 4"/>
          <p:cNvSpPr/>
          <p:nvPr/>
        </p:nvSpPr>
        <p:spPr>
          <a:xfrm>
            <a:off x="2673027" y="5354486"/>
            <a:ext cx="968809" cy="646331"/>
          </a:xfrm>
          <a:prstGeom prst="rect">
            <a:avLst/>
          </a:prstGeom>
        </p:spPr>
        <p:txBody>
          <a:bodyPr wrap="square">
            <a:spAutoFit/>
          </a:bodyPr>
          <a:lstStyle/>
          <a:p>
            <a:pPr algn="ctr"/>
            <a:r>
              <a:rPr lang="en-US" b="1" dirty="0">
                <a:solidFill>
                  <a:schemeClr val="bg1"/>
                </a:solidFill>
              </a:rPr>
              <a:t>2700K CFL</a:t>
            </a:r>
            <a:endParaRPr lang="en-US" dirty="0"/>
          </a:p>
        </p:txBody>
      </p:sp>
      <p:sp>
        <p:nvSpPr>
          <p:cNvPr id="7" name="Rectangle 6"/>
          <p:cNvSpPr/>
          <p:nvPr/>
        </p:nvSpPr>
        <p:spPr>
          <a:xfrm>
            <a:off x="3624876" y="5354486"/>
            <a:ext cx="968809" cy="646331"/>
          </a:xfrm>
          <a:prstGeom prst="rect">
            <a:avLst/>
          </a:prstGeom>
        </p:spPr>
        <p:txBody>
          <a:bodyPr wrap="square">
            <a:spAutoFit/>
          </a:bodyPr>
          <a:lstStyle/>
          <a:p>
            <a:pPr algn="ctr"/>
            <a:r>
              <a:rPr lang="en-US" b="1" dirty="0" smtClean="0">
                <a:solidFill>
                  <a:schemeClr val="bg1"/>
                </a:solidFill>
              </a:rPr>
              <a:t>3500K </a:t>
            </a:r>
            <a:r>
              <a:rPr lang="en-US" b="1" dirty="0">
                <a:solidFill>
                  <a:schemeClr val="bg1"/>
                </a:solidFill>
              </a:rPr>
              <a:t>CFL</a:t>
            </a:r>
            <a:endParaRPr lang="en-US" dirty="0"/>
          </a:p>
        </p:txBody>
      </p:sp>
      <p:sp>
        <p:nvSpPr>
          <p:cNvPr id="8" name="Rectangle 7"/>
          <p:cNvSpPr/>
          <p:nvPr/>
        </p:nvSpPr>
        <p:spPr>
          <a:xfrm>
            <a:off x="4744787" y="5354486"/>
            <a:ext cx="968809" cy="646331"/>
          </a:xfrm>
          <a:prstGeom prst="rect">
            <a:avLst/>
          </a:prstGeom>
        </p:spPr>
        <p:txBody>
          <a:bodyPr wrap="square">
            <a:spAutoFit/>
          </a:bodyPr>
          <a:lstStyle/>
          <a:p>
            <a:pPr algn="ctr"/>
            <a:r>
              <a:rPr lang="en-US" b="1" dirty="0" smtClean="0">
                <a:solidFill>
                  <a:schemeClr val="bg1"/>
                </a:solidFill>
              </a:rPr>
              <a:t>4100K </a:t>
            </a:r>
            <a:r>
              <a:rPr lang="en-US" b="1" dirty="0">
                <a:solidFill>
                  <a:schemeClr val="bg1"/>
                </a:solidFill>
              </a:rPr>
              <a:t>CFL</a:t>
            </a:r>
            <a:endParaRPr lang="en-US" dirty="0"/>
          </a:p>
        </p:txBody>
      </p:sp>
      <p:sp>
        <p:nvSpPr>
          <p:cNvPr id="9" name="Rectangle 8"/>
          <p:cNvSpPr/>
          <p:nvPr/>
        </p:nvSpPr>
        <p:spPr>
          <a:xfrm>
            <a:off x="5657674" y="5354486"/>
            <a:ext cx="968809" cy="646331"/>
          </a:xfrm>
          <a:prstGeom prst="rect">
            <a:avLst/>
          </a:prstGeom>
        </p:spPr>
        <p:txBody>
          <a:bodyPr wrap="square">
            <a:spAutoFit/>
          </a:bodyPr>
          <a:lstStyle/>
          <a:p>
            <a:pPr algn="ctr"/>
            <a:r>
              <a:rPr lang="en-US" b="1" dirty="0" smtClean="0">
                <a:solidFill>
                  <a:schemeClr val="bg1"/>
                </a:solidFill>
              </a:rPr>
              <a:t>5500K </a:t>
            </a:r>
            <a:r>
              <a:rPr lang="en-US" b="1" dirty="0">
                <a:solidFill>
                  <a:schemeClr val="bg1"/>
                </a:solidFill>
              </a:rPr>
              <a:t>CFL</a:t>
            </a:r>
            <a:endParaRPr lang="en-US" dirty="0"/>
          </a:p>
        </p:txBody>
      </p:sp>
      <p:sp>
        <p:nvSpPr>
          <p:cNvPr id="10" name="Rectangle 9"/>
          <p:cNvSpPr/>
          <p:nvPr/>
        </p:nvSpPr>
        <p:spPr>
          <a:xfrm>
            <a:off x="6611335" y="5354486"/>
            <a:ext cx="968809" cy="646331"/>
          </a:xfrm>
          <a:prstGeom prst="rect">
            <a:avLst/>
          </a:prstGeom>
        </p:spPr>
        <p:txBody>
          <a:bodyPr wrap="square">
            <a:spAutoFit/>
          </a:bodyPr>
          <a:lstStyle/>
          <a:p>
            <a:pPr algn="ctr"/>
            <a:r>
              <a:rPr lang="en-US" b="1" dirty="0" smtClean="0">
                <a:solidFill>
                  <a:schemeClr val="bg1"/>
                </a:solidFill>
              </a:rPr>
              <a:t>6500K </a:t>
            </a:r>
            <a:r>
              <a:rPr lang="en-US" b="1" dirty="0">
                <a:solidFill>
                  <a:schemeClr val="bg1"/>
                </a:solidFill>
              </a:rPr>
              <a:t>CFL</a:t>
            </a:r>
            <a:endParaRPr lang="en-US" dirty="0"/>
          </a:p>
        </p:txBody>
      </p:sp>
      <p:sp>
        <p:nvSpPr>
          <p:cNvPr id="11" name="Action Button: Back or Previous 10">
            <a:hlinkClick r:id="rId3" action="ppaction://hlinksldjump" highlightClick="1"/>
          </p:cNvPr>
          <p:cNvSpPr/>
          <p:nvPr/>
        </p:nvSpPr>
        <p:spPr>
          <a:xfrm>
            <a:off x="7827820" y="6509841"/>
            <a:ext cx="581893" cy="360217"/>
          </a:xfrm>
          <a:prstGeom prst="actionButtonBackPrevious">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3901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Text Box 2"/>
          <p:cNvSpPr txBox="1">
            <a:spLocks noChangeArrowheads="1"/>
          </p:cNvSpPr>
          <p:nvPr/>
        </p:nvSpPr>
        <p:spPr bwMode="auto">
          <a:xfrm>
            <a:off x="1" y="134587"/>
            <a:ext cx="9527886" cy="952500"/>
          </a:xfrm>
          <a:prstGeom prst="rect">
            <a:avLst/>
          </a:prstGeom>
          <a:noFill/>
          <a:ln w="9525" algn="ctr">
            <a:noFill/>
            <a:miter lim="800000"/>
            <a:headEnd/>
            <a:tailEnd/>
          </a:ln>
          <a:effectLst/>
        </p:spPr>
        <p:txBody>
          <a:bodyPr lIns="93503" tIns="46752" rIns="93503" bIns="46752"/>
          <a:lstStyle/>
          <a:p>
            <a:pPr marL="342900" indent="-342900" algn="ctr" defTabSz="820583">
              <a:defRPr/>
            </a:pPr>
            <a:r>
              <a:rPr lang="en-US" sz="2400" dirty="0" smtClean="0">
                <a:solidFill>
                  <a:srgbClr val="106636"/>
                </a:solidFill>
                <a:ea typeface="+mj-ea"/>
                <a:cs typeface="Arial" charset="0"/>
              </a:rPr>
              <a:t>Color Rendering Index (CRI)</a:t>
            </a:r>
            <a:endParaRPr lang="en-US" sz="2400" dirty="0">
              <a:solidFill>
                <a:srgbClr val="106636"/>
              </a:solidFill>
              <a:ea typeface="+mj-ea"/>
              <a:cs typeface="Arial" charset="0"/>
            </a:endParaRPr>
          </a:p>
        </p:txBody>
      </p:sp>
      <p:sp>
        <p:nvSpPr>
          <p:cNvPr id="18" name="Slide Number Placeholder 17"/>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83</a:t>
            </a:fld>
            <a:endParaRPr lang="en-US" sz="1200" dirty="0"/>
          </a:p>
        </p:txBody>
      </p:sp>
      <p:sp>
        <p:nvSpPr>
          <p:cNvPr id="3" name="Rectangle 2"/>
          <p:cNvSpPr/>
          <p:nvPr/>
        </p:nvSpPr>
        <p:spPr>
          <a:xfrm>
            <a:off x="817418" y="1073226"/>
            <a:ext cx="7758546" cy="4847481"/>
          </a:xfrm>
          <a:prstGeom prst="rect">
            <a:avLst/>
          </a:prstGeom>
        </p:spPr>
        <p:txBody>
          <a:bodyPr wrap="square">
            <a:spAutoFit/>
          </a:bodyPr>
          <a:lstStyle/>
          <a:p>
            <a:pPr marL="285750" indent="-285750">
              <a:spcAft>
                <a:spcPts val="1800"/>
              </a:spcAft>
              <a:buFont typeface="Wingdings" pitchFamily="2" charset="2"/>
              <a:buChar char="§"/>
            </a:pPr>
            <a:r>
              <a:rPr lang="en-US" sz="2400" dirty="0" smtClean="0"/>
              <a:t>The CRI measures the </a:t>
            </a:r>
            <a:r>
              <a:rPr lang="en-US" sz="2400" dirty="0"/>
              <a:t>ability of a light source to reproduce the colors of </a:t>
            </a:r>
            <a:r>
              <a:rPr lang="en-US" sz="2400" dirty="0" smtClean="0"/>
              <a:t>objects </a:t>
            </a:r>
            <a:r>
              <a:rPr lang="en-US" sz="2400" dirty="0"/>
              <a:t>faithfully in comparison with an ideal </a:t>
            </a:r>
            <a:r>
              <a:rPr lang="en-US" sz="2400" dirty="0" smtClean="0"/>
              <a:t>(blackbody) light source or </a:t>
            </a:r>
            <a:r>
              <a:rPr lang="en-US" sz="2400" dirty="0"/>
              <a:t>natural light source</a:t>
            </a:r>
            <a:r>
              <a:rPr lang="en-US" sz="2400" dirty="0" smtClean="0"/>
              <a:t>.</a:t>
            </a:r>
            <a:endParaRPr lang="en-US" sz="2400" dirty="0"/>
          </a:p>
          <a:p>
            <a:pPr marL="285750" indent="-285750">
              <a:spcAft>
                <a:spcPts val="1800"/>
              </a:spcAft>
              <a:buFont typeface="Wingdings" pitchFamily="2" charset="2"/>
              <a:buChar char="§"/>
            </a:pPr>
            <a:r>
              <a:rPr lang="en-US" sz="2400" dirty="0"/>
              <a:t>Blackbody radiation has a CRI of 100; incandescent lamps have that rating, because they are almost blackbody radiators. </a:t>
            </a:r>
          </a:p>
          <a:p>
            <a:pPr marL="285750" indent="-285750">
              <a:spcAft>
                <a:spcPts val="1800"/>
              </a:spcAft>
              <a:buFont typeface="Wingdings" pitchFamily="2" charset="2"/>
              <a:buChar char="§"/>
            </a:pPr>
            <a:r>
              <a:rPr lang="en-US" sz="2400" dirty="0" smtClean="0">
                <a:solidFill>
                  <a:srgbClr val="FF0000"/>
                </a:solidFill>
              </a:rPr>
              <a:t>An </a:t>
            </a:r>
            <a:r>
              <a:rPr lang="en-US" sz="2400" dirty="0">
                <a:solidFill>
                  <a:srgbClr val="FF0000"/>
                </a:solidFill>
              </a:rPr>
              <a:t>ideal light source for color rendering will have both a color temperature similar to daylight and a high CRI value.</a:t>
            </a:r>
          </a:p>
          <a:p>
            <a:pPr marL="285750" indent="-285750">
              <a:spcAft>
                <a:spcPts val="1800"/>
              </a:spcAft>
              <a:buFont typeface="Wingdings" pitchFamily="2" charset="2"/>
              <a:buChar char="§"/>
            </a:pPr>
            <a:endParaRPr lang="en-US" sz="2400" dirty="0"/>
          </a:p>
        </p:txBody>
      </p:sp>
    </p:spTree>
    <p:extLst>
      <p:ext uri="{BB962C8B-B14F-4D97-AF65-F5344CB8AC3E}">
        <p14:creationId xmlns:p14="http://schemas.microsoft.com/office/powerpoint/2010/main" val="3234006994"/>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Text Box 2"/>
          <p:cNvSpPr txBox="1">
            <a:spLocks noChangeArrowheads="1"/>
          </p:cNvSpPr>
          <p:nvPr/>
        </p:nvSpPr>
        <p:spPr bwMode="auto">
          <a:xfrm>
            <a:off x="1" y="134587"/>
            <a:ext cx="9527886" cy="952500"/>
          </a:xfrm>
          <a:prstGeom prst="rect">
            <a:avLst/>
          </a:prstGeom>
          <a:noFill/>
          <a:ln w="9525" algn="ctr">
            <a:noFill/>
            <a:miter lim="800000"/>
            <a:headEnd/>
            <a:tailEnd/>
          </a:ln>
          <a:effectLst/>
        </p:spPr>
        <p:txBody>
          <a:bodyPr lIns="93503" tIns="46752" rIns="93503" bIns="46752"/>
          <a:lstStyle/>
          <a:p>
            <a:pPr marL="342900" indent="-342900" algn="ctr" defTabSz="820583">
              <a:defRPr/>
            </a:pPr>
            <a:r>
              <a:rPr lang="en-US" sz="2400" dirty="0" smtClean="0">
                <a:solidFill>
                  <a:srgbClr val="106636"/>
                </a:solidFill>
                <a:ea typeface="+mj-ea"/>
                <a:cs typeface="Arial" charset="0"/>
              </a:rPr>
              <a:t>Color Rendering Index (CRI) made easier</a:t>
            </a:r>
            <a:endParaRPr lang="en-US" sz="2400" dirty="0">
              <a:solidFill>
                <a:srgbClr val="106636"/>
              </a:solidFill>
              <a:ea typeface="+mj-ea"/>
              <a:cs typeface="Arial" charset="0"/>
            </a:endParaRPr>
          </a:p>
        </p:txBody>
      </p:sp>
      <p:sp>
        <p:nvSpPr>
          <p:cNvPr id="18" name="Slide Number Placeholder 17"/>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84</a:t>
            </a:fld>
            <a:endParaRPr lang="en-US" sz="1200" dirty="0"/>
          </a:p>
        </p:txBody>
      </p:sp>
      <p:sp>
        <p:nvSpPr>
          <p:cNvPr id="3" name="Rectangle 2"/>
          <p:cNvSpPr/>
          <p:nvPr/>
        </p:nvSpPr>
        <p:spPr>
          <a:xfrm>
            <a:off x="817418" y="1611106"/>
            <a:ext cx="7758546" cy="3724096"/>
          </a:xfrm>
          <a:prstGeom prst="rect">
            <a:avLst/>
          </a:prstGeom>
        </p:spPr>
        <p:txBody>
          <a:bodyPr wrap="square">
            <a:spAutoFit/>
          </a:bodyPr>
          <a:lstStyle/>
          <a:p>
            <a:pPr marL="285750" indent="-285750">
              <a:spcAft>
                <a:spcPts val="600"/>
              </a:spcAft>
              <a:buFont typeface="Wingdings" pitchFamily="2" charset="2"/>
              <a:buChar char="§"/>
            </a:pPr>
            <a:r>
              <a:rPr lang="en-US" sz="2400" dirty="0"/>
              <a:t>Two different light spectra that have the same effect on the three color receptors in the human eye will be perceived as the same color. </a:t>
            </a:r>
            <a:endParaRPr lang="en-US" sz="2400" dirty="0" smtClean="0"/>
          </a:p>
          <a:p>
            <a:pPr marL="801688" indent="-338138">
              <a:spcAft>
                <a:spcPts val="0"/>
              </a:spcAft>
              <a:buFont typeface="Wingdings" pitchFamily="2" charset="2"/>
              <a:buChar char="Ø"/>
            </a:pPr>
            <a:r>
              <a:rPr lang="en-US" sz="2400" dirty="0"/>
              <a:t>Daylight, which has a continuous spectrum</a:t>
            </a:r>
          </a:p>
          <a:p>
            <a:pPr marL="801688" indent="-338138">
              <a:spcAft>
                <a:spcPts val="1800"/>
              </a:spcAft>
              <a:buFont typeface="Wingdings" pitchFamily="2" charset="2"/>
              <a:buChar char="Ø"/>
            </a:pPr>
            <a:r>
              <a:rPr lang="en-US" sz="2400" dirty="0" smtClean="0"/>
              <a:t>White </a:t>
            </a:r>
            <a:r>
              <a:rPr lang="en-US" sz="2400" dirty="0"/>
              <a:t>light emitted by fluorescent lamps, which </a:t>
            </a:r>
            <a:r>
              <a:rPr lang="en-US" sz="2400" dirty="0" smtClean="0"/>
              <a:t>has </a:t>
            </a:r>
            <a:r>
              <a:rPr lang="en-US" sz="2400" dirty="0"/>
              <a:t>a spectrum of a few </a:t>
            </a:r>
            <a:r>
              <a:rPr lang="en-US" sz="2400" dirty="0" smtClean="0"/>
              <a:t>bands</a:t>
            </a:r>
          </a:p>
          <a:p>
            <a:pPr marL="285750" indent="-285750">
              <a:spcAft>
                <a:spcPts val="1800"/>
              </a:spcAft>
              <a:buFont typeface="Wingdings" pitchFamily="2" charset="2"/>
              <a:buChar char="§"/>
            </a:pPr>
            <a:r>
              <a:rPr lang="en-US" sz="2400" dirty="0" smtClean="0"/>
              <a:t>The </a:t>
            </a:r>
            <a:r>
              <a:rPr lang="en-US" sz="2400" dirty="0"/>
              <a:t>human eye cannot tell the difference between such light spectra </a:t>
            </a:r>
            <a:r>
              <a:rPr lang="en-US" sz="2400" dirty="0" smtClean="0"/>
              <a:t>by </a:t>
            </a:r>
            <a:r>
              <a:rPr lang="en-US" sz="2400" dirty="0"/>
              <a:t>looking </a:t>
            </a:r>
            <a:r>
              <a:rPr lang="en-US" sz="2400" u="sng" dirty="0"/>
              <a:t>into the light source, </a:t>
            </a:r>
            <a:r>
              <a:rPr lang="en-US" sz="2400" u="sng" dirty="0" smtClean="0"/>
              <a:t>but reflected </a:t>
            </a:r>
            <a:r>
              <a:rPr lang="en-US" sz="2400" u="sng" dirty="0"/>
              <a:t>colors from objects can look different. </a:t>
            </a:r>
            <a:endParaRPr lang="en-US" sz="2400" u="sng" dirty="0" smtClean="0"/>
          </a:p>
        </p:txBody>
      </p:sp>
    </p:spTree>
    <p:extLst>
      <p:ext uri="{BB962C8B-B14F-4D97-AF65-F5344CB8AC3E}">
        <p14:creationId xmlns:p14="http://schemas.microsoft.com/office/powerpoint/2010/main" val="2826844369"/>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Text Box 2"/>
          <p:cNvSpPr txBox="1">
            <a:spLocks noChangeArrowheads="1"/>
          </p:cNvSpPr>
          <p:nvPr/>
        </p:nvSpPr>
        <p:spPr bwMode="auto">
          <a:xfrm>
            <a:off x="1" y="134587"/>
            <a:ext cx="9527886" cy="952500"/>
          </a:xfrm>
          <a:prstGeom prst="rect">
            <a:avLst/>
          </a:prstGeom>
          <a:noFill/>
          <a:ln w="9525" algn="ctr">
            <a:noFill/>
            <a:miter lim="800000"/>
            <a:headEnd/>
            <a:tailEnd/>
          </a:ln>
          <a:effectLst/>
        </p:spPr>
        <p:txBody>
          <a:bodyPr lIns="93503" tIns="46752" rIns="93503" bIns="46752"/>
          <a:lstStyle/>
          <a:p>
            <a:pPr marL="342900" indent="-342900" algn="ctr" defTabSz="820583">
              <a:defRPr/>
            </a:pPr>
            <a:r>
              <a:rPr lang="en-US" sz="2400" dirty="0" smtClean="0">
                <a:solidFill>
                  <a:srgbClr val="106636"/>
                </a:solidFill>
                <a:ea typeface="+mj-ea"/>
                <a:cs typeface="Arial" charset="0"/>
              </a:rPr>
              <a:t>Color Rendering Index</a:t>
            </a:r>
            <a:endParaRPr lang="en-US" sz="2400" dirty="0">
              <a:solidFill>
                <a:srgbClr val="106636"/>
              </a:solidFill>
              <a:ea typeface="+mj-ea"/>
              <a:cs typeface="Arial" charset="0"/>
            </a:endParaRPr>
          </a:p>
        </p:txBody>
      </p:sp>
      <p:sp>
        <p:nvSpPr>
          <p:cNvPr id="18" name="Slide Number Placeholder 17"/>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85</a:t>
            </a:fld>
            <a:endParaRPr lang="en-US" sz="1200" dirty="0"/>
          </a:p>
        </p:txBody>
      </p:sp>
      <p:sp>
        <p:nvSpPr>
          <p:cNvPr id="5" name="Action Button: Back or Previous 4">
            <a:hlinkClick r:id="rId3" action="ppaction://hlinksldjump" highlightClick="1"/>
          </p:cNvPr>
          <p:cNvSpPr/>
          <p:nvPr/>
        </p:nvSpPr>
        <p:spPr>
          <a:xfrm>
            <a:off x="4267201" y="6497783"/>
            <a:ext cx="581893" cy="360217"/>
          </a:xfrm>
          <a:prstGeom prst="actionButtonBackPrevious">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sustainabilityworkshop.autodesk.com/sites/default/files/styles/large/public/core-page-inserted-images/rainbow_cones_n_spectra_label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47" y="1424988"/>
            <a:ext cx="9063105" cy="4441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40523"/>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3194" y="179408"/>
            <a:ext cx="8999682" cy="732584"/>
          </a:xfrm>
          <a:prstGeom prst="rect">
            <a:avLst/>
          </a:prstGeom>
          <a:noFill/>
          <a:ln w="9525" algn="ctr">
            <a:noFill/>
            <a:miter lim="800000"/>
            <a:headEnd/>
            <a:tailEnd/>
          </a:ln>
          <a:effectLst/>
        </p:spPr>
        <p:txBody>
          <a:bodyPr lIns="93470" tIns="46735" rIns="93470" bIns="46735"/>
          <a:lstStyle/>
          <a:p>
            <a:pPr marL="342900" indent="-342900" algn="ctr" defTabSz="820583">
              <a:lnSpc>
                <a:spcPct val="90000"/>
              </a:lnSpc>
              <a:defRPr/>
            </a:pPr>
            <a:r>
              <a:rPr lang="en-US" sz="2400" dirty="0" smtClean="0">
                <a:solidFill>
                  <a:srgbClr val="146737"/>
                </a:solidFill>
                <a:ea typeface="+mj-ea"/>
                <a:cs typeface="Arial" charset="0"/>
              </a:rPr>
              <a:t>Luminous efficacy vs. efficiency for a light source</a:t>
            </a:r>
            <a:endParaRPr lang="en-US" sz="1600" dirty="0">
              <a:solidFill>
                <a:srgbClr val="146737"/>
              </a:solidFill>
            </a:endParaRPr>
          </a:p>
        </p:txBody>
      </p:sp>
      <p:sp>
        <p:nvSpPr>
          <p:cNvPr id="2" name="Rectangle 1"/>
          <p:cNvSpPr/>
          <p:nvPr/>
        </p:nvSpPr>
        <p:spPr>
          <a:xfrm>
            <a:off x="936768" y="1261186"/>
            <a:ext cx="7273637" cy="4893647"/>
          </a:xfrm>
          <a:prstGeom prst="rect">
            <a:avLst/>
          </a:prstGeom>
        </p:spPr>
        <p:txBody>
          <a:bodyPr wrap="square">
            <a:spAutoFit/>
          </a:bodyPr>
          <a:lstStyle/>
          <a:p>
            <a:pPr marL="234950" indent="-234950">
              <a:buFont typeface="Wingdings" pitchFamily="2" charset="2"/>
              <a:buChar char="§"/>
            </a:pPr>
            <a:r>
              <a:rPr lang="en-US" sz="2400" dirty="0" smtClean="0"/>
              <a:t>Luminous efficacy is </a:t>
            </a:r>
            <a:r>
              <a:rPr lang="en-US" sz="2400" dirty="0"/>
              <a:t>the ratio </a:t>
            </a:r>
            <a:r>
              <a:rPr lang="en-US" sz="2400" dirty="0" smtClean="0"/>
              <a:t>of the luminous </a:t>
            </a:r>
            <a:r>
              <a:rPr lang="en-US" sz="2400" dirty="0"/>
              <a:t>flux emitted </a:t>
            </a:r>
            <a:r>
              <a:rPr lang="en-US" sz="2400" dirty="0" smtClean="0"/>
              <a:t>(lumens) to the input </a:t>
            </a:r>
            <a:r>
              <a:rPr lang="en-US" sz="2400" dirty="0"/>
              <a:t>power </a:t>
            </a:r>
            <a:r>
              <a:rPr lang="en-US" sz="2400" dirty="0" smtClean="0"/>
              <a:t>(watts).</a:t>
            </a:r>
          </a:p>
          <a:p>
            <a:pPr marL="234950" indent="-234950">
              <a:buFont typeface="Wingdings" pitchFamily="2" charset="2"/>
              <a:buChar char="§"/>
            </a:pPr>
            <a:endParaRPr lang="en-US" sz="2400" dirty="0" smtClean="0"/>
          </a:p>
          <a:p>
            <a:pPr marL="234950" indent="-234950">
              <a:buFont typeface="Wingdings" pitchFamily="2" charset="2"/>
              <a:buChar char="§"/>
            </a:pPr>
            <a:r>
              <a:rPr lang="en-US" sz="2400" dirty="0" smtClean="0"/>
              <a:t>But, remember, luminous </a:t>
            </a:r>
            <a:r>
              <a:rPr lang="en-US" sz="2400" dirty="0"/>
              <a:t>flux depends on </a:t>
            </a:r>
            <a:r>
              <a:rPr lang="en-US" sz="2400" dirty="0" smtClean="0"/>
              <a:t>response </a:t>
            </a:r>
            <a:r>
              <a:rPr lang="en-US" sz="2400" dirty="0"/>
              <a:t>of the human eye to different wavelengths as represented by the luminosity function. </a:t>
            </a:r>
            <a:endParaRPr lang="en-US" sz="2400" dirty="0" smtClean="0"/>
          </a:p>
          <a:p>
            <a:pPr marL="234950" indent="-234950">
              <a:buFont typeface="Wingdings" pitchFamily="2" charset="2"/>
              <a:buChar char="§"/>
            </a:pPr>
            <a:endParaRPr lang="en-US" sz="2400" dirty="0"/>
          </a:p>
          <a:p>
            <a:pPr marL="234950" indent="-234950">
              <a:buFont typeface="Wingdings" pitchFamily="2" charset="2"/>
              <a:buChar char="§"/>
            </a:pPr>
            <a:r>
              <a:rPr lang="en-US" sz="2400" dirty="0" smtClean="0"/>
              <a:t>When </a:t>
            </a:r>
            <a:r>
              <a:rPr lang="en-US" sz="2400" dirty="0"/>
              <a:t>expressed </a:t>
            </a:r>
            <a:r>
              <a:rPr lang="en-US" sz="2400" dirty="0" smtClean="0"/>
              <a:t>as </a:t>
            </a:r>
            <a:r>
              <a:rPr lang="en-US" sz="2400" dirty="0"/>
              <a:t>a fraction of the maximum possible luminous </a:t>
            </a:r>
            <a:r>
              <a:rPr lang="en-US" sz="2400" dirty="0" smtClean="0"/>
              <a:t>efficacy (i.e., uncorrected for the response of the eye),  </a:t>
            </a:r>
            <a:r>
              <a:rPr lang="en-US" sz="2400" dirty="0"/>
              <a:t>this </a:t>
            </a:r>
            <a:r>
              <a:rPr lang="en-US" sz="2400" dirty="0" smtClean="0"/>
              <a:t>is called lighting </a:t>
            </a:r>
            <a:r>
              <a:rPr lang="en-US" sz="2400" dirty="0"/>
              <a:t>efficiency</a:t>
            </a:r>
            <a:r>
              <a:rPr lang="en-US" sz="2400" dirty="0" smtClean="0"/>
              <a:t>.</a:t>
            </a:r>
          </a:p>
          <a:p>
            <a:pPr marL="234950" indent="-234950">
              <a:buFont typeface="Wingdings" pitchFamily="2" charset="2"/>
              <a:buChar char="§"/>
            </a:pPr>
            <a:endParaRPr lang="en-US" sz="2400" dirty="0" smtClean="0"/>
          </a:p>
        </p:txBody>
      </p:sp>
      <p:sp>
        <p:nvSpPr>
          <p:cNvPr id="5" name="Slide Number Placeholder 16"/>
          <p:cNvSpPr>
            <a:spLocks noGrp="1"/>
          </p:cNvSpPr>
          <p:nvPr>
            <p:ph type="sldNum" sz="quarter" idx="11"/>
          </p:nvPr>
        </p:nvSpPr>
        <p:spPr/>
        <p:txBody>
          <a:bodyPr vert="horz" lIns="91440" tIns="45720" rIns="91440" bIns="45720" rtlCol="0" anchor="ctr"/>
          <a:lstStyle/>
          <a:p>
            <a:pPr algn="ctr"/>
            <a:fld id="{6EEA275D-5A49-48A8-817D-44C3EA0A3A2F}" type="slidenum">
              <a:rPr lang="en-US" sz="1200">
                <a:latin typeface="Arial" pitchFamily="34" charset="0"/>
              </a:rPr>
              <a:pPr algn="ctr"/>
              <a:t>86</a:t>
            </a:fld>
            <a:endParaRPr lang="en-US" sz="1200" dirty="0">
              <a:latin typeface="Arial" pitchFamily="34" charset="0"/>
            </a:endParaRPr>
          </a:p>
        </p:txBody>
      </p:sp>
    </p:spTree>
    <p:extLst>
      <p:ext uri="{BB962C8B-B14F-4D97-AF65-F5344CB8AC3E}">
        <p14:creationId xmlns:p14="http://schemas.microsoft.com/office/powerpoint/2010/main" val="689451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32" t="20363"/>
          <a:stretch/>
        </p:blipFill>
        <p:spPr bwMode="auto">
          <a:xfrm>
            <a:off x="188949" y="872193"/>
            <a:ext cx="8769277" cy="5765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16"/>
          <p:cNvSpPr>
            <a:spLocks noGrp="1"/>
          </p:cNvSpPr>
          <p:nvPr>
            <p:ph type="sldNum" sz="quarter" idx="11"/>
          </p:nvPr>
        </p:nvSpPr>
        <p:spPr/>
        <p:txBody>
          <a:bodyPr/>
          <a:lstStyle/>
          <a:p>
            <a:pPr>
              <a:defRPr/>
            </a:pPr>
            <a:fld id="{6EEA275D-5A49-48A8-817D-44C3EA0A3A2F}" type="slidenum">
              <a:rPr lang="en-US" sz="1200" smtClean="0"/>
              <a:pPr>
                <a:defRPr/>
              </a:pPr>
              <a:t>87</a:t>
            </a:fld>
            <a:endParaRPr lang="en-US" sz="1200" dirty="0"/>
          </a:p>
        </p:txBody>
      </p:sp>
      <p:sp>
        <p:nvSpPr>
          <p:cNvPr id="4" name="Rectangle 3"/>
          <p:cNvSpPr>
            <a:spLocks noChangeArrowheads="1"/>
          </p:cNvSpPr>
          <p:nvPr/>
        </p:nvSpPr>
        <p:spPr bwMode="auto">
          <a:xfrm>
            <a:off x="33194" y="179408"/>
            <a:ext cx="8999682" cy="732584"/>
          </a:xfrm>
          <a:prstGeom prst="rect">
            <a:avLst/>
          </a:prstGeom>
          <a:noFill/>
          <a:ln w="9525" algn="ctr">
            <a:noFill/>
            <a:miter lim="800000"/>
            <a:headEnd/>
            <a:tailEnd/>
          </a:ln>
          <a:effectLst/>
        </p:spPr>
        <p:txBody>
          <a:bodyPr lIns="93470" tIns="46735" rIns="93470" bIns="46735"/>
          <a:lstStyle/>
          <a:p>
            <a:pPr marL="342900" indent="-342900" algn="ctr" defTabSz="820583">
              <a:lnSpc>
                <a:spcPct val="90000"/>
              </a:lnSpc>
              <a:defRPr/>
            </a:pPr>
            <a:r>
              <a:rPr lang="en-US" sz="2400" dirty="0" smtClean="0">
                <a:solidFill>
                  <a:srgbClr val="146737"/>
                </a:solidFill>
                <a:ea typeface="+mj-ea"/>
                <a:cs typeface="Arial" charset="0"/>
              </a:rPr>
              <a:t>Luminous efficacy (lumens/watt) for various light sources</a:t>
            </a:r>
            <a:endParaRPr lang="en-US" sz="1600" dirty="0">
              <a:solidFill>
                <a:srgbClr val="146737"/>
              </a:solidFill>
            </a:endParaRPr>
          </a:p>
        </p:txBody>
      </p:sp>
    </p:spTree>
    <p:extLst>
      <p:ext uri="{BB962C8B-B14F-4D97-AF65-F5344CB8AC3E}">
        <p14:creationId xmlns:p14="http://schemas.microsoft.com/office/powerpoint/2010/main" val="3203255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72159" y="893671"/>
            <a:ext cx="9028548" cy="5964340"/>
            <a:chOff x="50" y="737"/>
            <a:chExt cx="6256" cy="3892"/>
          </a:xfrm>
        </p:grpSpPr>
        <p:pic>
          <p:nvPicPr>
            <p:cNvPr id="861188" name="Picture 4"/>
            <p:cNvPicPr>
              <a:picLocks noChangeAspect="1" noChangeArrowheads="1"/>
            </p:cNvPicPr>
            <p:nvPr/>
          </p:nvPicPr>
          <p:blipFill>
            <a:blip r:embed="rId3" cstate="print"/>
            <a:srcRect/>
            <a:stretch>
              <a:fillRect/>
            </a:stretch>
          </p:blipFill>
          <p:spPr bwMode="auto">
            <a:xfrm>
              <a:off x="50" y="807"/>
              <a:ext cx="6256" cy="3822"/>
            </a:xfrm>
            <a:prstGeom prst="rect">
              <a:avLst/>
            </a:prstGeom>
            <a:noFill/>
            <a:ln w="9525" algn="ctr">
              <a:noFill/>
              <a:miter lim="800000"/>
              <a:headEnd/>
              <a:tailEnd/>
            </a:ln>
            <a:effectLst/>
          </p:spPr>
        </p:pic>
        <p:sp>
          <p:nvSpPr>
            <p:cNvPr id="861189" name="Text Box 5"/>
            <p:cNvSpPr txBox="1">
              <a:spLocks noChangeArrowheads="1"/>
            </p:cNvSpPr>
            <p:nvPr/>
          </p:nvSpPr>
          <p:spPr bwMode="auto">
            <a:xfrm>
              <a:off x="529" y="737"/>
              <a:ext cx="192" cy="195"/>
            </a:xfrm>
            <a:prstGeom prst="rect">
              <a:avLst/>
            </a:prstGeom>
            <a:noFill/>
            <a:ln w="9525" algn="ctr">
              <a:noFill/>
              <a:miter lim="800000"/>
              <a:headEnd/>
              <a:tailEnd/>
            </a:ln>
            <a:effectLst/>
          </p:spPr>
          <p:txBody>
            <a:bodyPr wrap="none">
              <a:spAutoFit/>
            </a:bodyPr>
            <a:lstStyle/>
            <a:p>
              <a:pPr defTabSz="914608"/>
              <a:r>
                <a:rPr lang="en-US" sz="1300" b="1" dirty="0">
                  <a:latin typeface="Arial" pitchFamily="34" charset="0"/>
                </a:rPr>
                <a:t>3</a:t>
              </a:r>
            </a:p>
          </p:txBody>
        </p:sp>
      </p:grpSp>
      <p:sp>
        <p:nvSpPr>
          <p:cNvPr id="861190" name="Text Box 6"/>
          <p:cNvSpPr txBox="1">
            <a:spLocks noChangeArrowheads="1"/>
          </p:cNvSpPr>
          <p:nvPr/>
        </p:nvSpPr>
        <p:spPr bwMode="auto">
          <a:xfrm>
            <a:off x="241012" y="6333992"/>
            <a:ext cx="4085328" cy="421414"/>
          </a:xfrm>
          <a:prstGeom prst="rect">
            <a:avLst/>
          </a:prstGeom>
          <a:noFill/>
          <a:ln w="9525" algn="ctr">
            <a:noFill/>
            <a:miter lim="800000"/>
            <a:headEnd/>
            <a:tailEnd/>
          </a:ln>
          <a:effectLst/>
        </p:spPr>
        <p:txBody>
          <a:bodyPr wrap="square" lIns="82058" tIns="41029" rIns="82058" bIns="41029">
            <a:spAutoFit/>
          </a:bodyPr>
          <a:lstStyle/>
          <a:p>
            <a:pPr defTabSz="914608"/>
            <a:r>
              <a:rPr lang="en-US" sz="1100" b="1" dirty="0">
                <a:latin typeface="Times New Roman" pitchFamily="18" charset="0"/>
              </a:rPr>
              <a:t>Jeff Y. </a:t>
            </a:r>
            <a:r>
              <a:rPr lang="en-US" sz="1100" b="1" dirty="0" err="1">
                <a:latin typeface="Times New Roman" pitchFamily="18" charset="0"/>
              </a:rPr>
              <a:t>Tsao</a:t>
            </a:r>
            <a:r>
              <a:rPr lang="en-US" sz="1100" b="1" dirty="0">
                <a:latin typeface="Times New Roman" pitchFamily="18" charset="0"/>
              </a:rPr>
              <a:t>, “Solid-State Lighting: Lamps, Chips and Materials for Tomorrow,” IEEE Circuits &amp; Devices 20(3), 28-37 (2004).</a:t>
            </a:r>
          </a:p>
        </p:txBody>
      </p:sp>
      <p:pic>
        <p:nvPicPr>
          <p:cNvPr id="861192" name="Picture 8" descr="Image:Incandescent Light Bulb.png">
            <a:hlinkClick r:id="rId4"/>
          </p:cNvPr>
          <p:cNvPicPr>
            <a:picLocks noChangeAspect="1" noChangeArrowheads="1"/>
          </p:cNvPicPr>
          <p:nvPr/>
        </p:nvPicPr>
        <p:blipFill>
          <a:blip r:embed="rId5" cstate="print"/>
          <a:srcRect/>
          <a:stretch>
            <a:fillRect/>
          </a:stretch>
        </p:blipFill>
        <p:spPr bwMode="auto">
          <a:xfrm>
            <a:off x="1291648" y="2871508"/>
            <a:ext cx="812511" cy="1309688"/>
          </a:xfrm>
          <a:prstGeom prst="rect">
            <a:avLst/>
          </a:prstGeom>
          <a:noFill/>
        </p:spPr>
      </p:pic>
      <p:pic>
        <p:nvPicPr>
          <p:cNvPr id="861204" name="Picture 20" descr="LEDs"/>
          <p:cNvPicPr>
            <a:picLocks noChangeAspect="1" noChangeArrowheads="1"/>
          </p:cNvPicPr>
          <p:nvPr/>
        </p:nvPicPr>
        <p:blipFill>
          <a:blip r:embed="rId6" cstate="print"/>
          <a:srcRect/>
          <a:stretch>
            <a:fillRect/>
          </a:stretch>
        </p:blipFill>
        <p:spPr bwMode="auto">
          <a:xfrm>
            <a:off x="6602558" y="3613897"/>
            <a:ext cx="1636568" cy="1058956"/>
          </a:xfrm>
          <a:prstGeom prst="rect">
            <a:avLst/>
          </a:prstGeom>
          <a:noFill/>
          <a:ln w="9525">
            <a:solidFill>
              <a:schemeClr val="tx1"/>
            </a:solidFill>
            <a:miter lim="800000"/>
            <a:headEnd/>
            <a:tailEnd/>
          </a:ln>
        </p:spPr>
      </p:pic>
      <p:pic>
        <p:nvPicPr>
          <p:cNvPr id="861206" name="Picture 22" descr="ipngroup"/>
          <p:cNvPicPr>
            <a:picLocks noChangeAspect="1" noChangeArrowheads="1"/>
          </p:cNvPicPr>
          <p:nvPr/>
        </p:nvPicPr>
        <p:blipFill>
          <a:blip r:embed="rId7" cstate="print"/>
          <a:srcRect/>
          <a:stretch>
            <a:fillRect/>
          </a:stretch>
        </p:blipFill>
        <p:spPr bwMode="auto">
          <a:xfrm>
            <a:off x="6866659" y="4399710"/>
            <a:ext cx="1548535" cy="924485"/>
          </a:xfrm>
          <a:prstGeom prst="rect">
            <a:avLst/>
          </a:prstGeom>
          <a:noFill/>
          <a:ln w="9525">
            <a:solidFill>
              <a:schemeClr val="tx1"/>
            </a:solidFill>
            <a:miter lim="800000"/>
            <a:headEnd/>
            <a:tailEnd/>
          </a:ln>
        </p:spPr>
      </p:pic>
      <p:pic>
        <p:nvPicPr>
          <p:cNvPr id="861208" name="Picture 24" descr="img59484336f8e634293"/>
          <p:cNvPicPr>
            <a:picLocks noChangeAspect="1" noChangeArrowheads="1"/>
          </p:cNvPicPr>
          <p:nvPr/>
        </p:nvPicPr>
        <p:blipFill>
          <a:blip r:embed="rId8" cstate="print"/>
          <a:srcRect/>
          <a:stretch>
            <a:fillRect/>
          </a:stretch>
        </p:blipFill>
        <p:spPr bwMode="auto">
          <a:xfrm>
            <a:off x="2182091" y="1718703"/>
            <a:ext cx="1320512" cy="735386"/>
          </a:xfrm>
          <a:prstGeom prst="rect">
            <a:avLst/>
          </a:prstGeom>
          <a:noFill/>
          <a:ln w="9525">
            <a:solidFill>
              <a:schemeClr val="tx1"/>
            </a:solidFill>
            <a:miter lim="800000"/>
            <a:headEnd/>
            <a:tailEnd/>
          </a:ln>
        </p:spPr>
      </p:pic>
      <p:pic>
        <p:nvPicPr>
          <p:cNvPr id="861200" name="Picture 16" descr="247975_300"/>
          <p:cNvPicPr>
            <a:picLocks noChangeAspect="1" noChangeArrowheads="1"/>
          </p:cNvPicPr>
          <p:nvPr/>
        </p:nvPicPr>
        <p:blipFill>
          <a:blip r:embed="rId9" cstate="print"/>
          <a:srcRect l="26666" t="7031" r="25667" b="6311"/>
          <a:stretch>
            <a:fillRect/>
          </a:stretch>
        </p:blipFill>
        <p:spPr bwMode="auto">
          <a:xfrm>
            <a:off x="3257262" y="1536607"/>
            <a:ext cx="617682" cy="1093974"/>
          </a:xfrm>
          <a:prstGeom prst="rect">
            <a:avLst/>
          </a:prstGeom>
          <a:noFill/>
          <a:ln w="9525">
            <a:solidFill>
              <a:schemeClr val="tx1"/>
            </a:solidFill>
            <a:miter lim="800000"/>
            <a:headEnd/>
            <a:tailEnd/>
          </a:ln>
        </p:spPr>
      </p:pic>
      <p:pic>
        <p:nvPicPr>
          <p:cNvPr id="861210" name="Picture 26" descr="05_04_51---Candle_web"/>
          <p:cNvPicPr>
            <a:picLocks noChangeAspect="1" noChangeArrowheads="1"/>
          </p:cNvPicPr>
          <p:nvPr/>
        </p:nvPicPr>
        <p:blipFill>
          <a:blip r:embed="rId10" cstate="print"/>
          <a:srcRect b="7167"/>
          <a:stretch>
            <a:fillRect/>
          </a:stretch>
        </p:blipFill>
        <p:spPr bwMode="auto">
          <a:xfrm>
            <a:off x="1384012" y="4758299"/>
            <a:ext cx="808182" cy="1093974"/>
          </a:xfrm>
          <a:prstGeom prst="rect">
            <a:avLst/>
          </a:prstGeom>
          <a:noFill/>
        </p:spPr>
      </p:pic>
      <p:pic>
        <p:nvPicPr>
          <p:cNvPr id="861220" name="Picture 36" descr="CFL%20-%20Energy%20Star"/>
          <p:cNvPicPr>
            <a:picLocks noChangeAspect="1" noChangeArrowheads="1"/>
          </p:cNvPicPr>
          <p:nvPr/>
        </p:nvPicPr>
        <p:blipFill>
          <a:blip r:embed="rId11" cstate="print"/>
          <a:srcRect/>
          <a:stretch>
            <a:fillRect/>
          </a:stretch>
        </p:blipFill>
        <p:spPr bwMode="auto">
          <a:xfrm>
            <a:off x="3847523" y="1538007"/>
            <a:ext cx="538307" cy="1092574"/>
          </a:xfrm>
          <a:prstGeom prst="rect">
            <a:avLst/>
          </a:prstGeom>
          <a:noFill/>
          <a:ln w="9525">
            <a:solidFill>
              <a:schemeClr val="tx1"/>
            </a:solidFill>
            <a:miter lim="800000"/>
            <a:headEnd/>
            <a:tailEnd/>
          </a:ln>
        </p:spPr>
      </p:pic>
      <p:sp>
        <p:nvSpPr>
          <p:cNvPr id="17" name="Rectangle 16"/>
          <p:cNvSpPr>
            <a:spLocks noChangeArrowheads="1"/>
          </p:cNvSpPr>
          <p:nvPr/>
        </p:nvSpPr>
        <p:spPr bwMode="auto">
          <a:xfrm>
            <a:off x="33194" y="179408"/>
            <a:ext cx="8999682" cy="732584"/>
          </a:xfrm>
          <a:prstGeom prst="rect">
            <a:avLst/>
          </a:prstGeom>
          <a:noFill/>
          <a:ln w="9525" algn="ctr">
            <a:noFill/>
            <a:miter lim="800000"/>
            <a:headEnd/>
            <a:tailEnd/>
          </a:ln>
          <a:effectLst/>
        </p:spPr>
        <p:txBody>
          <a:bodyPr lIns="93470" tIns="46735" rIns="93470" bIns="46735"/>
          <a:lstStyle/>
          <a:p>
            <a:pPr marL="342900" indent="-342900" algn="ctr" defTabSz="820583">
              <a:lnSpc>
                <a:spcPct val="90000"/>
              </a:lnSpc>
              <a:defRPr/>
            </a:pPr>
            <a:r>
              <a:rPr lang="en-US" sz="2400" dirty="0" smtClean="0">
                <a:solidFill>
                  <a:srgbClr val="146737"/>
                </a:solidFill>
                <a:ea typeface="+mj-ea"/>
                <a:cs typeface="Arial" charset="0"/>
              </a:rPr>
              <a:t>Luminous efficacy (lumens/watt) for various light sources</a:t>
            </a:r>
            <a:endParaRPr lang="en-US" sz="1600" dirty="0">
              <a:solidFill>
                <a:srgbClr val="146737"/>
              </a:solidFill>
            </a:endParaRPr>
          </a:p>
        </p:txBody>
      </p:sp>
      <p:sp>
        <p:nvSpPr>
          <p:cNvPr id="15" name="Slide Number Placeholder 8"/>
          <p:cNvSpPr txBox="1">
            <a:spLocks/>
          </p:cNvSpPr>
          <p:nvPr/>
        </p:nvSpPr>
        <p:spPr>
          <a:xfrm>
            <a:off x="8413749" y="6329906"/>
            <a:ext cx="491099"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88</a:t>
            </a:fld>
            <a:endParaRPr lang="en-US" sz="1200" dirty="0">
              <a:solidFill>
                <a:srgbClr val="106636"/>
              </a:solidFill>
              <a:latin typeface="Arial" pitchFamily="34" charset="0"/>
              <a:cs typeface="Arial" pitchFamily="34" charset="0"/>
            </a:endParaRPr>
          </a:p>
        </p:txBody>
      </p:sp>
      <p:sp>
        <p:nvSpPr>
          <p:cNvPr id="16"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
        <p:nvSpPr>
          <p:cNvPr id="18" name="Action Button: Back or Previous 17">
            <a:hlinkClick r:id="rId12" action="ppaction://hlinksldjump" highlightClick="1"/>
          </p:cNvPr>
          <p:cNvSpPr/>
          <p:nvPr/>
        </p:nvSpPr>
        <p:spPr>
          <a:xfrm>
            <a:off x="5356408" y="6497783"/>
            <a:ext cx="581893" cy="360217"/>
          </a:xfrm>
          <a:prstGeom prst="actionButtonBackPrevious">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093990"/>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6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5" y="1288471"/>
            <a:ext cx="9144000" cy="4504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6"/>
          <p:cNvSpPr>
            <a:spLocks noGrp="1"/>
          </p:cNvSpPr>
          <p:nvPr>
            <p:ph type="sldNum" sz="quarter" idx="11"/>
          </p:nvPr>
        </p:nvSpPr>
        <p:spPr/>
        <p:txBody>
          <a:bodyPr vert="horz" lIns="91440" tIns="45720" rIns="91440" bIns="45720" rtlCol="0" anchor="ctr"/>
          <a:lstStyle/>
          <a:p>
            <a:pPr algn="ctr"/>
            <a:fld id="{6EEA275D-5A49-48A8-817D-44C3EA0A3A2F}" type="slidenum">
              <a:rPr lang="en-US" sz="1200">
                <a:latin typeface="Arial" pitchFamily="34" charset="0"/>
              </a:rPr>
              <a:pPr algn="ctr"/>
              <a:t>89</a:t>
            </a:fld>
            <a:endParaRPr lang="en-US" sz="1200" dirty="0">
              <a:latin typeface="Arial" pitchFamily="34" charset="0"/>
            </a:endParaRPr>
          </a:p>
        </p:txBody>
      </p:sp>
      <p:sp>
        <p:nvSpPr>
          <p:cNvPr id="8" name="Rectangle 7"/>
          <p:cNvSpPr>
            <a:spLocks noChangeArrowheads="1"/>
          </p:cNvSpPr>
          <p:nvPr/>
        </p:nvSpPr>
        <p:spPr bwMode="auto">
          <a:xfrm>
            <a:off x="33194" y="179408"/>
            <a:ext cx="8999682" cy="732584"/>
          </a:xfrm>
          <a:prstGeom prst="rect">
            <a:avLst/>
          </a:prstGeom>
          <a:noFill/>
          <a:ln w="9525" algn="ctr">
            <a:noFill/>
            <a:miter lim="800000"/>
            <a:headEnd/>
            <a:tailEnd/>
          </a:ln>
          <a:effectLst/>
        </p:spPr>
        <p:txBody>
          <a:bodyPr lIns="93470" tIns="46735" rIns="93470" bIns="46735"/>
          <a:lstStyle/>
          <a:p>
            <a:pPr marL="342900" indent="-342900" algn="ctr" defTabSz="820583">
              <a:lnSpc>
                <a:spcPct val="90000"/>
              </a:lnSpc>
              <a:defRPr/>
            </a:pPr>
            <a:r>
              <a:rPr lang="en-US" sz="2400" dirty="0" smtClean="0">
                <a:solidFill>
                  <a:srgbClr val="146737"/>
                </a:solidFill>
                <a:ea typeface="+mj-ea"/>
                <a:cs typeface="Arial" charset="0"/>
              </a:rPr>
              <a:t>Luminous efficacy vs. efficiency for light sources</a:t>
            </a:r>
            <a:endParaRPr lang="en-US" sz="1600" dirty="0">
              <a:solidFill>
                <a:srgbClr val="146737"/>
              </a:solidFill>
            </a:endParaRPr>
          </a:p>
        </p:txBody>
      </p:sp>
      <p:sp>
        <p:nvSpPr>
          <p:cNvPr id="9" name="Action Button: Back or Previous 8">
            <a:hlinkClick r:id="rId3" action="ppaction://hlinksldjump" highlightClick="1"/>
          </p:cNvPr>
          <p:cNvSpPr/>
          <p:nvPr/>
        </p:nvSpPr>
        <p:spPr>
          <a:xfrm>
            <a:off x="4267201" y="6497783"/>
            <a:ext cx="581893" cy="360217"/>
          </a:xfrm>
          <a:prstGeom prst="actionButtonBackPrevious">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152410" y="5181599"/>
            <a:ext cx="9462655" cy="7204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6662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bwMode="auto">
          <a:noFill/>
          <a:ln w="9525">
            <a:noFill/>
            <a:miter lim="800000"/>
            <a:headEnd/>
            <a:tailEnd/>
          </a:ln>
        </p:spPr>
        <p:txBody>
          <a:bodyPr vert="horz" wrap="square" lIns="91440" tIns="45720" rIns="91440" bIns="45720" numCol="1" anchor="ctr" anchorCtr="0" compatLnSpc="1">
            <a:prstTxWarp prst="textNoShape">
              <a:avLst/>
            </a:prstTxWarp>
          </a:bodyPr>
          <a:lstStyle/>
          <a:p>
            <a:pPr defTabSz="820583" eaLnBrk="1" hangingPunct="1"/>
            <a:r>
              <a:rPr lang="en-US" dirty="0">
                <a:latin typeface="Arial" charset="0"/>
                <a:cs typeface="Arial" charset="0"/>
              </a:rPr>
              <a:t>Prefixes </a:t>
            </a:r>
            <a:r>
              <a:rPr lang="en-US" dirty="0" smtClean="0">
                <a:latin typeface="Arial" charset="0"/>
                <a:cs typeface="Arial" charset="0"/>
              </a:rPr>
              <a:t>and Names for </a:t>
            </a:r>
            <a:r>
              <a:rPr lang="en-US" dirty="0">
                <a:latin typeface="Arial" charset="0"/>
                <a:cs typeface="Arial" charset="0"/>
              </a:rPr>
              <a:t>Large and Small Numbers</a:t>
            </a:r>
          </a:p>
        </p:txBody>
      </p:sp>
      <p:sp>
        <p:nvSpPr>
          <p:cNvPr id="6" name="Slide Number Placeholder 5"/>
          <p:cNvSpPr>
            <a:spLocks noGrp="1"/>
          </p:cNvSpPr>
          <p:nvPr>
            <p:ph type="sldNum" sz="quarter" idx="11"/>
          </p:nvPr>
        </p:nvSpPr>
        <p:spPr/>
        <p:txBody>
          <a:bodyPr/>
          <a:lstStyle/>
          <a:p>
            <a:pPr>
              <a:defRPr/>
            </a:pPr>
            <a:fld id="{6EEA275D-5A49-48A8-817D-44C3EA0A3A2F}" type="slidenum">
              <a:rPr lang="en-US" smtClean="0"/>
              <a:pPr>
                <a:defRPr/>
              </a:pPr>
              <a:t>9</a:t>
            </a:fld>
            <a:endParaRPr lang="en-US" dirty="0"/>
          </a:p>
        </p:txBody>
      </p:sp>
      <p:pic>
        <p:nvPicPr>
          <p:cNvPr id="151554" name="Picture 2"/>
          <p:cNvPicPr>
            <a:picLocks noChangeAspect="1" noChangeArrowheads="1"/>
          </p:cNvPicPr>
          <p:nvPr/>
        </p:nvPicPr>
        <p:blipFill>
          <a:blip r:embed="rId3" cstate="print"/>
          <a:srcRect/>
          <a:stretch>
            <a:fillRect/>
          </a:stretch>
        </p:blipFill>
        <p:spPr bwMode="auto">
          <a:xfrm>
            <a:off x="744583" y="1291290"/>
            <a:ext cx="7654834" cy="4419662"/>
          </a:xfrm>
          <a:prstGeom prst="rect">
            <a:avLst/>
          </a:prstGeom>
          <a:noFill/>
          <a:ln w="9525">
            <a:noFill/>
            <a:miter lim="800000"/>
            <a:headEnd/>
            <a:tailEnd/>
          </a:ln>
          <a:effectLst/>
        </p:spPr>
      </p:pic>
      <p:sp>
        <p:nvSpPr>
          <p:cNvPr id="9" name="Rectangle 8"/>
          <p:cNvSpPr/>
          <p:nvPr/>
        </p:nvSpPr>
        <p:spPr>
          <a:xfrm>
            <a:off x="821266" y="2345267"/>
            <a:ext cx="7459133" cy="186266"/>
          </a:xfrm>
          <a:prstGeom prst="rect">
            <a:avLst/>
          </a:prstGeom>
          <a:solidFill>
            <a:srgbClr val="9BB7D9">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2"/>
          <p:cNvSpPr>
            <a:spLocks noGrp="1"/>
          </p:cNvSpPr>
          <p:nvPr>
            <p:ph type="ftr" sz="quarter" idx="10"/>
          </p:nvPr>
        </p:nvSpPr>
        <p:spPr>
          <a:xfrm>
            <a:off x="3124200" y="6353969"/>
            <a:ext cx="5334000" cy="365125"/>
          </a:xfrm>
        </p:spPr>
        <p:txBody>
          <a:bodyPr/>
          <a:lstStyle/>
          <a:p>
            <a:pPr>
              <a:defRPr/>
            </a:pPr>
            <a:r>
              <a:rPr lang="en-US" dirty="0" smtClean="0"/>
              <a:t>Energy Facts 2013</a:t>
            </a:r>
            <a:endParaRPr lang="en-US" dirty="0"/>
          </a:p>
        </p:txBody>
      </p:sp>
    </p:spTree>
    <p:extLst>
      <p:ext uri="{BB962C8B-B14F-4D97-AF65-F5344CB8AC3E}">
        <p14:creationId xmlns:p14="http://schemas.microsoft.com/office/powerpoint/2010/main" val="10980717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8" y="0"/>
            <a:ext cx="9143999" cy="7054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26924" y="282355"/>
            <a:ext cx="1737360" cy="563231"/>
          </a:xfrm>
          <a:prstGeom prst="rect">
            <a:avLst/>
          </a:prstGeom>
          <a:solidFill>
            <a:schemeClr val="bg1">
              <a:lumMod val="85000"/>
            </a:schemeClr>
          </a:solidFill>
          <a:ln w="19050">
            <a:solidFill>
              <a:schemeClr val="tx1"/>
            </a:solidFill>
          </a:ln>
        </p:spPr>
        <p:txBody>
          <a:bodyPr wrap="square" rtlCol="0">
            <a:spAutoFit/>
          </a:bodyPr>
          <a:lstStyle/>
          <a:p>
            <a:pPr algn="ctr">
              <a:lnSpc>
                <a:spcPct val="85000"/>
              </a:lnSpc>
            </a:pPr>
            <a:r>
              <a:rPr lang="en-US" dirty="0" smtClean="0">
                <a:solidFill>
                  <a:schemeClr val="tx1">
                    <a:lumMod val="85000"/>
                    <a:lumOff val="15000"/>
                  </a:schemeClr>
                </a:solidFill>
              </a:rPr>
              <a:t>Traditional</a:t>
            </a:r>
          </a:p>
          <a:p>
            <a:pPr algn="ctr">
              <a:lnSpc>
                <a:spcPct val="85000"/>
              </a:lnSpc>
            </a:pPr>
            <a:r>
              <a:rPr lang="en-US" dirty="0" smtClean="0">
                <a:solidFill>
                  <a:schemeClr val="tx1">
                    <a:lumMod val="85000"/>
                    <a:lumOff val="15000"/>
                  </a:schemeClr>
                </a:solidFill>
              </a:rPr>
              <a:t>incandescent</a:t>
            </a:r>
            <a:endParaRPr lang="en-US" dirty="0">
              <a:solidFill>
                <a:schemeClr val="tx1">
                  <a:lumMod val="85000"/>
                  <a:lumOff val="15000"/>
                </a:schemeClr>
              </a:solidFill>
            </a:endParaRPr>
          </a:p>
        </p:txBody>
      </p:sp>
      <p:sp>
        <p:nvSpPr>
          <p:cNvPr id="6" name="TextBox 5"/>
          <p:cNvSpPr txBox="1"/>
          <p:nvPr/>
        </p:nvSpPr>
        <p:spPr>
          <a:xfrm>
            <a:off x="2997191" y="282355"/>
            <a:ext cx="1737360" cy="563231"/>
          </a:xfrm>
          <a:prstGeom prst="rect">
            <a:avLst/>
          </a:prstGeom>
          <a:solidFill>
            <a:schemeClr val="bg1">
              <a:lumMod val="85000"/>
            </a:schemeClr>
          </a:solidFill>
          <a:ln w="19050">
            <a:solidFill>
              <a:schemeClr val="tx1"/>
            </a:solidFill>
          </a:ln>
        </p:spPr>
        <p:txBody>
          <a:bodyPr wrap="square" rtlCol="0">
            <a:spAutoFit/>
          </a:bodyPr>
          <a:lstStyle/>
          <a:p>
            <a:pPr algn="ctr">
              <a:lnSpc>
                <a:spcPct val="85000"/>
              </a:lnSpc>
            </a:pPr>
            <a:r>
              <a:rPr lang="en-US" dirty="0" smtClean="0">
                <a:solidFill>
                  <a:schemeClr val="tx1">
                    <a:lumMod val="85000"/>
                    <a:lumOff val="15000"/>
                  </a:schemeClr>
                </a:solidFill>
              </a:rPr>
              <a:t>Halogen</a:t>
            </a:r>
          </a:p>
          <a:p>
            <a:pPr algn="ctr">
              <a:lnSpc>
                <a:spcPct val="85000"/>
              </a:lnSpc>
            </a:pPr>
            <a:r>
              <a:rPr lang="en-US" dirty="0" smtClean="0">
                <a:solidFill>
                  <a:schemeClr val="tx1">
                    <a:lumMod val="85000"/>
                    <a:lumOff val="15000"/>
                  </a:schemeClr>
                </a:solidFill>
              </a:rPr>
              <a:t>incandescent</a:t>
            </a:r>
            <a:endParaRPr lang="en-US" dirty="0">
              <a:solidFill>
                <a:schemeClr val="tx1">
                  <a:lumMod val="85000"/>
                  <a:lumOff val="15000"/>
                </a:schemeClr>
              </a:solidFill>
            </a:endParaRPr>
          </a:p>
        </p:txBody>
      </p:sp>
      <p:sp>
        <p:nvSpPr>
          <p:cNvPr id="7" name="TextBox 6"/>
          <p:cNvSpPr txBox="1"/>
          <p:nvPr/>
        </p:nvSpPr>
        <p:spPr>
          <a:xfrm>
            <a:off x="4967458" y="282355"/>
            <a:ext cx="1874873" cy="563231"/>
          </a:xfrm>
          <a:prstGeom prst="rect">
            <a:avLst/>
          </a:prstGeom>
          <a:solidFill>
            <a:schemeClr val="bg1">
              <a:lumMod val="85000"/>
            </a:schemeClr>
          </a:solidFill>
          <a:ln w="19050">
            <a:solidFill>
              <a:schemeClr val="tx1"/>
            </a:solidFill>
          </a:ln>
        </p:spPr>
        <p:txBody>
          <a:bodyPr wrap="none" lIns="45720" rIns="45720" rtlCol="0">
            <a:spAutoFit/>
          </a:bodyPr>
          <a:lstStyle/>
          <a:p>
            <a:pPr algn="ctr">
              <a:lnSpc>
                <a:spcPct val="85000"/>
              </a:lnSpc>
            </a:pPr>
            <a:r>
              <a:rPr lang="en-US" dirty="0" smtClean="0">
                <a:solidFill>
                  <a:schemeClr val="tx1">
                    <a:lumMod val="85000"/>
                    <a:lumOff val="15000"/>
                  </a:schemeClr>
                </a:solidFill>
              </a:rPr>
              <a:t>Compact</a:t>
            </a:r>
          </a:p>
          <a:p>
            <a:pPr algn="ctr">
              <a:lnSpc>
                <a:spcPct val="85000"/>
              </a:lnSpc>
            </a:pPr>
            <a:r>
              <a:rPr lang="en-US" dirty="0" smtClean="0">
                <a:solidFill>
                  <a:schemeClr val="tx1">
                    <a:lumMod val="85000"/>
                    <a:lumOff val="15000"/>
                  </a:schemeClr>
                </a:solidFill>
              </a:rPr>
              <a:t>fluorescent (CFL)</a:t>
            </a:r>
            <a:endParaRPr lang="en-US" dirty="0">
              <a:solidFill>
                <a:schemeClr val="tx1">
                  <a:lumMod val="85000"/>
                  <a:lumOff val="15000"/>
                </a:schemeClr>
              </a:solidFill>
            </a:endParaRPr>
          </a:p>
        </p:txBody>
      </p:sp>
      <p:sp>
        <p:nvSpPr>
          <p:cNvPr id="8" name="TextBox 7"/>
          <p:cNvSpPr txBox="1"/>
          <p:nvPr/>
        </p:nvSpPr>
        <p:spPr>
          <a:xfrm>
            <a:off x="7075237" y="282355"/>
            <a:ext cx="1737360" cy="563231"/>
          </a:xfrm>
          <a:prstGeom prst="rect">
            <a:avLst/>
          </a:prstGeom>
          <a:solidFill>
            <a:schemeClr val="bg1">
              <a:lumMod val="85000"/>
            </a:schemeClr>
          </a:solidFill>
          <a:ln w="19050">
            <a:solidFill>
              <a:schemeClr val="tx1"/>
            </a:solidFill>
          </a:ln>
        </p:spPr>
        <p:txBody>
          <a:bodyPr wrap="none" lIns="0" rIns="0" rtlCol="0">
            <a:spAutoFit/>
          </a:bodyPr>
          <a:lstStyle/>
          <a:p>
            <a:pPr algn="ctr">
              <a:lnSpc>
                <a:spcPct val="85000"/>
              </a:lnSpc>
            </a:pPr>
            <a:r>
              <a:rPr lang="en-US" dirty="0" smtClean="0">
                <a:solidFill>
                  <a:schemeClr val="tx1">
                    <a:lumMod val="85000"/>
                    <a:lumOff val="15000"/>
                  </a:schemeClr>
                </a:solidFill>
              </a:rPr>
              <a:t>Light-emitting</a:t>
            </a:r>
          </a:p>
          <a:p>
            <a:pPr algn="ctr">
              <a:lnSpc>
                <a:spcPct val="85000"/>
              </a:lnSpc>
            </a:pPr>
            <a:r>
              <a:rPr lang="en-US" dirty="0" smtClean="0">
                <a:solidFill>
                  <a:schemeClr val="tx1">
                    <a:lumMod val="85000"/>
                    <a:lumOff val="15000"/>
                  </a:schemeClr>
                </a:solidFill>
              </a:rPr>
              <a:t>diode (LED)</a:t>
            </a:r>
          </a:p>
        </p:txBody>
      </p:sp>
      <p:sp>
        <p:nvSpPr>
          <p:cNvPr id="9" name="TextBox 8"/>
          <p:cNvSpPr txBox="1"/>
          <p:nvPr/>
        </p:nvSpPr>
        <p:spPr>
          <a:xfrm>
            <a:off x="68241" y="912261"/>
            <a:ext cx="1228298" cy="720197"/>
          </a:xfrm>
          <a:prstGeom prst="rect">
            <a:avLst/>
          </a:prstGeom>
          <a:solidFill>
            <a:schemeClr val="bg1">
              <a:lumMod val="85000"/>
            </a:schemeClr>
          </a:solidFill>
          <a:ln w="19050">
            <a:solidFill>
              <a:schemeClr val="tx1"/>
            </a:solidFill>
          </a:ln>
        </p:spPr>
        <p:txBody>
          <a:bodyPr wrap="square" rtlCol="0">
            <a:spAutoFit/>
          </a:bodyPr>
          <a:lstStyle/>
          <a:p>
            <a:pPr>
              <a:lnSpc>
                <a:spcPct val="85000"/>
              </a:lnSpc>
            </a:pPr>
            <a:r>
              <a:rPr lang="en-US" sz="1200" dirty="0" smtClean="0">
                <a:solidFill>
                  <a:schemeClr val="tx1">
                    <a:lumMod val="85000"/>
                    <a:lumOff val="15000"/>
                  </a:schemeClr>
                </a:solidFill>
              </a:rPr>
              <a:t>Approximate wattage to produce 1,600 lumens</a:t>
            </a:r>
            <a:endParaRPr lang="en-US" sz="1200" dirty="0">
              <a:solidFill>
                <a:schemeClr val="tx1">
                  <a:lumMod val="85000"/>
                  <a:lumOff val="15000"/>
                </a:schemeClr>
              </a:solidFill>
            </a:endParaRPr>
          </a:p>
        </p:txBody>
      </p:sp>
      <p:sp>
        <p:nvSpPr>
          <p:cNvPr id="10" name="Slide Number Placeholder 16"/>
          <p:cNvSpPr>
            <a:spLocks noGrp="1"/>
          </p:cNvSpPr>
          <p:nvPr>
            <p:ph type="sldNum" sz="quarter" idx="11"/>
          </p:nvPr>
        </p:nvSpPr>
        <p:spPr/>
        <p:txBody>
          <a:bodyPr vert="horz" lIns="91440" tIns="45720" rIns="91440" bIns="45720" rtlCol="0" anchor="ctr"/>
          <a:lstStyle/>
          <a:p>
            <a:pPr algn="ctr"/>
            <a:fld id="{6EEA275D-5A49-48A8-817D-44C3EA0A3A2F}" type="slidenum">
              <a:rPr lang="en-US" sz="1200">
                <a:latin typeface="Arial" pitchFamily="34" charset="0"/>
              </a:rPr>
              <a:pPr algn="ctr"/>
              <a:t>90</a:t>
            </a:fld>
            <a:endParaRPr lang="en-US" sz="1200" dirty="0">
              <a:latin typeface="Arial" pitchFamily="34" charset="0"/>
            </a:endParaRPr>
          </a:p>
        </p:txBody>
      </p:sp>
      <p:sp>
        <p:nvSpPr>
          <p:cNvPr id="3" name="TextBox 2"/>
          <p:cNvSpPr txBox="1"/>
          <p:nvPr/>
        </p:nvSpPr>
        <p:spPr>
          <a:xfrm>
            <a:off x="1492401" y="953775"/>
            <a:ext cx="723275" cy="590931"/>
          </a:xfrm>
          <a:prstGeom prst="rect">
            <a:avLst/>
          </a:prstGeom>
          <a:solidFill>
            <a:schemeClr val="bg1"/>
          </a:solidFill>
        </p:spPr>
        <p:txBody>
          <a:bodyPr wrap="none" rtlCol="0">
            <a:spAutoFit/>
          </a:bodyPr>
          <a:lstStyle/>
          <a:p>
            <a:pPr algn="ctr">
              <a:lnSpc>
                <a:spcPct val="90000"/>
              </a:lnSpc>
            </a:pPr>
            <a:r>
              <a:rPr lang="en-US" dirty="0" smtClean="0"/>
              <a:t>100</a:t>
            </a:r>
          </a:p>
          <a:p>
            <a:pPr algn="ctr">
              <a:lnSpc>
                <a:spcPct val="90000"/>
              </a:lnSpc>
            </a:pPr>
            <a:r>
              <a:rPr lang="en-US" dirty="0" smtClean="0"/>
              <a:t>watts</a:t>
            </a:r>
            <a:endParaRPr lang="en-US" dirty="0"/>
          </a:p>
        </p:txBody>
      </p:sp>
      <p:sp>
        <p:nvSpPr>
          <p:cNvPr id="11" name="TextBox 10"/>
          <p:cNvSpPr txBox="1"/>
          <p:nvPr/>
        </p:nvSpPr>
        <p:spPr>
          <a:xfrm>
            <a:off x="3515289" y="953775"/>
            <a:ext cx="723275" cy="590931"/>
          </a:xfrm>
          <a:prstGeom prst="rect">
            <a:avLst/>
          </a:prstGeom>
          <a:solidFill>
            <a:schemeClr val="bg1"/>
          </a:solidFill>
        </p:spPr>
        <p:txBody>
          <a:bodyPr wrap="none" rtlCol="0">
            <a:spAutoFit/>
          </a:bodyPr>
          <a:lstStyle/>
          <a:p>
            <a:pPr algn="ctr">
              <a:lnSpc>
                <a:spcPct val="90000"/>
              </a:lnSpc>
            </a:pPr>
            <a:r>
              <a:rPr lang="en-US" dirty="0" smtClean="0"/>
              <a:t>77</a:t>
            </a:r>
          </a:p>
          <a:p>
            <a:pPr algn="ctr">
              <a:lnSpc>
                <a:spcPct val="90000"/>
              </a:lnSpc>
            </a:pPr>
            <a:r>
              <a:rPr lang="en-US" dirty="0" smtClean="0"/>
              <a:t>watts</a:t>
            </a:r>
            <a:endParaRPr lang="en-US" dirty="0"/>
          </a:p>
        </p:txBody>
      </p:sp>
      <p:sp>
        <p:nvSpPr>
          <p:cNvPr id="12" name="TextBox 11"/>
          <p:cNvSpPr txBox="1"/>
          <p:nvPr/>
        </p:nvSpPr>
        <p:spPr>
          <a:xfrm>
            <a:off x="5538177" y="953775"/>
            <a:ext cx="723275" cy="590931"/>
          </a:xfrm>
          <a:prstGeom prst="rect">
            <a:avLst/>
          </a:prstGeom>
          <a:solidFill>
            <a:schemeClr val="bg1"/>
          </a:solidFill>
        </p:spPr>
        <p:txBody>
          <a:bodyPr wrap="none" rtlCol="0">
            <a:spAutoFit/>
          </a:bodyPr>
          <a:lstStyle/>
          <a:p>
            <a:pPr algn="ctr">
              <a:lnSpc>
                <a:spcPct val="90000"/>
              </a:lnSpc>
            </a:pPr>
            <a:r>
              <a:rPr lang="en-US" dirty="0" smtClean="0"/>
              <a:t>23</a:t>
            </a:r>
          </a:p>
          <a:p>
            <a:pPr algn="ctr">
              <a:lnSpc>
                <a:spcPct val="90000"/>
              </a:lnSpc>
            </a:pPr>
            <a:r>
              <a:rPr lang="en-US" dirty="0" smtClean="0"/>
              <a:t>watts</a:t>
            </a:r>
            <a:endParaRPr lang="en-US" dirty="0"/>
          </a:p>
        </p:txBody>
      </p:sp>
      <p:sp>
        <p:nvSpPr>
          <p:cNvPr id="13" name="TextBox 12"/>
          <p:cNvSpPr txBox="1"/>
          <p:nvPr/>
        </p:nvSpPr>
        <p:spPr>
          <a:xfrm>
            <a:off x="7561066" y="953775"/>
            <a:ext cx="723275" cy="590931"/>
          </a:xfrm>
          <a:prstGeom prst="rect">
            <a:avLst/>
          </a:prstGeom>
          <a:solidFill>
            <a:schemeClr val="bg1"/>
          </a:solidFill>
        </p:spPr>
        <p:txBody>
          <a:bodyPr wrap="none" rtlCol="0">
            <a:spAutoFit/>
          </a:bodyPr>
          <a:lstStyle/>
          <a:p>
            <a:pPr algn="ctr">
              <a:lnSpc>
                <a:spcPct val="90000"/>
              </a:lnSpc>
            </a:pPr>
            <a:r>
              <a:rPr lang="en-US" dirty="0" smtClean="0"/>
              <a:t>20</a:t>
            </a:r>
          </a:p>
          <a:p>
            <a:pPr algn="ctr">
              <a:lnSpc>
                <a:spcPct val="90000"/>
              </a:lnSpc>
            </a:pPr>
            <a:r>
              <a:rPr lang="en-US" dirty="0" smtClean="0"/>
              <a:t>watts</a:t>
            </a:r>
            <a:endParaRPr lang="en-US" dirty="0"/>
          </a:p>
        </p:txBody>
      </p:sp>
      <p:sp>
        <p:nvSpPr>
          <p:cNvPr id="4" name="TextBox 3"/>
          <p:cNvSpPr txBox="1"/>
          <p:nvPr/>
        </p:nvSpPr>
        <p:spPr>
          <a:xfrm>
            <a:off x="765424" y="2615893"/>
            <a:ext cx="697627" cy="311624"/>
          </a:xfrm>
          <a:prstGeom prst="rect">
            <a:avLst/>
          </a:prstGeom>
          <a:solidFill>
            <a:schemeClr val="bg1"/>
          </a:solidFill>
        </p:spPr>
        <p:txBody>
          <a:bodyPr wrap="none" tIns="0" bIns="0" rtlCol="0">
            <a:spAutoFit/>
          </a:bodyPr>
          <a:lstStyle/>
          <a:p>
            <a:pPr algn="ctr">
              <a:lnSpc>
                <a:spcPct val="75000"/>
              </a:lnSpc>
            </a:pPr>
            <a:r>
              <a:rPr lang="en-US" sz="1600" dirty="0" smtClean="0"/>
              <a:t>1,600</a:t>
            </a:r>
          </a:p>
          <a:p>
            <a:pPr algn="ctr">
              <a:lnSpc>
                <a:spcPct val="75000"/>
              </a:lnSpc>
            </a:pPr>
            <a:r>
              <a:rPr lang="en-US" sz="1100" b="1" dirty="0" smtClean="0">
                <a:solidFill>
                  <a:srgbClr val="FFC000"/>
                </a:solidFill>
              </a:rPr>
              <a:t>lumens</a:t>
            </a:r>
            <a:endParaRPr lang="en-US" sz="1100" b="1" dirty="0">
              <a:solidFill>
                <a:srgbClr val="FFC000"/>
              </a:solidFill>
            </a:endParaRPr>
          </a:p>
        </p:txBody>
      </p:sp>
      <p:sp>
        <p:nvSpPr>
          <p:cNvPr id="14" name="TextBox 13"/>
          <p:cNvSpPr txBox="1"/>
          <p:nvPr/>
        </p:nvSpPr>
        <p:spPr>
          <a:xfrm>
            <a:off x="3054783" y="2614747"/>
            <a:ext cx="512961" cy="311624"/>
          </a:xfrm>
          <a:prstGeom prst="rect">
            <a:avLst/>
          </a:prstGeom>
          <a:solidFill>
            <a:schemeClr val="bg1"/>
          </a:solidFill>
        </p:spPr>
        <p:txBody>
          <a:bodyPr wrap="none" lIns="0" tIns="0" rIns="0" bIns="0" rtlCol="0">
            <a:spAutoFit/>
          </a:bodyPr>
          <a:lstStyle/>
          <a:p>
            <a:pPr algn="ctr">
              <a:lnSpc>
                <a:spcPct val="75000"/>
              </a:lnSpc>
            </a:pPr>
            <a:r>
              <a:rPr lang="en-US" sz="1600" dirty="0" smtClean="0"/>
              <a:t>1,600</a:t>
            </a:r>
          </a:p>
          <a:p>
            <a:pPr algn="ctr">
              <a:lnSpc>
                <a:spcPct val="75000"/>
              </a:lnSpc>
            </a:pPr>
            <a:r>
              <a:rPr lang="en-US" sz="1100" b="1" dirty="0" smtClean="0">
                <a:solidFill>
                  <a:srgbClr val="FFC000"/>
                </a:solidFill>
              </a:rPr>
              <a:t>lumens</a:t>
            </a:r>
            <a:endParaRPr lang="en-US" sz="1100" b="1" dirty="0">
              <a:solidFill>
                <a:srgbClr val="FFC000"/>
              </a:solidFill>
            </a:endParaRPr>
          </a:p>
        </p:txBody>
      </p:sp>
      <p:sp>
        <p:nvSpPr>
          <p:cNvPr id="15" name="TextBox 14"/>
          <p:cNvSpPr txBox="1"/>
          <p:nvPr/>
        </p:nvSpPr>
        <p:spPr>
          <a:xfrm>
            <a:off x="5276060" y="2625097"/>
            <a:ext cx="512961" cy="311624"/>
          </a:xfrm>
          <a:prstGeom prst="rect">
            <a:avLst/>
          </a:prstGeom>
          <a:solidFill>
            <a:schemeClr val="bg1"/>
          </a:solidFill>
        </p:spPr>
        <p:txBody>
          <a:bodyPr wrap="none" lIns="0" tIns="0" rIns="0" bIns="0" rtlCol="0">
            <a:spAutoFit/>
          </a:bodyPr>
          <a:lstStyle/>
          <a:p>
            <a:pPr algn="ctr">
              <a:lnSpc>
                <a:spcPct val="75000"/>
              </a:lnSpc>
            </a:pPr>
            <a:r>
              <a:rPr lang="en-US" sz="1600" dirty="0" smtClean="0"/>
              <a:t>1,600</a:t>
            </a:r>
          </a:p>
          <a:p>
            <a:pPr algn="ctr">
              <a:lnSpc>
                <a:spcPct val="75000"/>
              </a:lnSpc>
            </a:pPr>
            <a:r>
              <a:rPr lang="en-US" sz="1100" b="1" dirty="0" smtClean="0">
                <a:solidFill>
                  <a:srgbClr val="FFC000"/>
                </a:solidFill>
              </a:rPr>
              <a:t>lumens</a:t>
            </a:r>
            <a:endParaRPr lang="en-US" sz="1100" b="1" dirty="0">
              <a:solidFill>
                <a:srgbClr val="FFC000"/>
              </a:solidFill>
            </a:endParaRPr>
          </a:p>
        </p:txBody>
      </p:sp>
      <p:sp>
        <p:nvSpPr>
          <p:cNvPr id="16" name="TextBox 15"/>
          <p:cNvSpPr txBox="1"/>
          <p:nvPr/>
        </p:nvSpPr>
        <p:spPr>
          <a:xfrm>
            <a:off x="7264168" y="2625097"/>
            <a:ext cx="512961" cy="311624"/>
          </a:xfrm>
          <a:prstGeom prst="rect">
            <a:avLst/>
          </a:prstGeom>
          <a:solidFill>
            <a:schemeClr val="bg1"/>
          </a:solidFill>
        </p:spPr>
        <p:txBody>
          <a:bodyPr wrap="none" lIns="0" tIns="0" rIns="0" bIns="0" rtlCol="0">
            <a:spAutoFit/>
          </a:bodyPr>
          <a:lstStyle/>
          <a:p>
            <a:pPr algn="ctr">
              <a:lnSpc>
                <a:spcPct val="75000"/>
              </a:lnSpc>
            </a:pPr>
            <a:r>
              <a:rPr lang="en-US" sz="1600" dirty="0" smtClean="0"/>
              <a:t>1,600</a:t>
            </a:r>
          </a:p>
          <a:p>
            <a:pPr algn="ctr">
              <a:lnSpc>
                <a:spcPct val="75000"/>
              </a:lnSpc>
            </a:pPr>
            <a:r>
              <a:rPr lang="en-US" sz="1100" b="1" dirty="0" smtClean="0">
                <a:solidFill>
                  <a:srgbClr val="FFC000"/>
                </a:solidFill>
              </a:rPr>
              <a:t>lumens</a:t>
            </a:r>
            <a:endParaRPr lang="en-US" sz="1100" b="1" dirty="0">
              <a:solidFill>
                <a:srgbClr val="FFC000"/>
              </a:solidFill>
            </a:endParaRPr>
          </a:p>
        </p:txBody>
      </p:sp>
    </p:spTree>
    <p:extLst>
      <p:ext uri="{BB962C8B-B14F-4D97-AF65-F5344CB8AC3E}">
        <p14:creationId xmlns:p14="http://schemas.microsoft.com/office/powerpoint/2010/main" val="591986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p:cNvSpPr txBox="1">
            <a:spLocks/>
          </p:cNvSpPr>
          <p:nvPr/>
        </p:nvSpPr>
        <p:spPr bwMode="auto">
          <a:xfrm>
            <a:off x="0" y="-154471"/>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algn="ctr" defTabSz="914293" eaLnBrk="0" hangingPunct="0">
              <a:lnSpc>
                <a:spcPct val="90000"/>
              </a:lnSpc>
              <a:defRPr/>
            </a:pPr>
            <a:r>
              <a:rPr lang="en-US" sz="2400" dirty="0" smtClean="0">
                <a:solidFill>
                  <a:srgbClr val="004B32"/>
                </a:solidFill>
                <a:latin typeface="Arial" pitchFamily="34" charset="0"/>
                <a:ea typeface="+mj-ea"/>
                <a:cs typeface="Arial" pitchFamily="34" charset="0"/>
              </a:rPr>
              <a:t>For LEDs:  Packaging Labels Provide the Facts</a:t>
            </a:r>
            <a:endParaRPr lang="en-US" dirty="0" smtClean="0">
              <a:solidFill>
                <a:srgbClr val="004B32"/>
              </a:solidFill>
              <a:latin typeface="Arial" pitchFamily="34" charset="0"/>
              <a:ea typeface="+mj-ea"/>
              <a:cs typeface="Arial" pitchFamily="34"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88529"/>
            <a:ext cx="9144000" cy="5083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8"/>
          <p:cNvSpPr txBox="1">
            <a:spLocks/>
          </p:cNvSpPr>
          <p:nvPr/>
        </p:nvSpPr>
        <p:spPr>
          <a:xfrm>
            <a:off x="8413749" y="6329906"/>
            <a:ext cx="491099" cy="365125"/>
          </a:xfrm>
          <a:prstGeom prst="rect">
            <a:avLst/>
          </a:prstGeom>
        </p:spPr>
        <p:txBody>
          <a:bodyPr lIns="91429" tIns="45714" rIns="91429" bIns="45714" anchor="ctr"/>
          <a:lstStyle/>
          <a:p>
            <a:pPr algn="ctr" defTabSz="914293">
              <a:defRPr/>
            </a:pPr>
            <a:fld id="{6EEA275D-5A49-48A8-817D-44C3EA0A3A2F}" type="slidenum">
              <a:rPr lang="en-US" sz="1200" smtClean="0">
                <a:solidFill>
                  <a:srgbClr val="106636"/>
                </a:solidFill>
                <a:latin typeface="Arial" pitchFamily="34" charset="0"/>
                <a:cs typeface="Arial" pitchFamily="34" charset="0"/>
              </a:rPr>
              <a:pPr algn="ctr" defTabSz="914293">
                <a:defRPr/>
              </a:pPr>
              <a:t>91</a:t>
            </a:fld>
            <a:endParaRPr lang="en-US" sz="1200" dirty="0">
              <a:solidFill>
                <a:srgbClr val="106636"/>
              </a:solidFill>
              <a:latin typeface="Arial" pitchFamily="34" charset="0"/>
              <a:cs typeface="Arial" pitchFamily="34" charset="0"/>
            </a:endParaRPr>
          </a:p>
        </p:txBody>
      </p:sp>
      <p:sp>
        <p:nvSpPr>
          <p:cNvPr id="10" name="Footer Placeholder 7"/>
          <p:cNvSpPr>
            <a:spLocks noGrp="1"/>
          </p:cNvSpPr>
          <p:nvPr>
            <p:ph type="ftr" sz="quarter" idx="10"/>
          </p:nvPr>
        </p:nvSpPr>
        <p:spPr>
          <a:xfrm>
            <a:off x="3124200" y="6329906"/>
            <a:ext cx="5334000" cy="365125"/>
          </a:xfrm>
        </p:spPr>
        <p:txBody>
          <a:bodyPr anchor="ctr"/>
          <a:lstStyle/>
          <a:p>
            <a:pPr>
              <a:defRPr/>
            </a:pPr>
            <a:r>
              <a:rPr lang="en-US" dirty="0" smtClean="0"/>
              <a:t>Energy Facts 2013</a:t>
            </a:r>
            <a:endParaRPr lang="en-US" dirty="0"/>
          </a:p>
        </p:txBody>
      </p:sp>
    </p:spTree>
    <p:extLst>
      <p:ext uri="{BB962C8B-B14F-4D97-AF65-F5344CB8AC3E}">
        <p14:creationId xmlns:p14="http://schemas.microsoft.com/office/powerpoint/2010/main" val="3603889873"/>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www.energystar.gov/ia/products/images/lighting_package_l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99"/>
          <a:stretch/>
        </p:blipFill>
        <p:spPr bwMode="auto">
          <a:xfrm>
            <a:off x="2471196" y="860612"/>
            <a:ext cx="4437532" cy="599738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16"/>
          <p:cNvSpPr>
            <a:spLocks noGrp="1"/>
          </p:cNvSpPr>
          <p:nvPr>
            <p:ph type="sldNum" sz="quarter" idx="11"/>
          </p:nvPr>
        </p:nvSpPr>
        <p:spPr/>
        <p:txBody>
          <a:bodyPr vert="horz" lIns="91440" tIns="45720" rIns="91440" bIns="45720" rtlCol="0" anchor="ctr"/>
          <a:lstStyle/>
          <a:p>
            <a:pPr algn="ctr"/>
            <a:fld id="{6EEA275D-5A49-48A8-817D-44C3EA0A3A2F}" type="slidenum">
              <a:rPr lang="en-US" sz="1200">
                <a:latin typeface="Arial" pitchFamily="34" charset="0"/>
              </a:rPr>
              <a:pPr algn="ctr"/>
              <a:t>92</a:t>
            </a:fld>
            <a:endParaRPr lang="en-US" sz="1200" dirty="0">
              <a:latin typeface="Arial" pitchFamily="34" charset="0"/>
            </a:endParaRPr>
          </a:p>
        </p:txBody>
      </p:sp>
      <p:sp>
        <p:nvSpPr>
          <p:cNvPr id="5" name="Title 2"/>
          <p:cNvSpPr txBox="1">
            <a:spLocks/>
          </p:cNvSpPr>
          <p:nvPr/>
        </p:nvSpPr>
        <p:spPr bwMode="auto">
          <a:xfrm>
            <a:off x="0" y="-154471"/>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algn="ctr" defTabSz="914293" eaLnBrk="0" hangingPunct="0">
              <a:lnSpc>
                <a:spcPct val="90000"/>
              </a:lnSpc>
              <a:defRPr/>
            </a:pPr>
            <a:r>
              <a:rPr lang="en-US" sz="2400" dirty="0" smtClean="0">
                <a:solidFill>
                  <a:srgbClr val="004B32"/>
                </a:solidFill>
                <a:latin typeface="Arial" pitchFamily="34" charset="0"/>
                <a:ea typeface="+mj-ea"/>
                <a:cs typeface="Arial" pitchFamily="34" charset="0"/>
              </a:rPr>
              <a:t>For CFLs:  Packaging Labels Provide Similar Facts</a:t>
            </a:r>
            <a:endParaRPr lang="en-US" dirty="0" smtClean="0">
              <a:solidFill>
                <a:srgbClr val="004B32"/>
              </a:solidFill>
              <a:latin typeface="Arial" pitchFamily="34" charset="0"/>
              <a:ea typeface="+mj-ea"/>
              <a:cs typeface="Arial" pitchFamily="34" charset="0"/>
            </a:endParaRPr>
          </a:p>
        </p:txBody>
      </p:sp>
    </p:spTree>
    <p:extLst>
      <p:ext uri="{BB962C8B-B14F-4D97-AF65-F5344CB8AC3E}">
        <p14:creationId xmlns:p14="http://schemas.microsoft.com/office/powerpoint/2010/main" val="41508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ianuschristius.files.wordpress.com/2011/12/candles_flame_in_the_wind-other.jpg"/>
          <p:cNvPicPr>
            <a:picLocks noChangeAspect="1" noChangeArrowheads="1"/>
          </p:cNvPicPr>
          <p:nvPr/>
        </p:nvPicPr>
        <p:blipFill rotWithShape="1">
          <a:blip r:embed="rId2">
            <a:extLst>
              <a:ext uri="{28A0092B-C50C-407E-A947-70E740481C1C}">
                <a14:useLocalDpi xmlns:a14="http://schemas.microsoft.com/office/drawing/2010/main" val="0"/>
              </a:ext>
            </a:extLst>
          </a:blip>
          <a:srcRect t="-1792" b="4849"/>
          <a:stretch/>
        </p:blipFill>
        <p:spPr bwMode="auto">
          <a:xfrm>
            <a:off x="-27297" y="-150125"/>
            <a:ext cx="10866097" cy="7008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42645" y="495300"/>
            <a:ext cx="4219425" cy="1569660"/>
          </a:xfrm>
          <a:prstGeom prst="rect">
            <a:avLst/>
          </a:prstGeom>
          <a:noFill/>
        </p:spPr>
        <p:txBody>
          <a:bodyPr wrap="none" rtlCol="0">
            <a:spAutoFit/>
          </a:bodyPr>
          <a:lstStyle/>
          <a:p>
            <a:r>
              <a:rPr lang="en-US" sz="9600" dirty="0" smtClean="0">
                <a:solidFill>
                  <a:schemeClr val="bg1"/>
                </a:solidFill>
                <a:latin typeface="+mn-lt"/>
              </a:rPr>
              <a:t>The End</a:t>
            </a:r>
            <a:endParaRPr lang="en-US" sz="9600" dirty="0">
              <a:solidFill>
                <a:schemeClr val="bg1"/>
              </a:solidFill>
              <a:latin typeface="+mn-lt"/>
            </a:endParaRPr>
          </a:p>
        </p:txBody>
      </p:sp>
    </p:spTree>
    <p:extLst>
      <p:ext uri="{BB962C8B-B14F-4D97-AF65-F5344CB8AC3E}">
        <p14:creationId xmlns:p14="http://schemas.microsoft.com/office/powerpoint/2010/main" val="652407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4920</TotalTime>
  <Words>5829</Words>
  <Application>Microsoft Office PowerPoint</Application>
  <PresentationFormat>On-screen Show (4:3)</PresentationFormat>
  <Paragraphs>803</Paragraphs>
  <Slides>93</Slides>
  <Notes>56</Notes>
  <HiddenSlides>40</HiddenSlides>
  <MMClips>0</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Office Theme</vt:lpstr>
      <vt:lpstr>PowerPoint Presentation</vt:lpstr>
      <vt:lpstr>400 Years of Energy Use in the U.S.  19th C discoveries and 20th C technologies are very much part of today’s infrastructure</vt:lpstr>
      <vt:lpstr>PowerPoint Presentation</vt:lpstr>
      <vt:lpstr>The “Basic Research Needs” Series 10 workshops; 5 years; more than 1,500 participants from academia, industry, and DOE labs</vt:lpstr>
      <vt:lpstr>Grand Challenge Questions in Materials and Chemistry</vt:lpstr>
      <vt:lpstr>PowerPoint Presentation</vt:lpstr>
      <vt:lpstr>PowerPoint Presentation</vt:lpstr>
      <vt:lpstr>On-Line Energy Conversion Calculators Banish Fear of Units</vt:lpstr>
      <vt:lpstr>Prefixes and Names for Large and Small 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World Energy Consumption 1990-2040 (Quads)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Planets, Atmospheres, and Climate</vt:lpstr>
      <vt:lpstr>PowerPoint Presentation</vt:lpstr>
      <vt:lpstr>PowerPoint Presentation</vt:lpstr>
      <vt:lpstr>PowerPoint Presentation</vt:lpstr>
      <vt:lpstr>PowerPoint Presentation</vt:lpstr>
      <vt:lpstr>PowerPoint Presentation</vt:lpstr>
      <vt:lpstr>PowerPoint Presentation</vt:lpstr>
      <vt:lpstr>Proxies for Climate Change</vt:lpstr>
      <vt:lpstr>PowerPoint Presentation</vt:lpstr>
      <vt:lpstr>Greenland Ice Mass Loss – 2002 to 2009 </vt:lpstr>
      <vt:lpstr>Gravity Recovery and Climate Experiment (GRACE) </vt:lpstr>
      <vt:lpstr>How GRACE Works</vt:lpstr>
      <vt:lpstr>PowerPoint Presentation</vt:lpstr>
      <vt:lpstr>Types of Climate Models</vt:lpstr>
      <vt:lpstr>Global Climate Models</vt:lpstr>
      <vt:lpstr>Earth System Models</vt:lpstr>
      <vt:lpstr>Integrated Assessment Models</vt:lpstr>
      <vt:lpstr>Regional Climate Models</vt:lpstr>
      <vt:lpstr>Evolution of Climate Models</vt:lpstr>
      <vt:lpstr>PowerPoint Presentation</vt:lpstr>
      <vt:lpstr>Recent Predictions of Climate Models</vt:lpstr>
      <vt:lpstr>PowerPoint Presentation</vt:lpstr>
      <vt:lpstr>Scenarios from the U.S. Climate Change Science Program Report  “Scenarios of Greenhouse Gas Emissions and Atmospheric Concentrations”</vt:lpstr>
      <vt:lpstr>PowerPoint Presentation</vt:lpstr>
      <vt:lpstr>PowerPoint Presentation</vt:lpstr>
      <vt:lpstr>A Research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Department of Energy (SC)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Groves</dc:creator>
  <cp:lastModifiedBy>Patricia Dehmer</cp:lastModifiedBy>
  <cp:revision>586</cp:revision>
  <dcterms:created xsi:type="dcterms:W3CDTF">2009-10-19T15:58:14Z</dcterms:created>
  <dcterms:modified xsi:type="dcterms:W3CDTF">2013-11-05T06:20:16Z</dcterms:modified>
</cp:coreProperties>
</file>