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5018" r:id="rId2"/>
  </p:sldMasterIdLst>
  <p:notesMasterIdLst>
    <p:notesMasterId r:id="rId58"/>
  </p:notesMasterIdLst>
  <p:handoutMasterIdLst>
    <p:handoutMasterId r:id="rId59"/>
  </p:handoutMasterIdLst>
  <p:sldIdLst>
    <p:sldId id="419" r:id="rId3"/>
    <p:sldId id="508" r:id="rId4"/>
    <p:sldId id="498" r:id="rId5"/>
    <p:sldId id="538" r:id="rId6"/>
    <p:sldId id="500" r:id="rId7"/>
    <p:sldId id="501" r:id="rId8"/>
    <p:sldId id="497" r:id="rId9"/>
    <p:sldId id="426" r:id="rId10"/>
    <p:sldId id="427" r:id="rId11"/>
    <p:sldId id="522" r:id="rId12"/>
    <p:sldId id="549" r:id="rId13"/>
    <p:sldId id="523" r:id="rId14"/>
    <p:sldId id="524" r:id="rId15"/>
    <p:sldId id="482" r:id="rId16"/>
    <p:sldId id="468" r:id="rId17"/>
    <p:sldId id="461" r:id="rId18"/>
    <p:sldId id="512" r:id="rId19"/>
    <p:sldId id="513" r:id="rId20"/>
    <p:sldId id="515" r:id="rId21"/>
    <p:sldId id="471" r:id="rId22"/>
    <p:sldId id="548" r:id="rId23"/>
    <p:sldId id="516" r:id="rId24"/>
    <p:sldId id="534" r:id="rId25"/>
    <p:sldId id="474" r:id="rId26"/>
    <p:sldId id="530" r:id="rId27"/>
    <p:sldId id="409" r:id="rId28"/>
    <p:sldId id="459" r:id="rId29"/>
    <p:sldId id="539" r:id="rId30"/>
    <p:sldId id="444" r:id="rId31"/>
    <p:sldId id="517" r:id="rId32"/>
    <p:sldId id="399" r:id="rId33"/>
    <p:sldId id="400" r:id="rId34"/>
    <p:sldId id="403" r:id="rId35"/>
    <p:sldId id="404" r:id="rId36"/>
    <p:sldId id="405" r:id="rId37"/>
    <p:sldId id="406" r:id="rId38"/>
    <p:sldId id="518" r:id="rId39"/>
    <p:sldId id="540" r:id="rId40"/>
    <p:sldId id="541" r:id="rId41"/>
    <p:sldId id="455" r:id="rId42"/>
    <p:sldId id="496" r:id="rId43"/>
    <p:sldId id="550" r:id="rId44"/>
    <p:sldId id="432" r:id="rId45"/>
    <p:sldId id="519" r:id="rId46"/>
    <p:sldId id="505" r:id="rId47"/>
    <p:sldId id="476" r:id="rId48"/>
    <p:sldId id="477" r:id="rId49"/>
    <p:sldId id="537" r:id="rId50"/>
    <p:sldId id="543" r:id="rId51"/>
    <p:sldId id="544" r:id="rId52"/>
    <p:sldId id="545" r:id="rId53"/>
    <p:sldId id="546" r:id="rId54"/>
    <p:sldId id="547" r:id="rId55"/>
    <p:sldId id="521" r:id="rId56"/>
    <p:sldId id="520" r:id="rId5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6737"/>
    <a:srgbClr val="002DFF"/>
    <a:srgbClr val="4F8D69"/>
    <a:srgbClr val="F3C828"/>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6641" autoAdjust="0"/>
    <p:restoredTop sz="56794" autoAdjust="0"/>
  </p:normalViewPr>
  <p:slideViewPr>
    <p:cSldViewPr>
      <p:cViewPr varScale="1">
        <p:scale>
          <a:sx n="101" d="100"/>
          <a:sy n="101" d="100"/>
        </p:scale>
        <p:origin x="-57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p:scale>
          <a:sx n="120" d="100"/>
          <a:sy n="120" d="100"/>
        </p:scale>
        <p:origin x="-384" y="78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9219" cy="464820"/>
          </a:xfrm>
          <a:prstGeom prst="rect">
            <a:avLst/>
          </a:prstGeom>
        </p:spPr>
        <p:txBody>
          <a:bodyPr vert="horz" lIns="91640" tIns="45820" rIns="91640" bIns="458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969592" y="0"/>
            <a:ext cx="3039219" cy="464820"/>
          </a:xfrm>
          <a:prstGeom prst="rect">
            <a:avLst/>
          </a:prstGeom>
        </p:spPr>
        <p:txBody>
          <a:bodyPr vert="horz" lIns="91640" tIns="45820" rIns="91640" bIns="45820" rtlCol="0"/>
          <a:lstStyle>
            <a:lvl1pPr algn="r">
              <a:defRPr sz="1200">
                <a:latin typeface="Arial" charset="0"/>
              </a:defRPr>
            </a:lvl1pPr>
          </a:lstStyle>
          <a:p>
            <a:pPr>
              <a:defRPr/>
            </a:pPr>
            <a:fld id="{B0B0550A-1F13-4E38-8A1D-7B172BF8CA1C}" type="datetimeFigureOut">
              <a:rPr lang="en-US"/>
              <a:pPr>
                <a:defRPr/>
              </a:pPr>
              <a:t>2/17/2011</a:t>
            </a:fld>
            <a:endParaRPr lang="en-US"/>
          </a:p>
        </p:txBody>
      </p:sp>
      <p:sp>
        <p:nvSpPr>
          <p:cNvPr id="4" name="Footer Placeholder 3"/>
          <p:cNvSpPr>
            <a:spLocks noGrp="1"/>
          </p:cNvSpPr>
          <p:nvPr>
            <p:ph type="ftr" sz="quarter" idx="2"/>
          </p:nvPr>
        </p:nvSpPr>
        <p:spPr>
          <a:xfrm>
            <a:off x="0" y="8829989"/>
            <a:ext cx="3039219" cy="464820"/>
          </a:xfrm>
          <a:prstGeom prst="rect">
            <a:avLst/>
          </a:prstGeom>
        </p:spPr>
        <p:txBody>
          <a:bodyPr vert="horz" lIns="91640" tIns="45820" rIns="91640" bIns="458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969592" y="8829989"/>
            <a:ext cx="3039219" cy="464820"/>
          </a:xfrm>
          <a:prstGeom prst="rect">
            <a:avLst/>
          </a:prstGeom>
        </p:spPr>
        <p:txBody>
          <a:bodyPr vert="horz" lIns="91640" tIns="45820" rIns="91640" bIns="45820" rtlCol="0" anchor="b"/>
          <a:lstStyle>
            <a:lvl1pPr algn="r">
              <a:defRPr sz="1200">
                <a:latin typeface="Arial" charset="0"/>
              </a:defRPr>
            </a:lvl1pPr>
          </a:lstStyle>
          <a:p>
            <a:pPr>
              <a:defRPr/>
            </a:pPr>
            <a:fld id="{5E6F8C47-36A5-4D80-8B55-4CD1212B69AD}"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9219" cy="464820"/>
          </a:xfrm>
          <a:prstGeom prst="rect">
            <a:avLst/>
          </a:prstGeom>
        </p:spPr>
        <p:txBody>
          <a:bodyPr vert="horz" lIns="91640" tIns="45820" rIns="91640" bIns="458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69592" y="0"/>
            <a:ext cx="3039219" cy="464820"/>
          </a:xfrm>
          <a:prstGeom prst="rect">
            <a:avLst/>
          </a:prstGeom>
        </p:spPr>
        <p:txBody>
          <a:bodyPr vert="horz" lIns="91640" tIns="45820" rIns="91640" bIns="45820" rtlCol="0"/>
          <a:lstStyle>
            <a:lvl1pPr algn="r" fontAlgn="auto">
              <a:spcBef>
                <a:spcPts val="0"/>
              </a:spcBef>
              <a:spcAft>
                <a:spcPts val="0"/>
              </a:spcAft>
              <a:defRPr sz="1200">
                <a:latin typeface="+mn-lt"/>
              </a:defRPr>
            </a:lvl1pPr>
          </a:lstStyle>
          <a:p>
            <a:pPr>
              <a:defRPr/>
            </a:pPr>
            <a:fld id="{94B66E0D-459D-4EC7-83E0-224406A7966D}" type="datetimeFigureOut">
              <a:rPr lang="en-US"/>
              <a:pPr>
                <a:defRPr/>
              </a:pPr>
              <a:t>2/17/2011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640" tIns="45820" rIns="91640" bIns="45820" rtlCol="0" anchor="ctr"/>
          <a:lstStyle/>
          <a:p>
            <a:pPr lvl="0"/>
            <a:endParaRPr lang="en-US" noProof="0" smtClean="0"/>
          </a:p>
        </p:txBody>
      </p:sp>
      <p:sp>
        <p:nvSpPr>
          <p:cNvPr id="5" name="Notes Placeholder 4"/>
          <p:cNvSpPr>
            <a:spLocks noGrp="1"/>
          </p:cNvSpPr>
          <p:nvPr>
            <p:ph type="body" sz="quarter" idx="3"/>
          </p:nvPr>
        </p:nvSpPr>
        <p:spPr>
          <a:xfrm>
            <a:off x="701359" y="4414199"/>
            <a:ext cx="5607684" cy="4184971"/>
          </a:xfrm>
          <a:prstGeom prst="rect">
            <a:avLst/>
          </a:prstGeom>
        </p:spPr>
        <p:txBody>
          <a:bodyPr vert="horz" lIns="91640" tIns="45820" rIns="91640" bIns="458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89"/>
            <a:ext cx="3039219" cy="464820"/>
          </a:xfrm>
          <a:prstGeom prst="rect">
            <a:avLst/>
          </a:prstGeom>
        </p:spPr>
        <p:txBody>
          <a:bodyPr vert="horz" lIns="91640" tIns="45820" rIns="91640" bIns="458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69592" y="8829989"/>
            <a:ext cx="3039219" cy="464820"/>
          </a:xfrm>
          <a:prstGeom prst="rect">
            <a:avLst/>
          </a:prstGeom>
        </p:spPr>
        <p:txBody>
          <a:bodyPr vert="horz" lIns="91640" tIns="45820" rIns="91640" bIns="45820" rtlCol="0" anchor="b"/>
          <a:lstStyle>
            <a:lvl1pPr algn="r" fontAlgn="auto">
              <a:spcBef>
                <a:spcPts val="0"/>
              </a:spcBef>
              <a:spcAft>
                <a:spcPts val="0"/>
              </a:spcAft>
              <a:defRPr sz="1200">
                <a:latin typeface="+mn-lt"/>
              </a:defRPr>
            </a:lvl1pPr>
          </a:lstStyle>
          <a:p>
            <a:pPr>
              <a:defRPr/>
            </a:pPr>
            <a:fld id="{09B4B2DD-D9FD-4A51-8FA3-A3BAF5793BF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gu.org/pubs/crossref/2009/2009GL037810.s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Thank you for inviting me to deliver the </a:t>
            </a:r>
            <a:r>
              <a:rPr lang="en-US" smtClean="0">
                <a:solidFill>
                  <a:srgbClr val="404040"/>
                </a:solidFill>
              </a:rPr>
              <a:t>Whitfield Lecture in Physics. It is a pleasure to be here and I would like to start with some introductions about the Office of Science and some of our connections to your prestigious University</a:t>
            </a:r>
          </a:p>
          <a:p>
            <a:endParaRPr lang="en-US" smtClean="0"/>
          </a:p>
        </p:txBody>
      </p:sp>
      <p:sp>
        <p:nvSpPr>
          <p:cNvPr id="4" name="Slide Number Placeholder 3"/>
          <p:cNvSpPr>
            <a:spLocks noGrp="1"/>
          </p:cNvSpPr>
          <p:nvPr>
            <p:ph type="sldNum" sz="quarter" idx="5"/>
          </p:nvPr>
        </p:nvSpPr>
        <p:spPr/>
        <p:txBody>
          <a:bodyPr/>
          <a:lstStyle/>
          <a:p>
            <a:pPr>
              <a:defRPr/>
            </a:pPr>
            <a:fld id="{24C37B2C-43D2-4026-85F3-4ED5ACD42CF2}"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7.2 Energy Information Administration reference case for U.S. natural gas production,</a:t>
            </a:r>
          </a:p>
          <a:p>
            <a:r>
              <a:rPr lang="en-US" dirty="0" smtClean="0"/>
              <a:t>showing the projected increase in the proportion of gas from unconventional</a:t>
            </a:r>
          </a:p>
          <a:p>
            <a:r>
              <a:rPr lang="en-US" dirty="0" smtClean="0"/>
              <a:t>sources along with the decline in gas from conventional sources. </a:t>
            </a:r>
            <a:r>
              <a:rPr lang="en-US" b="1" dirty="0" smtClean="0"/>
              <a:t>“Associated” refers to</a:t>
            </a:r>
          </a:p>
          <a:p>
            <a:r>
              <a:rPr lang="en-US" b="1" dirty="0" smtClean="0"/>
              <a:t>gas produced as a result of oil production.</a:t>
            </a:r>
            <a:endParaRPr lang="en-US" b="1" i="0"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Delete yellow things</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4803CCFE-8B5F-406D-9AEE-D31793CEB0E9}" type="slidenum">
              <a:rPr lang="en-US" smtClean="0"/>
              <a:pPr>
                <a:defRPr/>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FF57DBF-FEBE-4DE0-9A52-7D96F5C8001B}" type="slidenum">
              <a:rPr lang="en-US" smtClean="0">
                <a:solidFill>
                  <a:prstClr val="black"/>
                </a:solidFill>
              </a:rPr>
              <a:pPr>
                <a:defRPr/>
              </a:pPr>
              <a:t>24</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http://www1.eere.energy.gov/solar/pdfs/46025.pdf</a:t>
            </a:r>
          </a:p>
          <a:p>
            <a:endParaRPr lang="en-US" dirty="0" smtClean="0"/>
          </a:p>
          <a:p>
            <a:r>
              <a:rPr lang="en-US" dirty="0" smtClean="0"/>
              <a:t>Figure 3.8 shows average global PV module selling prices at the factory gate (i.e., prices do not include charges such as delivery and subsequent taxes), as obtained from sample market transactions. As stated earlier, these prices are averages over all PV module technologies including thin film, for PV power modules greater than 75 W in size and purchased in relatively small quantities. Excluded from this category are smaller PV modules, consumer indoor PV (e.g., for calculators and watches), and large (e.g., greater than 150 W) standard modules sold in large quantities (e.g., 500–1,000-unit minimums) in the unrestricted international commodity market. The large-module/large-quantity category has been increasing in market share in recent years and constituted more than half of module sales in 2008. In 2008, the average price per watt for the large-module/large-quantity category was 11% lower than for the power module category shown in Figure 3.8. The current/nominal prices shown in the figure are actual prices paid in the year stated. The 2008/real prices are adjusted for inflation (indexed to 2008 U.S. dollars). </a:t>
            </a:r>
          </a:p>
        </p:txBody>
      </p:sp>
      <p:sp>
        <p:nvSpPr>
          <p:cNvPr id="4" name="Slide Number Placeholder 3"/>
          <p:cNvSpPr>
            <a:spLocks noGrp="1"/>
          </p:cNvSpPr>
          <p:nvPr>
            <p:ph type="sldNum" sz="quarter" idx="5"/>
          </p:nvPr>
        </p:nvSpPr>
        <p:spPr/>
        <p:txBody>
          <a:bodyPr/>
          <a:lstStyle/>
          <a:p>
            <a:pPr>
              <a:defRPr/>
            </a:pPr>
            <a:fld id="{E0890BA2-3DA7-45F5-B250-0057ABC13926}" type="slidenum">
              <a:rPr lang="en-US" smtClean="0">
                <a:solidFill>
                  <a:prstClr val="black"/>
                </a:solidFill>
              </a:rPr>
              <a:pPr>
                <a:defRPr/>
              </a:pPr>
              <a:t>25</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E6E7338-9303-4A16-9CD6-F14424C4EAA5}"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F873EBDB-5D13-48C1-A443-CED4B0822B96}" type="slidenum">
              <a:rPr lang="en-US" altLang="en-US">
                <a:solidFill>
                  <a:prstClr val="black"/>
                </a:solidFill>
              </a:rPr>
              <a:pPr>
                <a:defRPr/>
              </a:pPr>
              <a:t>27</a:t>
            </a:fld>
            <a:endParaRPr lang="en-US" altLang="en-US">
              <a:solidFill>
                <a:prstClr val="black"/>
              </a:solidFill>
            </a:endParaRPr>
          </a:p>
        </p:txBody>
      </p:sp>
      <p:sp>
        <p:nvSpPr>
          <p:cNvPr id="97283" name="Rectangle 7"/>
          <p:cNvSpPr txBox="1">
            <a:spLocks noGrp="1" noChangeArrowheads="1"/>
          </p:cNvSpPr>
          <p:nvPr/>
        </p:nvSpPr>
        <p:spPr bwMode="auto">
          <a:xfrm>
            <a:off x="3971182" y="8861826"/>
            <a:ext cx="3042399" cy="436167"/>
          </a:xfrm>
          <a:prstGeom prst="rect">
            <a:avLst/>
          </a:prstGeom>
          <a:noFill/>
          <a:ln w="9525">
            <a:noFill/>
            <a:miter lim="800000"/>
            <a:headEnd/>
            <a:tailEnd/>
          </a:ln>
        </p:spPr>
        <p:txBody>
          <a:bodyPr lIns="19163" tIns="0" rIns="19163" bIns="0" anchor="b"/>
          <a:lstStyle/>
          <a:p>
            <a:pPr algn="r" defTabSz="930824" eaLnBrk="0" hangingPunct="0"/>
            <a:fld id="{E1FB4B85-4595-4DDD-9ABE-3F6C9121FAB9}" type="slidenum">
              <a:rPr lang="en-US" sz="1000" i="1">
                <a:solidFill>
                  <a:srgbClr val="000000"/>
                </a:solidFill>
                <a:latin typeface="Times New Roman" pitchFamily="18" charset="0"/>
              </a:rPr>
              <a:pPr algn="r" defTabSz="930824" eaLnBrk="0" hangingPunct="0"/>
              <a:t>27</a:t>
            </a:fld>
            <a:endParaRPr lang="en-US" sz="1000" i="1" dirty="0">
              <a:solidFill>
                <a:srgbClr val="000000"/>
              </a:solidFill>
              <a:latin typeface="Times New Roman" pitchFamily="18" charset="0"/>
            </a:endParaRPr>
          </a:p>
        </p:txBody>
      </p:sp>
      <p:sp>
        <p:nvSpPr>
          <p:cNvPr id="97284" name="Rectangle 2"/>
          <p:cNvSpPr>
            <a:spLocks noGrp="1" noRot="1" noChangeAspect="1" noChangeArrowheads="1" noTextEdit="1"/>
          </p:cNvSpPr>
          <p:nvPr>
            <p:ph type="sldImg"/>
          </p:nvPr>
        </p:nvSpPr>
        <p:spPr bwMode="auto">
          <a:xfrm>
            <a:off x="1203325" y="733425"/>
            <a:ext cx="4611688" cy="3460750"/>
          </a:xfrm>
          <a:noFill/>
          <a:ln>
            <a:solidFill>
              <a:srgbClr val="000000"/>
            </a:solidFill>
            <a:miter lim="800000"/>
            <a:headEnd/>
            <a:tailEnd/>
          </a:ln>
        </p:spPr>
      </p:sp>
      <p:sp>
        <p:nvSpPr>
          <p:cNvPr id="97285" name="Rectangle 3"/>
          <p:cNvSpPr>
            <a:spLocks noGrp="1" noChangeArrowheads="1"/>
          </p:cNvSpPr>
          <p:nvPr>
            <p:ph type="body" idx="1"/>
          </p:nvPr>
        </p:nvSpPr>
        <p:spPr bwMode="auto">
          <a:noFill/>
        </p:spPr>
        <p:txBody>
          <a:bodyPr wrap="square" lIns="94209" tIns="46302" rIns="94209" bIns="46302" numCol="1" anchor="t" anchorCtr="0" compatLnSpc="1">
            <a:prstTxWarp prst="textNoShape">
              <a:avLst/>
            </a:prstTxWarp>
          </a:bodyPr>
          <a:lstStyle/>
          <a:p>
            <a:pPr eaLnBrk="1" hangingPunct="1"/>
            <a:r>
              <a:rPr lang="en-US" smtClean="0"/>
              <a:t>Top Left: To achieve a significant improvement in solar conversion, innovative “photon management” is as important as electronic material study. </a:t>
            </a:r>
          </a:p>
          <a:p>
            <a:pPr eaLnBrk="1" hangingPunct="1"/>
            <a:r>
              <a:rPr lang="en-US" smtClean="0"/>
              <a:t>              This diagram illustrates the need of a novel photonic structure to improve solar collection at all angles and all solar-spectrum. </a:t>
            </a:r>
          </a:p>
          <a:p>
            <a:pPr eaLnBrk="1" hangingPunct="1"/>
            <a:r>
              <a:rPr lang="en-US" smtClean="0"/>
              <a:t>              </a:t>
            </a:r>
          </a:p>
          <a:p>
            <a:pPr eaLnBrk="1" hangingPunct="1"/>
            <a:r>
              <a:rPr lang="en-US" smtClean="0"/>
              <a:t>Bottom left: SEM image of the first successful realization of a 7-layer antireflection (AR) coating structure at RPI. </a:t>
            </a:r>
          </a:p>
          <a:p>
            <a:pPr eaLnBrk="1" hangingPunct="1"/>
            <a:r>
              <a:rPr lang="en-US" smtClean="0"/>
              <a:t>                 The top two layers have a super low refractive-index of 1.09 and 1.22, achieved by using a “Glancing-angle growth” method.</a:t>
            </a:r>
          </a:p>
          <a:p>
            <a:pPr eaLnBrk="1" hangingPunct="1"/>
            <a:r>
              <a:rPr lang="en-US" smtClean="0"/>
              <a:t>                 The layer index follows a “smooth” mathematical function that enables a maximum solar transmission and a minimum reflection.</a:t>
            </a:r>
          </a:p>
          <a:p>
            <a:pPr eaLnBrk="1" hangingPunct="1"/>
            <a:endParaRPr lang="en-US" smtClean="0"/>
          </a:p>
          <a:p>
            <a:pPr eaLnBrk="1" hangingPunct="1"/>
            <a:r>
              <a:rPr lang="en-US" smtClean="0"/>
              <a:t>Top right: Total reflectance spectra, showing the superior optical property of our “Quintic AR coating” (~4% reflection).</a:t>
            </a:r>
          </a:p>
          <a:p>
            <a:pPr eaLnBrk="1" hangingPunct="1"/>
            <a:r>
              <a:rPr lang="en-US" smtClean="0"/>
              <a:t>               For comparison, a quarter-wave AR-coating reflects an average of 21% and a silicon wafer reflects 36%. </a:t>
            </a:r>
          </a:p>
          <a:p>
            <a:pPr eaLnBrk="1" hangingPunct="1"/>
            <a:r>
              <a:rPr lang="en-US" smtClean="0"/>
              <a:t>               The solar spectrum is shown as a reference.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is an ongoing process…</a:t>
            </a:r>
          </a:p>
        </p:txBody>
      </p:sp>
      <p:sp>
        <p:nvSpPr>
          <p:cNvPr id="4" name="Slide Number Placeholder 3"/>
          <p:cNvSpPr>
            <a:spLocks noGrp="1"/>
          </p:cNvSpPr>
          <p:nvPr>
            <p:ph type="sldNum" sz="quarter" idx="5"/>
          </p:nvPr>
        </p:nvSpPr>
        <p:spPr/>
        <p:txBody>
          <a:bodyPr/>
          <a:lstStyle/>
          <a:p>
            <a:pPr>
              <a:defRPr/>
            </a:pPr>
            <a:fld id="{CCA8A4F9-A23D-4B2E-B3B7-FAE62F7B9BB2}" type="slidenum">
              <a:rPr lang="en-US" smtClean="0"/>
              <a:pPr>
                <a:defRPr/>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28</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Autofit/>
          </a:bodyPr>
          <a:lstStyle/>
          <a:p>
            <a:pPr>
              <a:lnSpc>
                <a:spcPct val="120000"/>
              </a:lnSpc>
              <a:spcBef>
                <a:spcPts val="0"/>
              </a:spcBef>
              <a:defRPr/>
            </a:pPr>
            <a:r>
              <a:rPr lang="en-US" sz="900" dirty="0" smtClean="0">
                <a:latin typeface="Arial" pitchFamily="34" charset="0"/>
                <a:cs typeface="Arial" pitchFamily="34" charset="0"/>
              </a:rPr>
              <a:t>John Rogers and </a:t>
            </a:r>
            <a:r>
              <a:rPr lang="en-US" sz="900" dirty="0" err="1" smtClean="0">
                <a:latin typeface="Arial" pitchFamily="34" charset="0"/>
                <a:cs typeface="Arial" pitchFamily="34" charset="0"/>
              </a:rPr>
              <a:t>Raplh</a:t>
            </a:r>
            <a:r>
              <a:rPr lang="en-US" sz="900" dirty="0" smtClean="0">
                <a:latin typeface="Arial" pitchFamily="34" charset="0"/>
                <a:cs typeface="Arial" pitchFamily="34" charset="0"/>
              </a:rPr>
              <a:t> </a:t>
            </a:r>
            <a:r>
              <a:rPr lang="en-US" sz="900" dirty="0" err="1" smtClean="0">
                <a:latin typeface="Arial" pitchFamily="34" charset="0"/>
                <a:cs typeface="Arial" pitchFamily="34" charset="0"/>
              </a:rPr>
              <a:t>Nuzzo</a:t>
            </a:r>
            <a:r>
              <a:rPr lang="en-US" sz="900" dirty="0" smtClean="0">
                <a:latin typeface="Arial" pitchFamily="34" charset="0"/>
                <a:cs typeface="Arial" pitchFamily="34" charset="0"/>
              </a:rPr>
              <a:t> University of Illinois</a:t>
            </a:r>
          </a:p>
          <a:p>
            <a:pPr>
              <a:lnSpc>
                <a:spcPct val="120000"/>
              </a:lnSpc>
              <a:spcBef>
                <a:spcPts val="0"/>
              </a:spcBef>
              <a:defRPr/>
            </a:pPr>
            <a:endParaRPr lang="en-US" sz="900" dirty="0" smtClean="0">
              <a:latin typeface="Arial" pitchFamily="34" charset="0"/>
              <a:cs typeface="Arial" pitchFamily="34" charset="0"/>
            </a:endParaRPr>
          </a:p>
          <a:p>
            <a:pPr marL="166688" indent="-166688" defTabSz="509588">
              <a:lnSpc>
                <a:spcPct val="120000"/>
              </a:lnSpc>
              <a:spcBef>
                <a:spcPts val="0"/>
              </a:spcBef>
              <a:buFont typeface="Arial" pitchFamily="34" charset="0"/>
              <a:buChar char="•"/>
            </a:pPr>
            <a:r>
              <a:rPr lang="en-US" sz="900" dirty="0" smtClean="0">
                <a:latin typeface="Arial" pitchFamily="34" charset="0"/>
                <a:ea typeface="ＭＳ Ｐゴシック" pitchFamily="1" charset="-128"/>
                <a:cs typeface="Arial" pitchFamily="34" charset="0"/>
              </a:rPr>
              <a:t>BES-supported materials research at UIUC has resulted in an extensive intellectual property (IP) portfolio related to printable, flexible electronics.</a:t>
            </a:r>
          </a:p>
          <a:p>
            <a:pPr marL="166688" indent="-166688" defTabSz="509588">
              <a:lnSpc>
                <a:spcPct val="120000"/>
              </a:lnSpc>
              <a:spcBef>
                <a:spcPts val="0"/>
              </a:spcBef>
              <a:buFont typeface="Arial" pitchFamily="34" charset="0"/>
              <a:buChar char="•"/>
            </a:pPr>
            <a:r>
              <a:rPr lang="en-US" sz="900" dirty="0" smtClean="0">
                <a:latin typeface="Arial" pitchFamily="34" charset="0"/>
                <a:ea typeface="ＭＳ Ｐゴシック" pitchFamily="1" charset="-128"/>
                <a:cs typeface="Arial" pitchFamily="34" charset="0"/>
              </a:rPr>
              <a:t>The basic research knowledge base includes key materials-centric aspects of a micro-transfer printing process for single crystalline silicon and other semiconductors, dielectrics and metals.</a:t>
            </a:r>
          </a:p>
          <a:p>
            <a:pPr marL="166688" indent="-166688" defTabSz="509588">
              <a:lnSpc>
                <a:spcPct val="120000"/>
              </a:lnSpc>
              <a:spcBef>
                <a:spcPts val="0"/>
              </a:spcBef>
              <a:buFont typeface="Arial" pitchFamily="34" charset="0"/>
              <a:buChar char="•"/>
            </a:pPr>
            <a:r>
              <a:rPr lang="en-US" sz="900" dirty="0" smtClean="0">
                <a:latin typeface="Arial" pitchFamily="34" charset="0"/>
                <a:ea typeface="ＭＳ Ｐゴシック" pitchFamily="1" charset="-128"/>
                <a:cs typeface="Arial" pitchFamily="34" charset="0"/>
              </a:rPr>
              <a:t>BES-supported materials research at UIUC has resulted in an extensive intellectual property (IP) portfolio related to printable, flexible electronics.</a:t>
            </a:r>
          </a:p>
          <a:p>
            <a:pPr marL="166688" indent="-166688" defTabSz="509588">
              <a:lnSpc>
                <a:spcPct val="120000"/>
              </a:lnSpc>
              <a:spcBef>
                <a:spcPts val="0"/>
              </a:spcBef>
              <a:buFont typeface="Arial" pitchFamily="34" charset="0"/>
              <a:buChar char="•"/>
            </a:pPr>
            <a:r>
              <a:rPr lang="en-US" sz="900" dirty="0" smtClean="0">
                <a:latin typeface="Arial" pitchFamily="34" charset="0"/>
                <a:ea typeface="ＭＳ Ｐゴシック" pitchFamily="1" charset="-128"/>
                <a:cs typeface="Arial" pitchFamily="34" charset="0"/>
              </a:rPr>
              <a:t>The basic research knowledge base includes key materials-centric aspects of a micro-transfer printing process for single crystalline silicon and other semiconductors, dielectrics and metals.</a:t>
            </a:r>
            <a:endParaRPr lang="en-US" sz="900" b="0" i="0" baseline="0" dirty="0" smtClean="0">
              <a:latin typeface="Arial" pitchFamily="34" charset="0"/>
              <a:ea typeface="ＭＳ Ｐゴシック" pitchFamily="1" charset="-128"/>
              <a:cs typeface="Arial" pitchFamily="34" charset="0"/>
            </a:endParaRPr>
          </a:p>
          <a:p>
            <a:pPr marL="166688" indent="-166688">
              <a:lnSpc>
                <a:spcPct val="120000"/>
              </a:lnSpc>
              <a:spcBef>
                <a:spcPts val="0"/>
              </a:spcBef>
              <a:buFont typeface="Arial" pitchFamily="34" charset="0"/>
              <a:buChar char="•"/>
            </a:pPr>
            <a:r>
              <a:rPr lang="en-US" sz="900" b="0" i="0" u="sng" baseline="0" dirty="0" smtClean="0">
                <a:latin typeface="Arial" pitchFamily="34" charset="0"/>
                <a:cs typeface="Arial" pitchFamily="34" charset="0"/>
              </a:rPr>
              <a:t>Key Technology Outcomes/Benefits</a:t>
            </a:r>
            <a:r>
              <a:rPr lang="en-US" sz="900" b="0" i="0" baseline="0" dirty="0" smtClean="0">
                <a:latin typeface="Arial" pitchFamily="34" charset="0"/>
                <a:cs typeface="Arial" pitchFamily="34" charset="0"/>
              </a:rPr>
              <a:t>:</a:t>
            </a:r>
          </a:p>
          <a:p>
            <a:pPr marL="628650" lvl="1" indent="-171450">
              <a:lnSpc>
                <a:spcPct val="120000"/>
              </a:lnSpc>
              <a:spcBef>
                <a:spcPts val="0"/>
              </a:spcBef>
              <a:buFont typeface="Arial" pitchFamily="34" charset="0"/>
              <a:buChar char="•"/>
            </a:pPr>
            <a:r>
              <a:rPr lang="en-US" sz="900" b="0" i="0" baseline="0" dirty="0" smtClean="0">
                <a:latin typeface="Arial" pitchFamily="34" charset="0"/>
                <a:cs typeface="Arial" pitchFamily="34" charset="0"/>
              </a:rPr>
              <a:t>Efficiencies of ~12% at thicknesses of 15 microns </a:t>
            </a:r>
            <a:r>
              <a:rPr lang="en-US" sz="900" dirty="0" smtClean="0">
                <a:latin typeface="Arial" pitchFamily="34" charset="0"/>
                <a:cs typeface="Arial" pitchFamily="34" charset="0"/>
              </a:rPr>
              <a:t>(&gt; 10x thinner than conventional </a:t>
            </a:r>
            <a:r>
              <a:rPr lang="en-US" sz="900" dirty="0" err="1" smtClean="0">
                <a:latin typeface="Arial" pitchFamily="34" charset="0"/>
                <a:cs typeface="Arial" pitchFamily="34" charset="0"/>
              </a:rPr>
              <a:t>monocrystalline</a:t>
            </a:r>
            <a:r>
              <a:rPr lang="en-US" sz="900" dirty="0" smtClean="0">
                <a:latin typeface="Arial" pitchFamily="34" charset="0"/>
                <a:cs typeface="Arial" pitchFamily="34" charset="0"/>
              </a:rPr>
              <a:t> silicon photovoltaic devices)</a:t>
            </a:r>
          </a:p>
          <a:p>
            <a:pPr marL="628650" lvl="1" indent="-171450">
              <a:lnSpc>
                <a:spcPct val="120000"/>
              </a:lnSpc>
              <a:spcBef>
                <a:spcPts val="0"/>
              </a:spcBef>
              <a:buFont typeface="Arial" pitchFamily="34" charset="0"/>
              <a:buChar char="•"/>
            </a:pPr>
            <a:r>
              <a:rPr lang="en-US" sz="900" dirty="0" smtClean="0">
                <a:latin typeface="Arial" pitchFamily="34" charset="0"/>
                <a:cs typeface="Arial" pitchFamily="34" charset="0"/>
              </a:rPr>
              <a:t>Integration with flexible substrates (e.g., plastic)</a:t>
            </a:r>
          </a:p>
          <a:p>
            <a:pPr marL="628650" lvl="1" indent="-171450">
              <a:lnSpc>
                <a:spcPct val="120000"/>
              </a:lnSpc>
              <a:spcBef>
                <a:spcPts val="0"/>
              </a:spcBef>
              <a:buFont typeface="Arial" pitchFamily="34" charset="0"/>
              <a:buChar char="•"/>
            </a:pPr>
            <a:r>
              <a:rPr lang="en-US" sz="900" dirty="0" smtClean="0">
                <a:latin typeface="Arial" pitchFamily="34" charset="0"/>
                <a:cs typeface="Arial" pitchFamily="34" charset="0"/>
              </a:rPr>
              <a:t>Integration with optical over-layers for directing/focusing light</a:t>
            </a:r>
          </a:p>
          <a:p>
            <a:pPr lvl="1">
              <a:lnSpc>
                <a:spcPct val="120000"/>
              </a:lnSpc>
              <a:spcBef>
                <a:spcPts val="0"/>
              </a:spcBef>
              <a:buFont typeface="Wingdings" pitchFamily="2" charset="2"/>
              <a:buNone/>
            </a:pPr>
            <a:r>
              <a:rPr lang="en-US" sz="900" dirty="0" smtClean="0">
                <a:latin typeface="Arial" pitchFamily="34" charset="0"/>
                <a:cs typeface="Arial" pitchFamily="34" charset="0"/>
              </a:rPr>
              <a:t>Controllable transparency  </a:t>
            </a:r>
            <a:endParaRPr lang="en-US" sz="900" dirty="0" smtClean="0">
              <a:latin typeface="Arial" pitchFamily="34" charset="0"/>
              <a:ea typeface="ＭＳ Ｐゴシック" pitchFamily="1" charset="-128"/>
              <a:cs typeface="Arial" pitchFamily="34" charset="0"/>
            </a:endParaRPr>
          </a:p>
          <a:p>
            <a:pPr marL="166688" indent="-166688">
              <a:lnSpc>
                <a:spcPct val="120000"/>
              </a:lnSpc>
              <a:spcBef>
                <a:spcPts val="0"/>
              </a:spcBef>
              <a:buFont typeface="Arial" pitchFamily="34" charset="0"/>
              <a:buChar char="•"/>
            </a:pPr>
            <a:r>
              <a:rPr lang="en-US" sz="900" dirty="0" smtClean="0">
                <a:latin typeface="Arial" pitchFamily="34" charset="0"/>
                <a:ea typeface="ＭＳ Ｐゴシック" pitchFamily="1" charset="-128"/>
                <a:cs typeface="Arial" pitchFamily="34" charset="0"/>
              </a:rPr>
              <a:t>The goal of the EERE program was to e</a:t>
            </a:r>
            <a:r>
              <a:rPr lang="en-US" sz="900" dirty="0" smtClean="0">
                <a:latin typeface="Arial" pitchFamily="34" charset="0"/>
                <a:cs typeface="Arial" pitchFamily="34" charset="0"/>
              </a:rPr>
              <a:t>stablish new materials strategies &amp; manufacturing methods for low-cost, high performance photovoltaic modules</a:t>
            </a:r>
          </a:p>
          <a:p>
            <a:pPr marL="166688" indent="-166688">
              <a:lnSpc>
                <a:spcPct val="120000"/>
              </a:lnSpc>
              <a:spcBef>
                <a:spcPts val="0"/>
              </a:spcBef>
              <a:buFont typeface="Arial" pitchFamily="34" charset="0"/>
              <a:buChar char="•"/>
            </a:pPr>
            <a:r>
              <a:rPr lang="en-US" sz="900" dirty="0" err="1" smtClean="0">
                <a:latin typeface="Arial" pitchFamily="34" charset="0"/>
                <a:cs typeface="Arial" pitchFamily="34" charset="0"/>
              </a:rPr>
              <a:t>Semprius</a:t>
            </a:r>
            <a:r>
              <a:rPr lang="en-US" sz="900" dirty="0" smtClean="0">
                <a:latin typeface="Arial" pitchFamily="34" charset="0"/>
                <a:cs typeface="Arial" pitchFamily="34" charset="0"/>
              </a:rPr>
              <a:t> has 25 full-time employees; 2 researchers received PhD’s at UIUC under DOE BES support</a:t>
            </a:r>
            <a:endParaRPr lang="en-US" sz="900" b="0" dirty="0" smtClean="0">
              <a:latin typeface="Arial" pitchFamily="34" charset="0"/>
              <a:cs typeface="Arial" pitchFamily="34" charset="0"/>
            </a:endParaRPr>
          </a:p>
          <a:p>
            <a:pPr marL="166688" indent="-166688">
              <a:lnSpc>
                <a:spcPct val="120000"/>
              </a:lnSpc>
              <a:spcBef>
                <a:spcPts val="0"/>
              </a:spcBef>
              <a:buFont typeface="Arial" pitchFamily="34" charset="0"/>
              <a:buChar char="•"/>
            </a:pPr>
            <a:r>
              <a:rPr lang="en-US" sz="900" b="0" dirty="0" smtClean="0">
                <a:latin typeface="Arial" pitchFamily="34" charset="0"/>
                <a:cs typeface="Arial" pitchFamily="34" charset="0"/>
              </a:rPr>
              <a:t>Large joint development programs:  Siemens (solar), Cambridge Display Technology, Sumitomo, X-FAB</a:t>
            </a:r>
          </a:p>
          <a:p>
            <a:pPr marL="166688" indent="-166688">
              <a:lnSpc>
                <a:spcPct val="120000"/>
              </a:lnSpc>
              <a:spcBef>
                <a:spcPts val="0"/>
              </a:spcBef>
              <a:buFont typeface="Arial" pitchFamily="34" charset="0"/>
              <a:buChar char="•"/>
            </a:pPr>
            <a:r>
              <a:rPr lang="en-US" sz="900" b="0" dirty="0" smtClean="0">
                <a:latin typeface="Arial" pitchFamily="34" charset="0"/>
                <a:cs typeface="Arial" pitchFamily="34" charset="0"/>
              </a:rPr>
              <a:t>First purchase order for 1 kW concentrator PV system from Tucson Electric Power</a:t>
            </a:r>
          </a:p>
          <a:p>
            <a:pPr marL="166688" indent="-166688">
              <a:lnSpc>
                <a:spcPct val="120000"/>
              </a:lnSpc>
              <a:spcBef>
                <a:spcPts val="0"/>
              </a:spcBef>
              <a:buFont typeface="Arial" pitchFamily="34" charset="0"/>
              <a:buChar char="•"/>
            </a:pPr>
            <a:r>
              <a:rPr lang="en-US" sz="900" b="0" dirty="0" smtClean="0">
                <a:latin typeface="Arial" pitchFamily="34" charset="0"/>
                <a:cs typeface="Arial" pitchFamily="34" charset="0"/>
              </a:rPr>
              <a:t>Attracted over $10 M in venture capital funding from: Applied Materials,</a:t>
            </a:r>
            <a:r>
              <a:rPr lang="en-US" sz="900" b="0" baseline="0" dirty="0" smtClean="0">
                <a:latin typeface="Arial" pitchFamily="34" charset="0"/>
                <a:cs typeface="Arial" pitchFamily="34" charset="0"/>
              </a:rPr>
              <a:t> Arch, GVC, In-Q-Tel and </a:t>
            </a:r>
            <a:r>
              <a:rPr lang="en-US" sz="900" b="0" baseline="0" dirty="0" err="1" smtClean="0">
                <a:latin typeface="Arial" pitchFamily="34" charset="0"/>
                <a:cs typeface="Arial" pitchFamily="34" charset="0"/>
              </a:rPr>
              <a:t>Intersouth</a:t>
            </a:r>
            <a:r>
              <a:rPr lang="en-US" sz="900" b="0" baseline="0" dirty="0" smtClean="0">
                <a:latin typeface="Arial" pitchFamily="34" charset="0"/>
                <a:cs typeface="Arial" pitchFamily="34" charset="0"/>
              </a:rPr>
              <a:t> Partners, </a:t>
            </a:r>
            <a:endParaRPr lang="en-US" sz="900" b="0" dirty="0" smtClean="0">
              <a:latin typeface="Arial" pitchFamily="34" charset="0"/>
              <a:cs typeface="Arial" pitchFamily="34" charset="0"/>
            </a:endParaRPr>
          </a:p>
          <a:p>
            <a:endParaRPr lang="en-US" sz="600" b="0" dirty="0" smtClean="0">
              <a:latin typeface="Arial" pitchFamily="34" charset="0"/>
              <a:cs typeface="Arial" pitchFamily="34" charset="0"/>
            </a:endParaRPr>
          </a:p>
          <a:p>
            <a:pPr>
              <a:defRPr/>
            </a:pPr>
            <a:endParaRPr lang="en-US" sz="600" dirty="0"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Single alloy systems, </a:t>
            </a:r>
            <a:r>
              <a:rPr lang="en-US" dirty="0" err="1" smtClean="0"/>
              <a:t>InGaN</a:t>
            </a:r>
            <a:r>
              <a:rPr lang="en-US" dirty="0" smtClean="0"/>
              <a:t> and </a:t>
            </a:r>
            <a:r>
              <a:rPr lang="en-US" dirty="0" err="1" smtClean="0"/>
              <a:t>GaNAs</a:t>
            </a:r>
            <a:r>
              <a:rPr lang="en-US" dirty="0" smtClean="0"/>
              <a:t>,  capable of broad band absorption of solar spectrum were developed previously at LBNL.  Tandem cells that utilize these ally semiconductor system with Si offer the prospect of higher photocurrents and higher efficiencies (See bottom right figure).   While this is yet to be demonstrated, proof of principle is shown in the top right figure with </a:t>
            </a:r>
            <a:r>
              <a:rPr lang="en-US" dirty="0" err="1" smtClean="0"/>
              <a:t>GaN</a:t>
            </a:r>
            <a:r>
              <a:rPr lang="en-US" dirty="0" smtClean="0"/>
              <a:t>-Si tandem cell.  </a:t>
            </a:r>
            <a:r>
              <a:rPr lang="en-US" dirty="0" err="1" smtClean="0"/>
              <a:t>GaN</a:t>
            </a:r>
            <a:r>
              <a:rPr lang="en-US" dirty="0" smtClean="0"/>
              <a:t> absorbs only in the UV, and thus either concentrator (20X sun) or sun+324nm laser are needed to obtain higher photocurrents.  In </a:t>
            </a:r>
            <a:r>
              <a:rPr lang="en-US" dirty="0" err="1" smtClean="0"/>
              <a:t>InGaN</a:t>
            </a:r>
            <a:r>
              <a:rPr lang="en-US" dirty="0" smtClean="0"/>
              <a:t>-Si tandem cell, laser is not needed and the expectation is that higher photocurrents will be obtained with regular or concentrated solar power.</a:t>
            </a:r>
          </a:p>
        </p:txBody>
      </p:sp>
      <p:sp>
        <p:nvSpPr>
          <p:cNvPr id="4" name="Slide Number Placeholder 3"/>
          <p:cNvSpPr>
            <a:spLocks noGrp="1"/>
          </p:cNvSpPr>
          <p:nvPr>
            <p:ph type="sldNum" sz="quarter" idx="5"/>
          </p:nvPr>
        </p:nvSpPr>
        <p:spPr/>
        <p:txBody>
          <a:bodyPr/>
          <a:lstStyle/>
          <a:p>
            <a:pPr>
              <a:defRPr/>
            </a:pPr>
            <a:fld id="{C51A33B0-DC6C-4756-B548-B0C4085F5448}" type="slidenum">
              <a:rPr lang="en-US" smtClean="0">
                <a:solidFill>
                  <a:prstClr val="black"/>
                </a:solidFill>
              </a:rPr>
              <a:pPr>
                <a:defRPr/>
              </a:pPr>
              <a:t>29</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48085C3-026D-4767-ABD0-F0143B2EE606}" type="slidenum">
              <a:rPr lang="en-US" smtClean="0">
                <a:solidFill>
                  <a:srgbClr val="000000"/>
                </a:solidFill>
                <a:latin typeface="Arial Narrow" pitchFamily="34" charset="0"/>
              </a:rPr>
              <a:pPr eaLnBrk="0" fontAlgn="base" hangingPunct="0">
                <a:spcBef>
                  <a:spcPct val="0"/>
                </a:spcBef>
                <a:spcAft>
                  <a:spcPct val="0"/>
                </a:spcAft>
              </a:pPr>
              <a:t>31</a:t>
            </a:fld>
            <a:endParaRPr lang="en-US" smtClean="0">
              <a:solidFill>
                <a:srgbClr val="000000"/>
              </a:solidFill>
              <a:latin typeface="Arial Narrow" pitchFamily="34"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spcAft>
                <a:spcPct val="75000"/>
              </a:spcAft>
            </a:pPr>
            <a:r>
              <a:rPr lang="en-US" sz="1000" dirty="0" smtClean="0">
                <a:latin typeface="Times New Roman" pitchFamily="18" charset="0"/>
              </a:rPr>
              <a:t>Imagine:  (1) Underground sequestration of CO</a:t>
            </a:r>
            <a:r>
              <a:rPr lang="en-US" sz="1000" baseline="-25000" dirty="0" smtClean="0">
                <a:latin typeface="Times New Roman" pitchFamily="18" charset="0"/>
              </a:rPr>
              <a:t>2</a:t>
            </a:r>
            <a:r>
              <a:rPr lang="en-US" sz="1000" dirty="0" smtClean="0">
                <a:latin typeface="Times New Roman" pitchFamily="18" charset="0"/>
              </a:rPr>
              <a:t> that is safe and environmentally benign for the amount of time required – at least 200 years, given the lifetime of CO</a:t>
            </a:r>
            <a:r>
              <a:rPr lang="en-US" sz="1000" baseline="-25000" dirty="0" smtClean="0">
                <a:latin typeface="Times New Roman" pitchFamily="18" charset="0"/>
              </a:rPr>
              <a:t>2</a:t>
            </a:r>
            <a:r>
              <a:rPr lang="en-US" sz="1000" dirty="0" smtClean="0">
                <a:latin typeface="Times New Roman" pitchFamily="18" charset="0"/>
              </a:rPr>
              <a:t> in the Earth’s atmosphere. (2) Same thing but for spent nuclear fuel and with a much longer time scale – licensing for Yucca Mt. is talking about 1 million years.</a:t>
            </a:r>
          </a:p>
          <a:p>
            <a:pPr>
              <a:spcBef>
                <a:spcPct val="0"/>
              </a:spcBef>
              <a:spcAft>
                <a:spcPct val="75000"/>
              </a:spcAft>
            </a:pPr>
            <a:r>
              <a:rPr lang="en-US" sz="1000" dirty="0" smtClean="0">
                <a:latin typeface="Times New Roman" pitchFamily="18" charset="0"/>
              </a:rPr>
              <a:t>No better way to motivate this than to look at the IPCC scenarios for CO</a:t>
            </a:r>
            <a:r>
              <a:rPr lang="en-US" sz="1000" baseline="-25000" dirty="0" smtClean="0">
                <a:latin typeface="Times New Roman" pitchFamily="18" charset="0"/>
              </a:rPr>
              <a:t>2</a:t>
            </a:r>
            <a:r>
              <a:rPr lang="en-US" sz="1000" dirty="0" smtClean="0">
                <a:latin typeface="Times New Roman" pitchFamily="18" charset="0"/>
              </a:rPr>
              <a:t> emissions.  Left – high emission scenario in which nuclear plays a large role.  This would require at least a 10 fold increase in nuclear power.  Right – low emission case with much less nuclear power.  In both cases, CCS plays a vital role.</a:t>
            </a:r>
          </a:p>
          <a:p>
            <a:pPr>
              <a:spcBef>
                <a:spcPct val="0"/>
              </a:spcBef>
              <a:spcAft>
                <a:spcPct val="75000"/>
              </a:spcAft>
            </a:pPr>
            <a:r>
              <a:rPr lang="en-US" sz="1000" dirty="0" smtClean="0">
                <a:latin typeface="Times New Roman" pitchFamily="18" charset="0"/>
              </a:rPr>
              <a:t>That translates into about 10 GT of CO</a:t>
            </a:r>
            <a:r>
              <a:rPr lang="en-US" sz="1000" baseline="-25000" dirty="0" smtClean="0">
                <a:latin typeface="Times New Roman" pitchFamily="18" charset="0"/>
              </a:rPr>
              <a:t>2</a:t>
            </a:r>
            <a:r>
              <a:rPr lang="en-US" sz="1000" dirty="0" smtClean="0">
                <a:latin typeface="Times New Roman" pitchFamily="18" charset="0"/>
              </a:rPr>
              <a:t> per year that needs to be sequestered.  And if we expand nuclear tenfold using current technology, the amount of SNF created would fill one Yucca Mt each year.</a:t>
            </a:r>
          </a:p>
          <a:p>
            <a:pPr>
              <a:spcBef>
                <a:spcPct val="0"/>
              </a:spcBef>
              <a:spcAft>
                <a:spcPct val="75000"/>
              </a:spcAft>
            </a:pPr>
            <a:r>
              <a:rPr lang="en-US" sz="1000" dirty="0" smtClean="0">
                <a:latin typeface="Times New Roman" pitchFamily="18" charset="0"/>
              </a:rPr>
              <a:t>So, how good is the “underground” as a container for CO</a:t>
            </a:r>
            <a:r>
              <a:rPr lang="en-US" sz="1000" baseline="-25000" dirty="0" smtClean="0">
                <a:latin typeface="Times New Roman" pitchFamily="18" charset="0"/>
              </a:rPr>
              <a:t>2</a:t>
            </a:r>
            <a:r>
              <a:rPr lang="en-US" sz="1000" dirty="0" smtClean="0">
                <a:latin typeface="Times New Roman" pitchFamily="18" charset="0"/>
              </a:rPr>
              <a:t> or Spent Nuclear Fuel (SNF)?  On the plus side, it has the volume and there is a nice, safe separation between underground and the subsurface environment.  Also, it is a pre-made container.  On the negative side, it was designed by nature and it only approximately fits the bill for what we want.  Storage of CO</a:t>
            </a:r>
            <a:r>
              <a:rPr lang="en-US" sz="1000" baseline="-25000" dirty="0" smtClean="0">
                <a:latin typeface="Times New Roman" pitchFamily="18" charset="0"/>
              </a:rPr>
              <a:t>2</a:t>
            </a:r>
            <a:r>
              <a:rPr lang="en-US" sz="1000" dirty="0" smtClean="0">
                <a:latin typeface="Times New Roman" pitchFamily="18" charset="0"/>
              </a:rPr>
              <a:t> or SNF creates a complex set of materials and chemical processes underground that we do not fully understand.  It’s difficult to see and monitor what’s going on underground.  Finally, there is significant uncertainty regarding our ability to model and predict long-term performance, where long term means at least 100 years for CO</a:t>
            </a:r>
            <a:r>
              <a:rPr lang="en-US" sz="1000" baseline="-25000" dirty="0" smtClean="0">
                <a:latin typeface="Times New Roman" pitchFamily="18" charset="0"/>
              </a:rPr>
              <a:t>2</a:t>
            </a:r>
            <a:r>
              <a:rPr lang="en-US" sz="1000" dirty="0" smtClean="0">
                <a:latin typeface="Times New Roman" pitchFamily="18" charset="0"/>
              </a:rPr>
              <a:t> and perhaps 1 million years for SNF.</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p:txBody>
          <a:bodyPr wrap="square" numCol="1" anchor="t" anchorCtr="0" compatLnSpc="1">
            <a:prstTxWarp prst="textNoShape">
              <a:avLst/>
            </a:prstTxWarp>
            <a:normAutofit fontScale="62500" lnSpcReduction="20000"/>
          </a:bodyPr>
          <a:lstStyle/>
          <a:p>
            <a:pPr eaLnBrk="1" hangingPunct="1">
              <a:lnSpc>
                <a:spcPct val="90000"/>
              </a:lnSpc>
              <a:defRPr/>
            </a:pPr>
            <a:r>
              <a:rPr lang="en-US" sz="1800" dirty="0" smtClean="0"/>
              <a:t>Today’s Carbon Capture Approaches – </a:t>
            </a:r>
            <a:br>
              <a:rPr lang="en-US" sz="1800" dirty="0" smtClean="0"/>
            </a:br>
            <a:r>
              <a:rPr lang="en-US" sz="1800" dirty="0" smtClean="0"/>
              <a:t>A Brief Review</a:t>
            </a:r>
          </a:p>
          <a:p>
            <a:pPr eaLnBrk="1" hangingPunct="1">
              <a:lnSpc>
                <a:spcPct val="90000"/>
              </a:lnSpc>
              <a:defRPr/>
            </a:pPr>
            <a:endParaRPr lang="en-US" sz="1800" dirty="0" smtClean="0"/>
          </a:p>
          <a:p>
            <a:pPr eaLnBrk="1" hangingPunct="1">
              <a:lnSpc>
                <a:spcPct val="90000"/>
              </a:lnSpc>
              <a:defRPr/>
            </a:pPr>
            <a:r>
              <a:rPr lang="en-US" sz="1800" dirty="0" smtClean="0"/>
              <a:t>Pre-Combustion Capture</a:t>
            </a:r>
          </a:p>
          <a:p>
            <a:pPr lvl="1" eaLnBrk="1" hangingPunct="1">
              <a:lnSpc>
                <a:spcPct val="90000"/>
              </a:lnSpc>
              <a:defRPr/>
            </a:pPr>
            <a:r>
              <a:rPr lang="en-US" sz="1800" dirty="0" smtClean="0"/>
              <a:t>Applicable to plants where coal gasification is first processing step</a:t>
            </a:r>
          </a:p>
          <a:p>
            <a:pPr lvl="2" eaLnBrk="1" hangingPunct="1">
              <a:lnSpc>
                <a:spcPct val="90000"/>
              </a:lnSpc>
              <a:defRPr/>
            </a:pPr>
            <a:r>
              <a:rPr lang="en-US" sz="1800" dirty="0" smtClean="0"/>
              <a:t>Few existing plants – will apply mostly to new plants</a:t>
            </a:r>
          </a:p>
          <a:p>
            <a:pPr lvl="2" eaLnBrk="1" hangingPunct="1">
              <a:lnSpc>
                <a:spcPct val="90000"/>
              </a:lnSpc>
              <a:defRPr/>
            </a:pPr>
            <a:r>
              <a:rPr lang="en-US" sz="1800" dirty="0" smtClean="0"/>
              <a:t>CO</a:t>
            </a:r>
            <a:r>
              <a:rPr lang="en-US" sz="1800" baseline="-25000" dirty="0" smtClean="0"/>
              <a:t>2</a:t>
            </a:r>
            <a:r>
              <a:rPr lang="en-US" sz="1800" dirty="0" smtClean="0"/>
              <a:t> capture should be easier </a:t>
            </a:r>
          </a:p>
          <a:p>
            <a:pPr lvl="1" eaLnBrk="1" hangingPunct="1">
              <a:lnSpc>
                <a:spcPct val="90000"/>
              </a:lnSpc>
              <a:defRPr/>
            </a:pPr>
            <a:endParaRPr lang="en-US" sz="1800" dirty="0" smtClean="0"/>
          </a:p>
          <a:p>
            <a:pPr eaLnBrk="1" hangingPunct="1">
              <a:lnSpc>
                <a:spcPct val="90000"/>
              </a:lnSpc>
              <a:defRPr/>
            </a:pPr>
            <a:r>
              <a:rPr lang="en-US" sz="1800" dirty="0" smtClean="0"/>
              <a:t>Oxy-Combustion</a:t>
            </a:r>
          </a:p>
          <a:p>
            <a:pPr lvl="1" eaLnBrk="1" hangingPunct="1">
              <a:lnSpc>
                <a:spcPct val="90000"/>
              </a:lnSpc>
              <a:defRPr/>
            </a:pPr>
            <a:r>
              <a:rPr lang="en-US" sz="1800" dirty="0" smtClean="0"/>
              <a:t>Generally involves cryogenic oxygen separation plant</a:t>
            </a:r>
          </a:p>
          <a:p>
            <a:pPr lvl="1" eaLnBrk="1" hangingPunct="1">
              <a:lnSpc>
                <a:spcPct val="90000"/>
              </a:lnSpc>
              <a:defRPr/>
            </a:pPr>
            <a:r>
              <a:rPr lang="en-US" sz="1800" dirty="0" smtClean="0"/>
              <a:t>Novel concepts involving oxygen transport membranes and chemical looping – lab/pilot scale development</a:t>
            </a:r>
          </a:p>
          <a:p>
            <a:pPr eaLnBrk="1" hangingPunct="1">
              <a:lnSpc>
                <a:spcPct val="90000"/>
              </a:lnSpc>
              <a:defRPr/>
            </a:pPr>
            <a:endParaRPr lang="en-US" sz="1800" dirty="0" smtClean="0"/>
          </a:p>
          <a:p>
            <a:pPr eaLnBrk="1" hangingPunct="1">
              <a:lnSpc>
                <a:spcPct val="90000"/>
              </a:lnSpc>
              <a:defRPr/>
            </a:pPr>
            <a:r>
              <a:rPr lang="en-US" sz="1800" dirty="0" smtClean="0"/>
              <a:t>Post-Combustion Capture</a:t>
            </a:r>
          </a:p>
          <a:p>
            <a:pPr lvl="1" eaLnBrk="1" hangingPunct="1">
              <a:lnSpc>
                <a:spcPct val="90000"/>
              </a:lnSpc>
              <a:defRPr/>
            </a:pPr>
            <a:r>
              <a:rPr lang="en-US" sz="1800" dirty="0" smtClean="0"/>
              <a:t>Existing coal fired power plants</a:t>
            </a:r>
          </a:p>
          <a:p>
            <a:pPr lvl="1" eaLnBrk="1" hangingPunct="1">
              <a:lnSpc>
                <a:spcPct val="90000"/>
              </a:lnSpc>
              <a:defRPr/>
            </a:pPr>
            <a:r>
              <a:rPr lang="en-US" sz="1800" dirty="0" smtClean="0"/>
              <a:t>Commercial amine-based processes available from Fluor, Mitsubishi Heavy Industries,&amp; others</a:t>
            </a:r>
          </a:p>
          <a:p>
            <a:pPr lvl="2" eaLnBrk="1" hangingPunct="1">
              <a:lnSpc>
                <a:spcPct val="90000"/>
              </a:lnSpc>
              <a:defRPr/>
            </a:pPr>
            <a:r>
              <a:rPr lang="en-US" sz="1800" dirty="0" smtClean="0"/>
              <a:t>Parasitic power requirements and cost -major challenges</a:t>
            </a:r>
          </a:p>
          <a:p>
            <a:pPr lvl="1" eaLnBrk="1" hangingPunct="1">
              <a:lnSpc>
                <a:spcPct val="90000"/>
              </a:lnSpc>
              <a:defRPr/>
            </a:pPr>
            <a:r>
              <a:rPr lang="en-US" sz="1800" dirty="0" smtClean="0"/>
              <a:t>Pilot and demonstration projects -  “advanced amines,” chilled ammonia, ionic liquid solvents</a:t>
            </a:r>
          </a:p>
          <a:p>
            <a:pPr lvl="1" eaLnBrk="1" hangingPunct="1">
              <a:lnSpc>
                <a:spcPct val="90000"/>
              </a:lnSpc>
              <a:defRPr/>
            </a:pPr>
            <a:r>
              <a:rPr lang="en-US" sz="1800" dirty="0" smtClean="0"/>
              <a:t>New approaches, “Breakthrough Concepts,” - metal organic frameworks (MOFs), </a:t>
            </a:r>
            <a:r>
              <a:rPr lang="en-US" sz="1800" dirty="0" err="1" smtClean="0"/>
              <a:t>zeolite</a:t>
            </a:r>
            <a:r>
              <a:rPr lang="en-US" sz="1800" dirty="0" smtClean="0"/>
              <a:t>  </a:t>
            </a:r>
            <a:r>
              <a:rPr lang="en-US" sz="1800" dirty="0" err="1" smtClean="0"/>
              <a:t>imidazole</a:t>
            </a:r>
            <a:r>
              <a:rPr lang="en-US" sz="1800" dirty="0" smtClean="0"/>
              <a:t> frameworks (ZIFs), membranes, and other sorbents  - smaller scales  </a:t>
            </a:r>
          </a:p>
          <a:p>
            <a:pPr>
              <a:defRPr/>
            </a:pPr>
            <a:endParaRPr lang="en-US" dirty="0"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0F972866-1BB9-40D5-BA23-F33E79C85D47}" type="slidenum">
              <a:rPr lang="en-US" smtClean="0">
                <a:solidFill>
                  <a:srgbClr val="000000"/>
                </a:solidFill>
                <a:latin typeface="Arial Narrow" pitchFamily="34" charset="0"/>
              </a:rPr>
              <a:pPr eaLnBrk="0" fontAlgn="base" hangingPunct="0">
                <a:spcBef>
                  <a:spcPct val="0"/>
                </a:spcBef>
                <a:spcAft>
                  <a:spcPct val="0"/>
                </a:spcAft>
              </a:pPr>
              <a:t>32</a:t>
            </a:fld>
            <a:endParaRPr lang="en-US" smtClean="0">
              <a:solidFill>
                <a:srgbClr val="000000"/>
              </a:solidFill>
              <a:latin typeface="Arial Narrow"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7642" eaLnBrk="0" fontAlgn="base" hangingPunct="0">
              <a:spcBef>
                <a:spcPct val="0"/>
              </a:spcBef>
              <a:spcAft>
                <a:spcPct val="0"/>
              </a:spcAft>
            </a:pPr>
            <a:fld id="{65B7F6EA-49C2-41FF-8CC0-61ADE45E0F87}" type="slidenum">
              <a:rPr lang="en-US" smtClean="0">
                <a:solidFill>
                  <a:srgbClr val="000000"/>
                </a:solidFill>
                <a:latin typeface="Arial Narrow" pitchFamily="34" charset="0"/>
                <a:ea typeface="ＭＳ Ｐゴシック" pitchFamily="50" charset="-128"/>
              </a:rPr>
              <a:pPr defTabSz="927642" eaLnBrk="0" fontAlgn="base" hangingPunct="0">
                <a:spcBef>
                  <a:spcPct val="0"/>
                </a:spcBef>
                <a:spcAft>
                  <a:spcPct val="0"/>
                </a:spcAft>
              </a:pPr>
              <a:t>34</a:t>
            </a:fld>
            <a:endParaRPr lang="en-US" dirty="0" smtClean="0">
              <a:solidFill>
                <a:srgbClr val="000000"/>
              </a:solidFill>
              <a:latin typeface="Arial Narrow" pitchFamily="34" charset="0"/>
              <a:ea typeface="ＭＳ Ｐゴシック" pitchFamily="50" charset="-128"/>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latin typeface="Arial" pitchFamily="34" charset="0"/>
              <a:ea typeface="ＭＳ Ｐゴシック"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ln/>
        </p:spPr>
      </p:sp>
      <p:sp>
        <p:nvSpPr>
          <p:cNvPr id="183298" name="Rectangle 3"/>
          <p:cNvSpPr>
            <a:spLocks noGrp="1" noChangeArrowheads="1"/>
          </p:cNvSpPr>
          <p:nvPr>
            <p:ph type="body" idx="1"/>
          </p:nvPr>
        </p:nvSpPr>
        <p:spPr>
          <a:noFill/>
          <a:ln/>
        </p:spPr>
        <p:txBody>
          <a:bodyPr>
            <a:normAutofit lnSpcReduction="10000"/>
          </a:bodyPr>
          <a:lstStyle/>
          <a:p>
            <a:pPr>
              <a:buFont typeface="Arial" pitchFamily="34" charset="0"/>
              <a:buChar char="•"/>
            </a:pPr>
            <a:r>
              <a:rPr lang="en-US" sz="1000" dirty="0"/>
              <a:t>The lignin part of plant cell walls makes plants difficult to breakdown and convert to </a:t>
            </a:r>
            <a:r>
              <a:rPr lang="en-US" sz="1000" dirty="0" err="1"/>
              <a:t>biofuels</a:t>
            </a:r>
            <a:r>
              <a:rPr lang="en-US" sz="1000" dirty="0"/>
              <a:t>. BESC researchers identified a key gene involved in lignin biosynthesis in </a:t>
            </a:r>
            <a:r>
              <a:rPr lang="en-US" sz="1000" dirty="0" err="1"/>
              <a:t>switchgrass</a:t>
            </a:r>
            <a:r>
              <a:rPr lang="en-US" sz="1000" dirty="0"/>
              <a:t>, a major perennial feedstock for </a:t>
            </a:r>
            <a:r>
              <a:rPr lang="en-US" sz="1000" dirty="0" err="1"/>
              <a:t>lignocellulosic</a:t>
            </a:r>
            <a:r>
              <a:rPr lang="en-US" sz="1000" dirty="0"/>
              <a:t> ethanol production.  Their results provide a potential target for modification in the development of </a:t>
            </a:r>
            <a:r>
              <a:rPr lang="en-US" sz="1000" dirty="0" err="1"/>
              <a:t>switchgrass</a:t>
            </a:r>
            <a:r>
              <a:rPr lang="en-US" sz="1000" dirty="0"/>
              <a:t> as a </a:t>
            </a:r>
            <a:r>
              <a:rPr lang="en-US" sz="1000" dirty="0" err="1"/>
              <a:t>bioenergy</a:t>
            </a:r>
            <a:r>
              <a:rPr lang="en-US" sz="1000" dirty="0"/>
              <a:t> crop. Photo shows transgenic </a:t>
            </a:r>
            <a:r>
              <a:rPr lang="en-US" sz="1000" dirty="0" err="1"/>
              <a:t>switchgrass</a:t>
            </a:r>
            <a:r>
              <a:rPr lang="en-US" sz="1000" dirty="0"/>
              <a:t> in lab culture.</a:t>
            </a:r>
          </a:p>
          <a:p>
            <a:r>
              <a:rPr lang="en-US" sz="1000" b="1" dirty="0"/>
              <a:t>Reference:</a:t>
            </a:r>
            <a:r>
              <a:rPr lang="en-US" sz="1000" dirty="0"/>
              <a:t> Escamilla-</a:t>
            </a:r>
            <a:r>
              <a:rPr lang="en-US" sz="1000" dirty="0" err="1"/>
              <a:t>Treviño</a:t>
            </a:r>
            <a:r>
              <a:rPr lang="en-US" sz="1000" dirty="0"/>
              <a:t> et al  2010.  </a:t>
            </a:r>
            <a:r>
              <a:rPr lang="en-US" sz="1000" dirty="0" err="1"/>
              <a:t>Switchgrass</a:t>
            </a:r>
            <a:r>
              <a:rPr lang="en-US" sz="1000" dirty="0"/>
              <a:t> (</a:t>
            </a:r>
            <a:r>
              <a:rPr lang="en-US" sz="1000" i="1" dirty="0" err="1"/>
              <a:t>Panicum</a:t>
            </a:r>
            <a:r>
              <a:rPr lang="en-US" sz="1000" i="1" dirty="0"/>
              <a:t> </a:t>
            </a:r>
            <a:r>
              <a:rPr lang="en-US" sz="1000" i="1" dirty="0" err="1"/>
              <a:t>virgatum</a:t>
            </a:r>
            <a:r>
              <a:rPr lang="en-US" sz="1000" dirty="0"/>
              <a:t>) possesses a divergent family of </a:t>
            </a:r>
            <a:r>
              <a:rPr lang="en-US" sz="1000" dirty="0" err="1"/>
              <a:t>cinnamoyl</a:t>
            </a:r>
            <a:r>
              <a:rPr lang="en-US" sz="1000" dirty="0"/>
              <a:t> </a:t>
            </a:r>
            <a:r>
              <a:rPr lang="en-US" sz="1000" dirty="0" err="1"/>
              <a:t>CoA</a:t>
            </a:r>
            <a:r>
              <a:rPr lang="en-US" sz="1000" dirty="0"/>
              <a:t> </a:t>
            </a:r>
            <a:r>
              <a:rPr lang="en-US" sz="1000" dirty="0" err="1"/>
              <a:t>reductases</a:t>
            </a:r>
            <a:r>
              <a:rPr lang="en-US" sz="1000" dirty="0"/>
              <a:t> with distinct biochemical properties. </a:t>
            </a:r>
            <a:r>
              <a:rPr lang="en-US" sz="1000" i="1" dirty="0"/>
              <a:t>New </a:t>
            </a:r>
            <a:r>
              <a:rPr lang="en-US" sz="1000" i="1" dirty="0" err="1"/>
              <a:t>Phytologist</a:t>
            </a:r>
            <a:r>
              <a:rPr lang="en-US" sz="1000" dirty="0"/>
              <a:t> 185: 143-155.</a:t>
            </a:r>
          </a:p>
          <a:p>
            <a:pPr>
              <a:buFont typeface="Arial" pitchFamily="34" charset="0"/>
              <a:buChar char="•"/>
            </a:pPr>
            <a:endParaRPr lang="en-US" sz="1000" dirty="0"/>
          </a:p>
          <a:p>
            <a:pPr>
              <a:buFont typeface="Arial" pitchFamily="34" charset="0"/>
              <a:buChar char="•"/>
            </a:pPr>
            <a:r>
              <a:rPr lang="en-US" sz="1000" dirty="0"/>
              <a:t>JBEI </a:t>
            </a:r>
            <a:r>
              <a:rPr lang="en-US" sz="1000" dirty="0" smtClean="0"/>
              <a:t>researchers (in collaboration with LS9) </a:t>
            </a:r>
            <a:r>
              <a:rPr lang="en-US" sz="1000" dirty="0"/>
              <a:t>engineered several key changes into </a:t>
            </a:r>
            <a:r>
              <a:rPr lang="en-US" sz="1000" i="1" dirty="0"/>
              <a:t>E. coli</a:t>
            </a:r>
            <a:r>
              <a:rPr lang="en-US" sz="1000" dirty="0"/>
              <a:t> to take up </a:t>
            </a:r>
            <a:r>
              <a:rPr lang="en-US" sz="1000" dirty="0" err="1"/>
              <a:t>hemicellulose</a:t>
            </a:r>
            <a:r>
              <a:rPr lang="en-US" sz="1000" dirty="0"/>
              <a:t>, break it down and convert into biodiesel.</a:t>
            </a:r>
          </a:p>
          <a:p>
            <a:pPr lvl="1">
              <a:buFont typeface="Arial" pitchFamily="34" charset="0"/>
              <a:buChar char="•"/>
            </a:pPr>
            <a:r>
              <a:rPr lang="en-US" sz="1000" dirty="0"/>
              <a:t>overproduce fatty acids that could then be metabolically converted into structurally tailored fatty esters (biodiesel), alcohols and waxes</a:t>
            </a:r>
          </a:p>
          <a:p>
            <a:pPr lvl="1">
              <a:buFont typeface="Arial" pitchFamily="34" charset="0"/>
              <a:buChar char="•"/>
            </a:pPr>
            <a:r>
              <a:rPr lang="en-US" sz="1000" dirty="0"/>
              <a:t>produce </a:t>
            </a:r>
            <a:r>
              <a:rPr lang="en-US" sz="1000" dirty="0" err="1"/>
              <a:t>hemicellulases</a:t>
            </a:r>
            <a:r>
              <a:rPr lang="en-US" sz="1000" dirty="0"/>
              <a:t>. </a:t>
            </a:r>
          </a:p>
          <a:p>
            <a:pPr lvl="1">
              <a:buFont typeface="Arial" pitchFamily="34" charset="0"/>
              <a:buChar char="•"/>
            </a:pPr>
            <a:r>
              <a:rPr lang="en-US" sz="1000" dirty="0"/>
              <a:t>Photo shows microbes producing oil droplets</a:t>
            </a:r>
          </a:p>
          <a:p>
            <a:r>
              <a:rPr lang="en-US" sz="1000" b="1" dirty="0"/>
              <a:t>Reference </a:t>
            </a:r>
            <a:r>
              <a:rPr lang="en-US" sz="1000" dirty="0"/>
              <a:t>: Microbial production of fatty-acid-derived fuels and chemicals from plant biomass; Steen et al, Nature, </a:t>
            </a:r>
            <a:r>
              <a:rPr lang="en-US" sz="1000" dirty="0" err="1"/>
              <a:t>Vol</a:t>
            </a:r>
            <a:r>
              <a:rPr lang="en-US" sz="1000" dirty="0"/>
              <a:t> 463|28 January 2010</a:t>
            </a:r>
          </a:p>
          <a:p>
            <a:endParaRPr lang="en-US" sz="1000" dirty="0"/>
          </a:p>
          <a:p>
            <a:pPr>
              <a:buFont typeface="Arial" pitchFamily="34" charset="0"/>
              <a:buChar char="•"/>
            </a:pPr>
            <a:r>
              <a:rPr lang="en-US" sz="1000" dirty="0"/>
              <a:t>GLBRC uses high-capacity sequencing technology to characterize microbial </a:t>
            </a:r>
            <a:r>
              <a:rPr lang="en-US" sz="1000" dirty="0" err="1"/>
              <a:t>rhizosphere</a:t>
            </a:r>
            <a:r>
              <a:rPr lang="en-US" sz="1000" dirty="0"/>
              <a:t> communities of </a:t>
            </a:r>
            <a:r>
              <a:rPr lang="en-US" sz="1000" dirty="0" err="1"/>
              <a:t>biofuel</a:t>
            </a:r>
            <a:r>
              <a:rPr lang="en-US" sz="1000" dirty="0"/>
              <a:t> crops grown on agricultural vs. marginal lands. Found that soil environment and land management were key factors influencing community structure. Although more limited in plant diversity, greater bacterial diversity was observed in the </a:t>
            </a:r>
            <a:r>
              <a:rPr lang="en-US" sz="1000" dirty="0" err="1"/>
              <a:t>biofuel</a:t>
            </a:r>
            <a:r>
              <a:rPr lang="en-US" sz="1000" dirty="0"/>
              <a:t> crop samples than in the forest samples. Photo shows </a:t>
            </a:r>
            <a:r>
              <a:rPr lang="en-US" sz="1000" dirty="0" smtClean="0"/>
              <a:t>agricultural row cropland </a:t>
            </a:r>
            <a:r>
              <a:rPr lang="en-US" sz="1000" dirty="0"/>
              <a:t>tested.</a:t>
            </a:r>
          </a:p>
          <a:p>
            <a:r>
              <a:rPr lang="en-US" sz="1000" b="1" dirty="0"/>
              <a:t>Reference: </a:t>
            </a:r>
            <a:r>
              <a:rPr lang="en-US" sz="1000" dirty="0"/>
              <a:t>Jesus, E. C., et al., 2010, “Bacterial Communities in the </a:t>
            </a:r>
            <a:r>
              <a:rPr lang="en-US" sz="1000" dirty="0" err="1"/>
              <a:t>Rhizosphere</a:t>
            </a:r>
            <a:r>
              <a:rPr lang="en-US" sz="1000" dirty="0"/>
              <a:t> of </a:t>
            </a:r>
            <a:r>
              <a:rPr lang="en-US" sz="1000" dirty="0" err="1"/>
              <a:t>Biofuel</a:t>
            </a:r>
            <a:r>
              <a:rPr lang="en-US" sz="1000" dirty="0"/>
              <a:t> Crops Grown on Marginal Lands as Evaluated by 16S </a:t>
            </a:r>
            <a:r>
              <a:rPr lang="en-US" sz="1000" dirty="0" err="1"/>
              <a:t>rRNA</a:t>
            </a:r>
            <a:r>
              <a:rPr lang="en-US" sz="1000" dirty="0"/>
              <a:t> Gene </a:t>
            </a:r>
            <a:r>
              <a:rPr lang="en-US" sz="1000" dirty="0" err="1"/>
              <a:t>Pyrosequences</a:t>
            </a:r>
            <a:r>
              <a:rPr lang="en-US" sz="1000" dirty="0"/>
              <a:t>,” </a:t>
            </a:r>
            <a:r>
              <a:rPr lang="en-US" sz="1000" i="1" dirty="0" err="1"/>
              <a:t>Bioenergy</a:t>
            </a:r>
            <a:r>
              <a:rPr lang="en-US" sz="1000" i="1" dirty="0"/>
              <a:t> Research</a:t>
            </a:r>
            <a:r>
              <a:rPr lang="en-US" sz="1000" dirty="0"/>
              <a:t>, 3: 20–27. </a:t>
            </a:r>
          </a:p>
          <a:p>
            <a:endParaRPr lang="en-US" sz="1000" dirty="0"/>
          </a:p>
          <a:p>
            <a:pPr>
              <a:buFont typeface="Arial" pitchFamily="34" charset="0"/>
              <a:buChar char="•"/>
            </a:pPr>
            <a:endParaRPr lang="en-US" dirty="0" smtClean="0"/>
          </a:p>
          <a:p>
            <a:endParaRPr lang="en-US" dirty="0" smtClean="0"/>
          </a:p>
          <a:p>
            <a:endParaRPr lang="en-US" dirty="0"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High rates of </a:t>
            </a:r>
            <a:r>
              <a:rPr lang="en-US" dirty="0" err="1" smtClean="0"/>
              <a:t>photobiological</a:t>
            </a:r>
            <a:r>
              <a:rPr lang="en-US" dirty="0" smtClean="0"/>
              <a:t> H</a:t>
            </a:r>
            <a:r>
              <a:rPr lang="en-US" baseline="-25000" dirty="0" smtClean="0"/>
              <a:t>2 </a:t>
            </a:r>
            <a:r>
              <a:rPr lang="en-US" dirty="0" smtClean="0"/>
              <a:t>production by a </a:t>
            </a:r>
            <a:r>
              <a:rPr lang="en-US" dirty="0" err="1" smtClean="0"/>
              <a:t>cyanobacterium</a:t>
            </a:r>
            <a:r>
              <a:rPr lang="en-US" dirty="0" smtClean="0"/>
              <a:t> under aerobic conditions</a:t>
            </a:r>
          </a:p>
          <a:p>
            <a:r>
              <a:rPr lang="en-US" dirty="0" err="1" smtClean="0"/>
              <a:t>Anindita</a:t>
            </a:r>
            <a:r>
              <a:rPr lang="en-US" dirty="0" smtClean="0"/>
              <a:t> Bandyopadhyay1, Jana Stöckel1, </a:t>
            </a:r>
            <a:r>
              <a:rPr lang="en-US" dirty="0" err="1" smtClean="0"/>
              <a:t>Hongtao</a:t>
            </a:r>
            <a:r>
              <a:rPr lang="en-US" dirty="0" smtClean="0"/>
              <a:t> Min2, Louis A. Sherman2 &amp; </a:t>
            </a:r>
            <a:r>
              <a:rPr lang="en-US" dirty="0" err="1" smtClean="0"/>
              <a:t>Himadri</a:t>
            </a:r>
            <a:r>
              <a:rPr lang="en-US" dirty="0" smtClean="0"/>
              <a:t> B. Pakrasi1</a:t>
            </a:r>
          </a:p>
          <a:p>
            <a:r>
              <a:rPr lang="en-US" dirty="0" smtClean="0"/>
              <a:t> </a:t>
            </a:r>
          </a:p>
          <a:p>
            <a:r>
              <a:rPr lang="en-US" dirty="0" smtClean="0"/>
              <a:t>Among the emerging renewable and green energy sources, </a:t>
            </a:r>
            <a:r>
              <a:rPr lang="en-US" dirty="0" err="1" smtClean="0"/>
              <a:t>biohydrogen</a:t>
            </a:r>
            <a:r>
              <a:rPr lang="en-US" dirty="0" smtClean="0"/>
              <a:t> stands out as an appealing choice. Hydrogen can be produced by certain groups of microorganisms that possess functional </a:t>
            </a:r>
            <a:r>
              <a:rPr lang="en-US" dirty="0" err="1" smtClean="0"/>
              <a:t>nitrogenase</a:t>
            </a:r>
            <a:r>
              <a:rPr lang="en-US" dirty="0" smtClean="0"/>
              <a:t> and/or bidirectional </a:t>
            </a:r>
            <a:r>
              <a:rPr lang="en-US" dirty="0" err="1" smtClean="0"/>
              <a:t>hydrogenases</a:t>
            </a:r>
            <a:r>
              <a:rPr lang="en-US" dirty="0" smtClean="0"/>
              <a:t>. In particular, the potential of </a:t>
            </a:r>
            <a:r>
              <a:rPr lang="en-US" dirty="0" err="1" smtClean="0"/>
              <a:t>photobiological</a:t>
            </a:r>
            <a:r>
              <a:rPr lang="en-US" dirty="0" smtClean="0"/>
              <a:t> hydrogen production by oxygenic photosynthetic microbes has attracted significant interest. However, </a:t>
            </a:r>
            <a:r>
              <a:rPr lang="en-US" dirty="0" err="1" smtClean="0"/>
              <a:t>nitrogenase</a:t>
            </a:r>
            <a:r>
              <a:rPr lang="en-US" dirty="0" smtClean="0"/>
              <a:t> and </a:t>
            </a:r>
            <a:r>
              <a:rPr lang="en-US" dirty="0" err="1" smtClean="0"/>
              <a:t>hydrogenase</a:t>
            </a:r>
            <a:r>
              <a:rPr lang="en-US" dirty="0" smtClean="0"/>
              <a:t> are generally oxygen sensitive, and require protective mechanisms to function in an aerobic extracellular environment. Here, we describe </a:t>
            </a:r>
            <a:r>
              <a:rPr lang="en-US" i="1" dirty="0" err="1" smtClean="0"/>
              <a:t>Cyanothece</a:t>
            </a:r>
            <a:r>
              <a:rPr lang="en-US" i="1" dirty="0" smtClean="0"/>
              <a:t> </a:t>
            </a:r>
            <a:r>
              <a:rPr lang="en-US" dirty="0" smtClean="0"/>
              <a:t>sp. ATCC 51142, a unicellular, </a:t>
            </a:r>
            <a:r>
              <a:rPr lang="en-US" dirty="0" err="1" smtClean="0"/>
              <a:t>diazotrophic</a:t>
            </a:r>
            <a:r>
              <a:rPr lang="en-US" dirty="0" smtClean="0"/>
              <a:t> </a:t>
            </a:r>
            <a:r>
              <a:rPr lang="en-US" dirty="0" err="1" smtClean="0"/>
              <a:t>cyanobacterium</a:t>
            </a:r>
            <a:r>
              <a:rPr lang="en-US" dirty="0" smtClean="0"/>
              <a:t> with the capacity to generate high levels of hydrogen under aerobic conditions. Wild-type </a:t>
            </a:r>
            <a:r>
              <a:rPr lang="en-US" i="1" dirty="0" err="1" smtClean="0"/>
              <a:t>Cyanothece</a:t>
            </a:r>
            <a:r>
              <a:rPr lang="en-US" i="1" dirty="0" smtClean="0"/>
              <a:t> </a:t>
            </a:r>
            <a:r>
              <a:rPr lang="en-US" dirty="0" smtClean="0"/>
              <a:t>51142 can produce hydrogen at rates as high as 465 </a:t>
            </a:r>
            <a:r>
              <a:rPr lang="en-US" dirty="0" err="1" smtClean="0"/>
              <a:t>μmol</a:t>
            </a:r>
            <a:r>
              <a:rPr lang="en-US" dirty="0" smtClean="0"/>
              <a:t> per mg of chlorophyll per hour in the presence of glycerol. Hydrogen production in this strain is mediated by an efficient </a:t>
            </a:r>
            <a:r>
              <a:rPr lang="en-US" dirty="0" err="1" smtClean="0"/>
              <a:t>nitrogenase</a:t>
            </a:r>
            <a:r>
              <a:rPr lang="en-US" dirty="0" smtClean="0"/>
              <a:t> system, which can be manipulated to convert solar energy into hydrogen at rates that are several fold higher, compared with any previously described wild-type hydrogen-producing photosynthetic microbe.</a:t>
            </a:r>
          </a:p>
          <a:p>
            <a:r>
              <a:rPr lang="en-US" dirty="0" smtClean="0"/>
              <a:t>In the present report, we describe </a:t>
            </a:r>
            <a:r>
              <a:rPr lang="en-US" i="1" dirty="0" err="1" smtClean="0"/>
              <a:t>Cyanothece</a:t>
            </a:r>
            <a:r>
              <a:rPr lang="en-US" i="1" dirty="0" smtClean="0"/>
              <a:t> </a:t>
            </a:r>
            <a:r>
              <a:rPr lang="en-US" dirty="0" smtClean="0"/>
              <a:t>sp. ATCC 51142, a </a:t>
            </a:r>
            <a:r>
              <a:rPr lang="en-US" dirty="0" err="1" smtClean="0"/>
              <a:t>cyanobacterial</a:t>
            </a:r>
            <a:r>
              <a:rPr lang="en-US" dirty="0" smtClean="0"/>
              <a:t> strain with the ability to produce remarkably high amounts of H2 under aerobic conditions. </a:t>
            </a:r>
            <a:r>
              <a:rPr lang="en-US" i="1" dirty="0" err="1" smtClean="0"/>
              <a:t>Cyanothece</a:t>
            </a:r>
            <a:r>
              <a:rPr lang="en-US" i="1" dirty="0" smtClean="0"/>
              <a:t> </a:t>
            </a:r>
            <a:r>
              <a:rPr lang="en-US" dirty="0" smtClean="0"/>
              <a:t>strains thrive in marine environments limited in dissolved inorganic </a:t>
            </a:r>
            <a:r>
              <a:rPr lang="en-US" dirty="0" err="1" smtClean="0"/>
              <a:t>bioavailable</a:t>
            </a:r>
            <a:r>
              <a:rPr lang="en-US" dirty="0" smtClean="0"/>
              <a:t> nitrogenous compounds, and have been recognized for their role in maintaining the marine nitrogen cycle. </a:t>
            </a:r>
            <a:r>
              <a:rPr lang="en-US" i="1" dirty="0" err="1" smtClean="0"/>
              <a:t>Cyanothece</a:t>
            </a:r>
            <a:r>
              <a:rPr lang="en-US" i="1" dirty="0" smtClean="0"/>
              <a:t> </a:t>
            </a:r>
            <a:r>
              <a:rPr lang="en-US" dirty="0" smtClean="0"/>
              <a:t>51142 can derive the majority of its nutritional requirements from sunlight, atmospheric carbon dioxide and nitrogen gases. During the day, it performs photosynthesis and fixes carbon, which is stored as large reserves of glycogen. At the onset of the dark period, high rates of respiration rapidly create a </a:t>
            </a:r>
            <a:r>
              <a:rPr lang="en-US" dirty="0" err="1" smtClean="0"/>
              <a:t>suboxic</a:t>
            </a:r>
            <a:r>
              <a:rPr lang="en-US" dirty="0" smtClean="0"/>
              <a:t> intracellular environment. This, in turn, facilitates oxygen-sensitive and energy-intensive processes such as N2 fixation and H2 production to occur at night at the expense of the accumulated glycogen. The orchestrated diurnal cycling patterns of the central metabolic processes in this organism have recently been described using a global </a:t>
            </a:r>
            <a:r>
              <a:rPr lang="en-US" dirty="0" err="1" smtClean="0"/>
              <a:t>transcriptomic</a:t>
            </a:r>
            <a:r>
              <a:rPr lang="en-US" dirty="0" smtClean="0"/>
              <a:t> approach. These unique attributes of </a:t>
            </a:r>
            <a:r>
              <a:rPr lang="en-US" i="1" dirty="0" err="1" smtClean="0"/>
              <a:t>Cyanothece</a:t>
            </a:r>
            <a:r>
              <a:rPr lang="en-US" i="1" dirty="0" smtClean="0"/>
              <a:t> </a:t>
            </a:r>
            <a:r>
              <a:rPr lang="en-US" dirty="0" smtClean="0"/>
              <a:t>51142, which make it an ideal organism for H2 production, are possibly the remnants of the metabolic and regulatory processes that aided in the acclimatization of ancient </a:t>
            </a:r>
            <a:r>
              <a:rPr lang="en-US" dirty="0" err="1" smtClean="0"/>
              <a:t>cyanobacteria</a:t>
            </a:r>
            <a:r>
              <a:rPr lang="en-US" dirty="0" smtClean="0"/>
              <a:t> during their transition from an anaerobic to an aerobic environment. Retention of ancient metabolic traits that originated in the </a:t>
            </a:r>
            <a:r>
              <a:rPr lang="en-US" dirty="0" err="1" smtClean="0"/>
              <a:t>Archaean</a:t>
            </a:r>
            <a:r>
              <a:rPr lang="en-US" dirty="0" smtClean="0"/>
              <a:t> oceans has been reported in other </a:t>
            </a:r>
            <a:r>
              <a:rPr lang="en-US" dirty="0" err="1" smtClean="0"/>
              <a:t>cyanobacterial</a:t>
            </a:r>
            <a:r>
              <a:rPr lang="en-US" dirty="0" smtClean="0"/>
              <a:t> strains.</a:t>
            </a:r>
          </a:p>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endParaRPr>
          </a:p>
          <a:p>
            <a:r>
              <a:rPr lang="en-US" smtClean="0">
                <a:latin typeface="Arial" pitchFamily="34" charset="0"/>
              </a:rPr>
              <a:t>Replace GLBRC logo</a:t>
            </a:r>
          </a:p>
          <a:p>
            <a:endParaRPr lang="en-US" smtClean="0">
              <a:latin typeface="Arial" pitchFamily="34" charset="0"/>
            </a:endParaRPr>
          </a:p>
          <a:p>
            <a:r>
              <a:rPr lang="en-US" smtClean="0">
                <a:latin typeface="Arial" pitchFamily="34" charset="0"/>
              </a:rPr>
              <a:t>DOE’s investments in bioenergy research span the spectrum from the fundamental research supported in the Office of Science to the applied research supported by the Office of Energy Efficiency and Renewable Energy’s (known as EERE) Biomass Program. Our fundamental research on the characterization and development of biomass feedstocks, some of which is done in partnership with the USDA, is trying to understand, for the first time, the complexity of the almost indestructible lignocellulose complex that gives plants their rigidity. Our basic research on the conversion of biomass material to next generation liquid fuels supports EERE’s efforts to demonstrate the scalability and commercialization of various bioenergy concepts.</a:t>
            </a:r>
          </a:p>
          <a:p>
            <a:endParaRPr lang="en-US" smtClean="0">
              <a:latin typeface="Arial" pitchFamily="34" charset="0"/>
            </a:endParaRPr>
          </a:p>
          <a:p>
            <a:r>
              <a:rPr lang="en-US" smtClean="0">
                <a:latin typeface="Arial" pitchFamily="34" charset="0"/>
                <a:cs typeface="Arial" pitchFamily="34" charset="0"/>
              </a:rPr>
              <a:t>The bottom line is that </a:t>
            </a:r>
            <a:r>
              <a:rPr lang="en-US" smtClean="0">
                <a:latin typeface="Arial" pitchFamily="34" charset="0"/>
              </a:rPr>
              <a:t>each of these centers is taking a strong fundamental science approach, looking for </a:t>
            </a:r>
            <a:r>
              <a:rPr lang="en-US" i="1" smtClean="0">
                <a:solidFill>
                  <a:srgbClr val="FF0000"/>
                </a:solidFill>
                <a:latin typeface="Arial" pitchFamily="34" charset="0"/>
              </a:rPr>
              <a:t>transformational, game-changing </a:t>
            </a:r>
            <a:r>
              <a:rPr lang="en-US" smtClean="0">
                <a:solidFill>
                  <a:srgbClr val="FF0000"/>
                </a:solidFill>
                <a:latin typeface="Arial" pitchFamily="34" charset="0"/>
              </a:rPr>
              <a:t>breakthroughs</a:t>
            </a:r>
            <a:r>
              <a:rPr lang="en-US" smtClean="0">
                <a:latin typeface="Arial" pitchFamily="34" charset="0"/>
              </a:rPr>
              <a:t> in the science of bioenergy --- from the fundamental structure of plant cell walls to the redesign and re-engineering of biosynthetic pathways in microbes.</a:t>
            </a:r>
          </a:p>
          <a:p>
            <a:endParaRPr lang="en-US" smtClean="0"/>
          </a:p>
        </p:txBody>
      </p:sp>
      <p:sp>
        <p:nvSpPr>
          <p:cNvPr id="40964" name="Slide Number Placeholder 3"/>
          <p:cNvSpPr txBox="1">
            <a:spLocks noGrp="1"/>
          </p:cNvSpPr>
          <p:nvPr/>
        </p:nvSpPr>
        <p:spPr>
          <a:xfrm>
            <a:off x="3969592" y="8829989"/>
            <a:ext cx="3039219" cy="464820"/>
          </a:xfrm>
          <a:prstGeom prst="rect">
            <a:avLst/>
          </a:prstGeom>
          <a:noFill/>
        </p:spPr>
        <p:txBody>
          <a:bodyPr lIns="91640" tIns="45820" rIns="91640" bIns="45820" anchor="b"/>
          <a:lstStyle/>
          <a:p>
            <a:pPr algn="r" defTabSz="914810" fontAlgn="auto">
              <a:spcBef>
                <a:spcPts val="0"/>
              </a:spcBef>
              <a:spcAft>
                <a:spcPts val="0"/>
              </a:spcAft>
              <a:defRPr/>
            </a:pPr>
            <a:fld id="{1B852B96-CE11-47E4-837C-5C29C92D771C}" type="slidenum">
              <a:rPr lang="en-US" sz="1200">
                <a:latin typeface="+mn-lt"/>
              </a:rPr>
              <a:pPr algn="r" defTabSz="914810" fontAlgn="auto">
                <a:spcBef>
                  <a:spcPts val="0"/>
                </a:spcBef>
                <a:spcAft>
                  <a:spcPts val="0"/>
                </a:spcAft>
                <a:defRPr/>
              </a:pPr>
              <a:t>40</a:t>
            </a:fld>
            <a:endParaRPr lang="en-US" sz="1200" dirty="0">
              <a:latin typeface="+mn-l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Given that we now have an active FOA out on the Fuels from Sunlight topic, we have decided not to follow the other module example by giving specific research highlight examples.  This is to avoid the “perception” of endorsing any specific groups’ efforts.  Therefore, the solar fuels slides are essentially laying the case for why we would need a Hub and ending with a Hub FOA slide.  Please let me know if you would like us to do something different for this module.</a:t>
            </a:r>
          </a:p>
          <a:p>
            <a:endParaRPr lang="en-US" smtClean="0"/>
          </a:p>
        </p:txBody>
      </p:sp>
      <p:sp>
        <p:nvSpPr>
          <p:cNvPr id="56324" name="Slide Number Placeholder 3"/>
          <p:cNvSpPr>
            <a:spLocks noGrp="1"/>
          </p:cNvSpPr>
          <p:nvPr>
            <p:ph type="sldNum" sz="quarter" idx="5"/>
          </p:nvPr>
        </p:nvSpPr>
        <p:spPr/>
        <p:txBody>
          <a:bodyPr/>
          <a:lstStyle/>
          <a:p>
            <a:pPr defTabSz="914713">
              <a:defRPr/>
            </a:pPr>
            <a:fld id="{96AD146E-84BB-4C21-AAD6-1056F4950B87}" type="slidenum">
              <a:rPr lang="en-US" smtClean="0"/>
              <a:pPr defTabSz="914713">
                <a:defRPr/>
              </a:pPr>
              <a:t>43</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0789CD2-A630-47D9-84D8-C5B72B6B0757}" type="slidenum">
              <a:rPr lang="en-US" smtClean="0">
                <a:solidFill>
                  <a:prstClr val="black"/>
                </a:solidFill>
              </a:rPr>
              <a:pPr>
                <a:defRPr/>
              </a:pPr>
              <a:t>7</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390CC9E-4AE8-4089-9519-B9868A927D91}" type="slidenum">
              <a:rPr lang="en-US" smtClean="0">
                <a:solidFill>
                  <a:prstClr val="black"/>
                </a:solidFill>
              </a:rPr>
              <a:pPr>
                <a:defRPr/>
              </a:pPr>
              <a:t>44</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Make visible captions and intelligible graph labels</a:t>
            </a:r>
          </a:p>
        </p:txBody>
      </p:sp>
      <p:sp>
        <p:nvSpPr>
          <p:cNvPr id="4" name="Slide Number Placeholder 3"/>
          <p:cNvSpPr>
            <a:spLocks noGrp="1"/>
          </p:cNvSpPr>
          <p:nvPr>
            <p:ph type="sldNum" sz="quarter" idx="5"/>
          </p:nvPr>
        </p:nvSpPr>
        <p:spPr/>
        <p:txBody>
          <a:bodyPr/>
          <a:lstStyle/>
          <a:p>
            <a:pPr>
              <a:defRPr/>
            </a:pPr>
            <a:fld id="{1EF57250-E60B-409B-9226-A0E4E61F7F9D}" type="slidenum">
              <a:rPr lang="en-US" smtClean="0"/>
              <a:pPr>
                <a:defRPr/>
              </a:pPr>
              <a:t>45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Make a new version of this one</a:t>
            </a:r>
          </a:p>
        </p:txBody>
      </p:sp>
      <p:sp>
        <p:nvSpPr>
          <p:cNvPr id="4" name="Slide Number Placeholder 3"/>
          <p:cNvSpPr>
            <a:spLocks noGrp="1"/>
          </p:cNvSpPr>
          <p:nvPr>
            <p:ph type="sldNum" sz="quarter" idx="5"/>
          </p:nvPr>
        </p:nvSpPr>
        <p:spPr/>
        <p:txBody>
          <a:bodyPr/>
          <a:lstStyle/>
          <a:p>
            <a:pPr>
              <a:defRPr/>
            </a:pPr>
            <a:fld id="{086A13AA-94DF-46EF-9D26-637E2EEB3D6E}" type="slidenum">
              <a:rPr lang="en-US" smtClean="0"/>
              <a:pPr>
                <a:defRPr/>
              </a:pPr>
              <a:t>46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a:defRPr/>
            </a:pPr>
            <a:fld id="{BF114029-8E0E-4C67-B26A-E8D7172CCFBB}" type="slidenum">
              <a:rPr lang="en-US" smtClean="0"/>
              <a:pPr>
                <a:defRPr/>
              </a:pPr>
              <a:t>47</a:t>
            </a:fld>
            <a:endParaRPr lang="en-US" smtClean="0"/>
          </a:p>
        </p:txBody>
      </p:sp>
      <p:sp>
        <p:nvSpPr>
          <p:cNvPr id="117763" name="Rectangle 2"/>
          <p:cNvSpPr>
            <a:spLocks noGrp="1" noRot="1" noChangeAspect="1" noChangeArrowheads="1" noTextEdit="1"/>
          </p:cNvSpPr>
          <p:nvPr>
            <p:ph type="sldImg"/>
          </p:nvPr>
        </p:nvSpPr>
        <p:spPr bwMode="auto">
          <a:xfrm>
            <a:off x="1193800" y="692150"/>
            <a:ext cx="4627563" cy="3471863"/>
          </a:xfrm>
          <a:noFill/>
          <a:ln>
            <a:solidFill>
              <a:srgbClr val="000000"/>
            </a:solidFill>
            <a:miter lim="800000"/>
            <a:headEnd/>
            <a:tailEnd/>
          </a:ln>
        </p:spPr>
      </p:sp>
      <p:sp>
        <p:nvSpPr>
          <p:cNvPr id="117764" name="Rectangle 3"/>
          <p:cNvSpPr>
            <a:spLocks noGrp="1" noChangeArrowheads="1"/>
          </p:cNvSpPr>
          <p:nvPr>
            <p:ph type="body" idx="1"/>
          </p:nvPr>
        </p:nvSpPr>
        <p:spPr bwMode="auto">
          <a:xfrm>
            <a:off x="924013" y="4396688"/>
            <a:ext cx="5162377" cy="4167462"/>
          </a:xfrm>
          <a:noFill/>
        </p:spPr>
        <p:txBody>
          <a:bodyPr wrap="square" numCol="1" anchor="t" anchorCtr="0" compatLnSpc="1">
            <a:prstTxWarp prst="textNoShape">
              <a:avLst/>
            </a:prstTxWarp>
          </a:bodyPr>
          <a:lstStyle/>
          <a:p>
            <a:pPr eaLnBrk="1" hangingPunct="1"/>
            <a:r>
              <a:rPr lang="en-US" smtClean="0"/>
              <a:t>Perhaps keep this slide as an example of how this process can work (science to new technology to production) but note the long time to market even after the fundamental science was known.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970339" y="8829675"/>
            <a:ext cx="3038475" cy="465138"/>
          </a:xfrm>
          <a:prstGeom prst="rect">
            <a:avLst/>
          </a:prstGeom>
          <a:noFill/>
          <a:ln w="9525">
            <a:noFill/>
            <a:miter lim="800000"/>
            <a:headEnd/>
            <a:tailEnd/>
          </a:ln>
        </p:spPr>
        <p:txBody>
          <a:bodyPr lIns="91639" tIns="45819" rIns="91639" bIns="45819" anchor="b"/>
          <a:lstStyle/>
          <a:p>
            <a:pPr algn="r"/>
            <a:fld id="{742F6CDA-8BD6-4DEC-8F80-E0EAF3C37526}" type="slidenum">
              <a:rPr lang="en-US" sz="1200">
                <a:ea typeface="ＭＳ Ｐゴシック" pitchFamily="-109" charset="-128"/>
              </a:rPr>
              <a:pPr algn="r"/>
              <a:t>48</a:t>
            </a:fld>
            <a:endParaRPr lang="en-US" sz="1200" dirty="0">
              <a:ea typeface="ＭＳ Ｐゴシック" pitchFamily="-109" charset="-128"/>
            </a:endParaRPr>
          </a:p>
        </p:txBody>
      </p:sp>
      <p:sp>
        <p:nvSpPr>
          <p:cNvPr id="126979" name="Rectangle 2"/>
          <p:cNvSpPr>
            <a:spLocks noGrp="1" noRot="1" noChangeAspect="1" noChangeArrowheads="1" noTextEdit="1"/>
          </p:cNvSpPr>
          <p:nvPr>
            <p:ph type="sldImg"/>
          </p:nvPr>
        </p:nvSpPr>
        <p:spPr>
          <a:xfrm>
            <a:off x="873125" y="466725"/>
            <a:ext cx="5264150" cy="3948113"/>
          </a:xfrm>
          <a:ln/>
        </p:spPr>
      </p:sp>
      <p:sp>
        <p:nvSpPr>
          <p:cNvPr id="126980" name="Rectangle 3"/>
          <p:cNvSpPr>
            <a:spLocks noGrp="1" noChangeArrowheads="1"/>
          </p:cNvSpPr>
          <p:nvPr>
            <p:ph type="body" idx="1"/>
          </p:nvPr>
        </p:nvSpPr>
        <p:spPr>
          <a:xfrm>
            <a:off x="931864" y="4414839"/>
            <a:ext cx="5146675" cy="4187825"/>
          </a:xfrm>
        </p:spPr>
        <p:txBody>
          <a:bodyPr lIns="91639" tIns="45819" rIns="91639" bIns="45819"/>
          <a:lstStyle/>
          <a:p>
            <a:pPr eaLnBrk="1" hangingPunct="1"/>
            <a:endParaRPr lang="en-US" dirty="0"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28F0926-1DC6-4B2C-AD76-52E045115EA3}" type="slidenum">
              <a:rPr lang="en-US" smtClean="0">
                <a:solidFill>
                  <a:prstClr val="black"/>
                </a:solidFill>
              </a:rPr>
              <a:pPr>
                <a:defRPr/>
              </a:pPr>
              <a:t>49</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Left: Gen IV gas-cooled fast reactor diagram (INL).</a:t>
            </a:r>
          </a:p>
          <a:p>
            <a:r>
              <a:rPr lang="en-US" dirty="0" smtClean="0"/>
              <a:t>Right:</a:t>
            </a:r>
            <a:r>
              <a:rPr lang="en-US" baseline="0" dirty="0" smtClean="0"/>
              <a:t> the DIII-D </a:t>
            </a:r>
            <a:r>
              <a:rPr lang="en-US" baseline="0" dirty="0" err="1" smtClean="0"/>
              <a:t>tokamak</a:t>
            </a:r>
            <a:r>
              <a:rPr lang="en-US" baseline="0" dirty="0" smtClean="0"/>
              <a:t> (General Atomics).</a:t>
            </a:r>
            <a:endParaRPr lang="en-US" dirty="0" smtClean="0"/>
          </a:p>
        </p:txBody>
      </p:sp>
      <p:sp>
        <p:nvSpPr>
          <p:cNvPr id="4" name="Slide Number Placeholder 3"/>
          <p:cNvSpPr>
            <a:spLocks noGrp="1"/>
          </p:cNvSpPr>
          <p:nvPr>
            <p:ph type="sldNum" sz="quarter" idx="5"/>
          </p:nvPr>
        </p:nvSpPr>
        <p:spPr/>
        <p:txBody>
          <a:bodyPr/>
          <a:lstStyle/>
          <a:p>
            <a:pPr>
              <a:defRPr/>
            </a:pPr>
            <a:fld id="{5826B12A-E1E0-4CB1-9B92-0435C14E5EF2}" type="slidenum">
              <a:rPr lang="en-US" smtClean="0"/>
              <a:pPr>
                <a:defRPr/>
              </a:pPr>
              <a:t>50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Xian-Ming </a:t>
            </a:r>
            <a:r>
              <a:rPr lang="en-US" dirty="0" err="1" smtClean="0"/>
              <a:t>Bai</a:t>
            </a:r>
            <a:r>
              <a:rPr lang="en-US" dirty="0" smtClean="0"/>
              <a:t>, Arthur F. Voter, Richard G. Hoagland, Michael </a:t>
            </a:r>
            <a:r>
              <a:rPr lang="en-US" dirty="0" err="1" smtClean="0"/>
              <a:t>Nastasi</a:t>
            </a:r>
            <a:r>
              <a:rPr lang="en-US" dirty="0" smtClean="0"/>
              <a:t>, and Blas P. </a:t>
            </a:r>
            <a:r>
              <a:rPr lang="en-US" dirty="0" err="1" smtClean="0"/>
              <a:t>Uberuaga</a:t>
            </a:r>
            <a:r>
              <a:rPr lang="en-US" dirty="0" smtClean="0"/>
              <a:t/>
            </a:r>
            <a:br>
              <a:rPr lang="en-US" dirty="0" smtClean="0"/>
            </a:br>
            <a:r>
              <a:rPr lang="en-US" i="1" dirty="0" smtClean="0"/>
              <a:t>Science</a:t>
            </a:r>
            <a:r>
              <a:rPr lang="en-US" dirty="0" smtClean="0"/>
              <a:t> 26 March 2010 327: 1631-1634 [DOI: 10.1126/science.1183723] (in Reports) </a:t>
            </a:r>
          </a:p>
          <a:p>
            <a:endParaRPr lang="en-US" dirty="0" smtClean="0"/>
          </a:p>
          <a:p>
            <a:r>
              <a:rPr lang="en-US" dirty="0" smtClean="0"/>
              <a:t>Article abstract: Although grain boundaries can serve as effective sinks for radiation-induced defects such as</a:t>
            </a:r>
          </a:p>
          <a:p>
            <a:r>
              <a:rPr lang="en-US" dirty="0" smtClean="0"/>
              <a:t>interstitials and vacancies, the atomistic mechanisms leading to this enhanced tolerance are still</a:t>
            </a:r>
          </a:p>
          <a:p>
            <a:r>
              <a:rPr lang="en-US" dirty="0" smtClean="0"/>
              <a:t>not well understood. With the use of three atomistic simulation methods, we investigated defect–</a:t>
            </a:r>
          </a:p>
          <a:p>
            <a:r>
              <a:rPr lang="en-US" dirty="0" smtClean="0"/>
              <a:t>grain boundary interaction mechanisms in copper from </a:t>
            </a:r>
            <a:r>
              <a:rPr lang="en-US" dirty="0" err="1" smtClean="0"/>
              <a:t>picosecond</a:t>
            </a:r>
            <a:r>
              <a:rPr lang="en-US" dirty="0" smtClean="0"/>
              <a:t> to microsecond time scales. We</a:t>
            </a:r>
          </a:p>
          <a:p>
            <a:r>
              <a:rPr lang="en-US" dirty="0" smtClean="0"/>
              <a:t>found that grain boundaries have a surprising “loading-unloading” effect. Upon irradiation,</a:t>
            </a:r>
          </a:p>
          <a:p>
            <a:r>
              <a:rPr lang="en-US" dirty="0" smtClean="0"/>
              <a:t>interstitials are loaded into the boundary, which then acts as a source, emitting interstitials to</a:t>
            </a:r>
          </a:p>
          <a:p>
            <a:r>
              <a:rPr lang="en-US" dirty="0" smtClean="0"/>
              <a:t>annihilate vacancies in the bulk. This unexpected recombination mechanism has a much lower</a:t>
            </a:r>
          </a:p>
          <a:p>
            <a:r>
              <a:rPr lang="en-US" dirty="0" smtClean="0"/>
              <a:t>energy barrier than conventional vacancy diffusion and is efficient for annihilating immobile</a:t>
            </a:r>
          </a:p>
          <a:p>
            <a:r>
              <a:rPr lang="en-US" dirty="0" smtClean="0"/>
              <a:t>vacancies in the nearby bulk, resulting in self-healing of the radiation-induced damage.</a:t>
            </a:r>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51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Edit down and broader context; add NIF ignition</a:t>
            </a:r>
          </a:p>
        </p:txBody>
      </p:sp>
      <p:sp>
        <p:nvSpPr>
          <p:cNvPr id="4" name="Slide Number Placeholder 3"/>
          <p:cNvSpPr>
            <a:spLocks noGrp="1"/>
          </p:cNvSpPr>
          <p:nvPr>
            <p:ph type="sldNum" sz="quarter" idx="5"/>
          </p:nvPr>
        </p:nvSpPr>
        <p:spPr/>
        <p:txBody>
          <a:bodyPr/>
          <a:lstStyle/>
          <a:p>
            <a:pPr>
              <a:defRPr/>
            </a:pPr>
            <a:fld id="{076B3342-68C6-46E2-94E1-7520C8C8F20C}" type="slidenum">
              <a:rPr lang="en-US" smtClean="0"/>
              <a:pPr>
                <a:defRPr/>
              </a:pPr>
              <a:t>52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Edit down and broader context; add NIF ignition</a:t>
            </a:r>
          </a:p>
        </p:txBody>
      </p:sp>
      <p:sp>
        <p:nvSpPr>
          <p:cNvPr id="4" name="Slide Number Placeholder 3"/>
          <p:cNvSpPr>
            <a:spLocks noGrp="1"/>
          </p:cNvSpPr>
          <p:nvPr>
            <p:ph type="sldNum" sz="quarter" idx="5"/>
          </p:nvPr>
        </p:nvSpPr>
        <p:spPr/>
        <p:txBody>
          <a:bodyPr/>
          <a:lstStyle/>
          <a:p>
            <a:pPr>
              <a:defRPr/>
            </a:pPr>
            <a:fld id="{076B3342-68C6-46E2-94E1-7520C8C8F20C}" type="slidenum">
              <a:rPr lang="en-US" smtClean="0"/>
              <a:pPr>
                <a:defRPr/>
              </a:pPr>
              <a:t>53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Sec. Chu has pic of two satellites; missing estimate of sea level rise; consider 14C/12C story</a:t>
            </a:r>
          </a:p>
        </p:txBody>
      </p:sp>
      <p:sp>
        <p:nvSpPr>
          <p:cNvPr id="4" name="Slide Number Placeholder 3"/>
          <p:cNvSpPr>
            <a:spLocks noGrp="1"/>
          </p:cNvSpPr>
          <p:nvPr>
            <p:ph type="sldNum" sz="quarter" idx="5"/>
          </p:nvPr>
        </p:nvSpPr>
        <p:spPr/>
        <p:txBody>
          <a:bodyPr/>
          <a:lstStyle/>
          <a:p>
            <a:pPr>
              <a:defRPr/>
            </a:pPr>
            <a:fld id="{DE10C4FA-F9B2-489D-9B1C-3D5D7D1E787E}" type="slidenum">
              <a:rPr lang="en-US" smtClean="0"/>
              <a:pPr>
                <a:defRPr/>
              </a:pPr>
              <a:t>9</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Add hyperlink to the graphic</a:t>
            </a:r>
          </a:p>
        </p:txBody>
      </p:sp>
      <p:sp>
        <p:nvSpPr>
          <p:cNvPr id="4" name="Slide Number Placeholder 3"/>
          <p:cNvSpPr>
            <a:spLocks noGrp="1"/>
          </p:cNvSpPr>
          <p:nvPr>
            <p:ph type="sldNum" sz="quarter" idx="5"/>
          </p:nvPr>
        </p:nvSpPr>
        <p:spPr/>
        <p:txBody>
          <a:bodyPr/>
          <a:lstStyle/>
          <a:p>
            <a:pPr>
              <a:defRPr/>
            </a:pPr>
            <a:fld id="{8BB59F88-F15C-43C4-BA42-6D5589E671EB}" type="slidenum">
              <a:rPr lang="en-US" smtClean="0"/>
              <a:pPr>
                <a:defRPr/>
              </a:pPr>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defTabSz="916503">
              <a:defRPr/>
            </a:pPr>
            <a:r>
              <a:rPr lang="en-US" dirty="0" smtClean="0"/>
              <a:t>Global mean temperature changes over the last decade in context. Monthly global mean temperature anomalies (with respect to 1961–90 climatology) since 1975, derived from the combined land and ocean temperature dataset HadCRUT3 (gray curve). (top blue curve) The global mean after the effect of ENSO that has been subtracted is also shown, along with (bottom blue curve, offset by 0.5°C) the ENSO contribution itself. Least squares linear trends in the ENSO and ENSO-removed components for 1999–2008 and their two std dev uncertainties are shown in orange.</a:t>
            </a:r>
          </a:p>
          <a:p>
            <a:endParaRPr lang="en-US" dirty="0" smtClean="0"/>
          </a:p>
          <a:p>
            <a:r>
              <a:rPr lang="en-US" dirty="0" smtClean="0"/>
              <a:t>Old notes:</a:t>
            </a:r>
          </a:p>
          <a:p>
            <a:r>
              <a:rPr lang="en-US" dirty="0" smtClean="0"/>
              <a:t>(a) Monthly global mean temperature anomalies (with respect to 1961–90 climatology) since 1975, derived from the combined land and ocean temperature dataset HadCRUT3 (gray curve). (top blue curve) The global mean after the effect of </a:t>
            </a:r>
            <a:r>
              <a:rPr lang="en-US" dirty="0" err="1" smtClean="0"/>
              <a:t>ENSOthat</a:t>
            </a:r>
            <a:r>
              <a:rPr lang="en-US" dirty="0" smtClean="0"/>
              <a:t> has been subtracted is also shown, along with (bottom blue curve, offset by 0.5°C) the contribution itself. Least squares linear trends in the and ENSO-removed components for 1999–2008 and their two std dev uncertainties are shown in orange. </a:t>
            </a:r>
          </a:p>
          <a:p>
            <a:endParaRPr lang="en-US" dirty="0" smtClean="0"/>
          </a:p>
          <a:p>
            <a:r>
              <a:rPr lang="en-US" dirty="0" smtClean="0"/>
              <a:t>(b) adjusted global mean temperature changes to 2008 as a function of starting year for HadCRUT3, GISS dataset (Hansen et al. 2001) and the NCDC dataset (Smith et al. 2008) (dots). Mean changes over all similar-length periods in the twenty-first century climate model simulations are shown in black, bracketed by the 70%, 90%, and 95% intervals of the range of trends (gray curves). </a:t>
            </a:r>
          </a:p>
          <a:p>
            <a:endParaRPr lang="en-US" dirty="0" smtClean="0"/>
          </a:p>
          <a:p>
            <a:r>
              <a:rPr lang="en-US" dirty="0" smtClean="0"/>
              <a:t>“Near-zero and even negative trends are common for intervals of a decade or less in the simulations, due to the model’s internal climate variability. The simulations rule out (at the 95% level) zero trends for intervals of 15 yr or more, suggesting that an observed absence of warming of this duration is needed to create a discrepancy with the expected present-day warming rate.”</a:t>
            </a:r>
          </a:p>
        </p:txBody>
      </p:sp>
      <p:sp>
        <p:nvSpPr>
          <p:cNvPr id="4" name="Slide Number Placeholder 3"/>
          <p:cNvSpPr txBox="1">
            <a:spLocks noGrp="1"/>
          </p:cNvSpPr>
          <p:nvPr/>
        </p:nvSpPr>
        <p:spPr>
          <a:xfrm>
            <a:off x="3971183" y="8829989"/>
            <a:ext cx="3037628" cy="464820"/>
          </a:xfrm>
          <a:prstGeom prst="rect">
            <a:avLst/>
          </a:prstGeom>
          <a:noFill/>
        </p:spPr>
        <p:txBody>
          <a:bodyPr lIns="91650" tIns="45825" rIns="91650" bIns="45825" anchor="b"/>
          <a:lstStyle/>
          <a:p>
            <a:pPr algn="r" fontAlgn="auto">
              <a:spcBef>
                <a:spcPts val="0"/>
              </a:spcBef>
              <a:spcAft>
                <a:spcPts val="0"/>
              </a:spcAft>
              <a:defRPr/>
            </a:pPr>
            <a:fld id="{91217E58-BA76-4360-B919-142B2766D501}" type="slidenum">
              <a:rPr lang="en-US" sz="1200">
                <a:latin typeface="+mn-lt"/>
              </a:rPr>
              <a:pPr algn="r" fontAlgn="auto">
                <a:spcBef>
                  <a:spcPts val="0"/>
                </a:spcBef>
                <a:spcAft>
                  <a:spcPts val="0"/>
                </a:spcAft>
                <a:defRPr/>
              </a:pPr>
              <a:t>10</a:t>
            </a:fld>
            <a:endParaRPr lang="en-US" sz="1200" dirty="0">
              <a:latin typeface="+mn-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0" kern="1200" baseline="0" dirty="0" smtClean="0">
                <a:solidFill>
                  <a:schemeClr val="tx1"/>
                </a:solidFill>
                <a:latin typeface="+mn-lt"/>
                <a:ea typeface="+mn-ea"/>
                <a:cs typeface="+mn-cs"/>
              </a:rPr>
              <a:t>Fig. 2.2. Global surface temperature anomalies with respect to the 1961 to 1990 average: (bottom) mean of the NASA/GISS, HadCRUT3 and NOAA/NCDC analyses; (top) difference between NASA/GISS, HadCRUT3, NOAA/NCDC, ERA-interim, ERA-40 and the mean. </a:t>
            </a:r>
            <a:r>
              <a:rPr lang="en-US" sz="1200" b="0" kern="1200" baseline="0" dirty="0" err="1" smtClean="0">
                <a:solidFill>
                  <a:schemeClr val="tx1"/>
                </a:solidFill>
                <a:latin typeface="+mn-lt"/>
                <a:ea typeface="+mn-ea"/>
                <a:cs typeface="+mn-cs"/>
              </a:rPr>
              <a:t>Decadally</a:t>
            </a:r>
            <a:r>
              <a:rPr lang="en-US" sz="1200" b="0" kern="1200" baseline="0" dirty="0" smtClean="0">
                <a:solidFill>
                  <a:schemeClr val="tx1"/>
                </a:solidFill>
                <a:latin typeface="+mn-lt"/>
                <a:ea typeface="+mn-ea"/>
                <a:cs typeface="+mn-cs"/>
              </a:rPr>
              <a:t> averaged anomalies are shown on the right-hand side where 66% of months are present along with the multi-dataset mean. ERA-interim anomalies are with respect to a 1989–2008 climatology and so have been adjusted by the difference between the ERA-interim and HadCRUT3 mean over the 1989–1998 period for consistency. Documented issues exist with ERA-40 pre-1979, especially in the Southern Hemisphere and Antarctic (e.g., Simmons et al. 2004). ECMWF always tell users to use caution when mixing pre-1979 data from ERA-40 into a climate analysis.</a:t>
            </a:r>
          </a:p>
          <a:p>
            <a:endParaRPr lang="en-US" dirty="0" smtClean="0"/>
          </a:p>
          <a:p>
            <a:r>
              <a:rPr lang="en-US" dirty="0" smtClean="0"/>
              <a:t>Old notes:</a:t>
            </a:r>
          </a:p>
          <a:p>
            <a:r>
              <a:rPr lang="en-US" dirty="0" smtClean="0"/>
              <a:t>(a) Monthly global mean temperature anomalies (with respect to 1961–90 climatology) since 1975, derived from the combined land and ocean temperature dataset HadCRUT3 (gray curve). (top blue curve) The global mean after the effect of </a:t>
            </a:r>
            <a:r>
              <a:rPr lang="en-US" dirty="0" err="1" smtClean="0"/>
              <a:t>ENSOthat</a:t>
            </a:r>
            <a:r>
              <a:rPr lang="en-US" dirty="0" smtClean="0"/>
              <a:t> has been subtracted is also shown, along with (bottom blue curve, offset by 0.5°C) the contribution itself. Least squares linear trends in the and ENSO-removed components for 1999–2008 and their two std dev uncertainties are shown in orange. </a:t>
            </a:r>
          </a:p>
          <a:p>
            <a:endParaRPr lang="en-US" dirty="0" smtClean="0"/>
          </a:p>
          <a:p>
            <a:r>
              <a:rPr lang="en-US" dirty="0" smtClean="0"/>
              <a:t>(b) adjusted global mean temperature changes to 2008 as a function of starting year for HadCRUT3, GISS dataset (Hansen et al. 2001) and the NCDC dataset (Smith et al. 2008) (dots). Mean changes over all similar-length periods in the twenty-first century climate model simulations are shown in black, bracketed by the 70%, 90%, and 95% intervals of the range of trends (gray curves). </a:t>
            </a:r>
          </a:p>
          <a:p>
            <a:endParaRPr lang="en-US" dirty="0" smtClean="0"/>
          </a:p>
          <a:p>
            <a:r>
              <a:rPr lang="en-US" dirty="0" smtClean="0"/>
              <a:t>“Near-zero and even negative trends are common for intervals of a decade or less in the simulations, due to the model’s internal climate variability. The simulations rule out (at the 95% level) zero trends for intervals of 15 yr or more, suggesting that an observed absence of warming of this duration is needed to create a discrepancy with the expected present-day warming rate.”</a:t>
            </a:r>
          </a:p>
        </p:txBody>
      </p:sp>
      <p:sp>
        <p:nvSpPr>
          <p:cNvPr id="4" name="Slide Number Placeholder 3"/>
          <p:cNvSpPr txBox="1">
            <a:spLocks noGrp="1"/>
          </p:cNvSpPr>
          <p:nvPr/>
        </p:nvSpPr>
        <p:spPr>
          <a:xfrm>
            <a:off x="3971183" y="8829989"/>
            <a:ext cx="3037628" cy="464820"/>
          </a:xfrm>
          <a:prstGeom prst="rect">
            <a:avLst/>
          </a:prstGeom>
          <a:noFill/>
        </p:spPr>
        <p:txBody>
          <a:bodyPr lIns="91650" tIns="45825" rIns="91650" bIns="45825" anchor="b"/>
          <a:lstStyle/>
          <a:p>
            <a:pPr algn="r" fontAlgn="auto">
              <a:spcBef>
                <a:spcPts val="0"/>
              </a:spcBef>
              <a:spcAft>
                <a:spcPts val="0"/>
              </a:spcAft>
              <a:defRPr/>
            </a:pPr>
            <a:fld id="{91217E58-BA76-4360-B919-142B2766D501}" type="slidenum">
              <a:rPr lang="en-US" sz="1200">
                <a:latin typeface="+mn-lt"/>
              </a:rPr>
              <a:pPr algn="r" fontAlgn="auto">
                <a:spcBef>
                  <a:spcPts val="0"/>
                </a:spcBef>
                <a:spcAft>
                  <a:spcPts val="0"/>
                </a:spcAft>
                <a:defRPr/>
              </a:pPr>
              <a:t>11</a:t>
            </a:fld>
            <a:endParaRPr lang="en-US" sz="1200" dirty="0">
              <a:latin typeface="+mn-l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The decadal variability in the observed global temperature trend. </a:t>
            </a:r>
          </a:p>
          <a:p>
            <a:pPr eaLnBrk="1" hangingPunct="1"/>
            <a:endParaRPr lang="en-US" dirty="0" smtClean="0"/>
          </a:p>
          <a:p>
            <a:pPr eaLnBrk="1" hangingPunct="1"/>
            <a:r>
              <a:rPr lang="en-US" dirty="0" smtClean="0">
                <a:latin typeface="Arial" pitchFamily="34" charset="0"/>
              </a:rPr>
              <a:t>Fig 1 from </a:t>
            </a:r>
            <a:r>
              <a:rPr lang="en-US" dirty="0" err="1" smtClean="0">
                <a:latin typeface="Arial" pitchFamily="34" charset="0"/>
              </a:rPr>
              <a:t>Easterling</a:t>
            </a:r>
            <a:r>
              <a:rPr lang="en-US" dirty="0" smtClean="0">
                <a:latin typeface="Arial" pitchFamily="34" charset="0"/>
              </a:rPr>
              <a:t> and </a:t>
            </a:r>
            <a:r>
              <a:rPr lang="en-US" dirty="0" err="1" smtClean="0">
                <a:latin typeface="Arial" pitchFamily="34" charset="0"/>
              </a:rPr>
              <a:t>Wehner</a:t>
            </a:r>
            <a:r>
              <a:rPr lang="en-US" dirty="0" smtClean="0">
                <a:latin typeface="Arial" pitchFamily="34" charset="0"/>
              </a:rPr>
              <a:t>, 2009 - Globally averaged surface air temperature for land and ocean based on the data set by Smith et al. [2005]</a:t>
            </a:r>
          </a:p>
          <a:p>
            <a:pPr eaLnBrk="1" hangingPunct="1"/>
            <a:endParaRPr lang="en-US" dirty="0" smtClean="0">
              <a:latin typeface="Arial" pitchFamily="34" charset="0"/>
            </a:endParaRPr>
          </a:p>
          <a:p>
            <a:pPr eaLnBrk="1" hangingPunct="1"/>
            <a:r>
              <a:rPr lang="en-US" dirty="0" err="1" smtClean="0">
                <a:latin typeface="Arial" pitchFamily="34" charset="0"/>
              </a:rPr>
              <a:t>Easterling</a:t>
            </a:r>
            <a:r>
              <a:rPr lang="en-US" dirty="0" smtClean="0">
                <a:latin typeface="Arial" pitchFamily="34" charset="0"/>
              </a:rPr>
              <a:t>, David R., and Michael F. </a:t>
            </a:r>
            <a:r>
              <a:rPr lang="en-US" dirty="0" err="1" smtClean="0">
                <a:latin typeface="Arial" pitchFamily="34" charset="0"/>
              </a:rPr>
              <a:t>Wehner</a:t>
            </a:r>
            <a:r>
              <a:rPr lang="en-US" dirty="0" smtClean="0">
                <a:latin typeface="Arial" pitchFamily="34" charset="0"/>
              </a:rPr>
              <a:t>. “Is the climate warming or cooling?.” </a:t>
            </a:r>
            <a:r>
              <a:rPr lang="en-US" i="1" dirty="0" smtClean="0">
                <a:latin typeface="Arial" pitchFamily="34" charset="0"/>
              </a:rPr>
              <a:t>Geophysical Research Letters</a:t>
            </a:r>
            <a:r>
              <a:rPr lang="en-US" dirty="0" smtClean="0">
                <a:latin typeface="Arial" pitchFamily="34" charset="0"/>
              </a:rPr>
              <a:t> 36, no. 8 (4, 2009). </a:t>
            </a:r>
            <a:r>
              <a:rPr lang="en-US" dirty="0" smtClean="0">
                <a:latin typeface="Arial" pitchFamily="34" charset="0"/>
                <a:hlinkClick r:id="rId3"/>
              </a:rPr>
              <a:t>http://www.agu.org/pubs/crossref/2009/2009GL037810.shtml</a:t>
            </a:r>
            <a:r>
              <a:rPr lang="en-US" dirty="0" smtClean="0">
                <a:latin typeface="Arial" pitchFamily="34" charset="0"/>
              </a:rPr>
              <a:t>.  </a:t>
            </a:r>
          </a:p>
          <a:p>
            <a:pPr eaLnBrk="1" hangingPunct="1"/>
            <a:endParaRPr lang="en-US" dirty="0" smtClean="0">
              <a:latin typeface="Arial" pitchFamily="34" charset="0"/>
            </a:endParaRPr>
          </a:p>
          <a:p>
            <a:pPr eaLnBrk="1" hangingPunct="1"/>
            <a:r>
              <a:rPr lang="en-US" dirty="0" smtClean="0">
                <a:latin typeface="Arial" pitchFamily="34" charset="0"/>
              </a:rPr>
              <a:t>Smith, T. M., T. C. Peterson, J. H. </a:t>
            </a:r>
            <a:r>
              <a:rPr lang="en-US" dirty="0" err="1" smtClean="0">
                <a:latin typeface="Arial" pitchFamily="34" charset="0"/>
              </a:rPr>
              <a:t>Lawrimore</a:t>
            </a:r>
            <a:r>
              <a:rPr lang="en-US" dirty="0" smtClean="0">
                <a:latin typeface="Arial" pitchFamily="34" charset="0"/>
              </a:rPr>
              <a:t>, and R. W. Reynolds (2005), New surface temperature analyses for climate monitoring, </a:t>
            </a:r>
            <a:r>
              <a:rPr lang="en-US" dirty="0" err="1" smtClean="0">
                <a:latin typeface="Arial" pitchFamily="34" charset="0"/>
              </a:rPr>
              <a:t>Geophys</a:t>
            </a:r>
            <a:r>
              <a:rPr lang="en-US" dirty="0" smtClean="0">
                <a:latin typeface="Arial" pitchFamily="34" charset="0"/>
              </a:rPr>
              <a:t>. Res. </a:t>
            </a:r>
            <a:r>
              <a:rPr lang="en-US" dirty="0" err="1" smtClean="0">
                <a:latin typeface="Arial" pitchFamily="34" charset="0"/>
              </a:rPr>
              <a:t>Lett</a:t>
            </a:r>
            <a:r>
              <a:rPr lang="en-US" dirty="0" smtClean="0">
                <a:latin typeface="Arial" pitchFamily="34" charset="0"/>
              </a:rPr>
              <a:t>., 32, L14712, doi:10.1029/2005GL023402.</a:t>
            </a:r>
          </a:p>
          <a:p>
            <a:pPr eaLnBrk="1" hangingPunct="1"/>
            <a:endParaRPr lang="en-US" dirty="0" smtClean="0">
              <a:latin typeface="Arial" pitchFamily="34" charset="0"/>
            </a:endParaRPr>
          </a:p>
        </p:txBody>
      </p:sp>
      <p:sp>
        <p:nvSpPr>
          <p:cNvPr id="15364" name="Slide Number Placeholder 3"/>
          <p:cNvSpPr>
            <a:spLocks noGrp="1"/>
          </p:cNvSpPr>
          <p:nvPr>
            <p:ph type="sldNum" sz="quarter" idx="5"/>
          </p:nvPr>
        </p:nvSpPr>
        <p:spPr/>
        <p:txBody>
          <a:bodyPr/>
          <a:lstStyle/>
          <a:p>
            <a:pPr>
              <a:defRPr/>
            </a:pPr>
            <a:fld id="{00C056C6-699F-44F3-8B9E-FD675A467408}" type="slidenum">
              <a:rPr lang="en-US"/>
              <a:pPr>
                <a:defRPr/>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 similar plot from the most strongly forced 21</a:t>
            </a:r>
            <a:r>
              <a:rPr lang="en-US" baseline="30000" dirty="0" smtClean="0"/>
              <a:t>st</a:t>
            </a:r>
            <a:r>
              <a:rPr lang="en-US" dirty="0" smtClean="0"/>
              <a:t>  Century scenario  simulation by the German modeling group, which is consistent with those from other major modeling centers. Even in the presence of strong forcing, there are decadal periods of little surface warming and even cooling.</a:t>
            </a:r>
          </a:p>
          <a:p>
            <a:endParaRPr lang="en-US" dirty="0" smtClean="0"/>
          </a:p>
          <a:p>
            <a:r>
              <a:rPr lang="en-US" dirty="0" smtClean="0">
                <a:latin typeface="Arial" pitchFamily="34" charset="0"/>
              </a:rPr>
              <a:t>One realization of the globally averaged surface air temperature from the ECHAM5 coupled climate model forced with the SRES A2 greenhouse gas increase scenario for the 21</a:t>
            </a:r>
            <a:r>
              <a:rPr lang="en-US" baseline="30000" dirty="0" smtClean="0">
                <a:latin typeface="Arial" pitchFamily="34" charset="0"/>
              </a:rPr>
              <a:t>st</a:t>
            </a:r>
            <a:r>
              <a:rPr lang="en-US" dirty="0" smtClean="0">
                <a:latin typeface="Arial" pitchFamily="34" charset="0"/>
              </a:rPr>
              <a:t> century.</a:t>
            </a:r>
          </a:p>
        </p:txBody>
      </p:sp>
      <p:sp>
        <p:nvSpPr>
          <p:cNvPr id="17412" name="Slide Number Placeholder 3"/>
          <p:cNvSpPr>
            <a:spLocks noGrp="1"/>
          </p:cNvSpPr>
          <p:nvPr>
            <p:ph type="sldNum" sz="quarter" idx="5"/>
          </p:nvPr>
        </p:nvSpPr>
        <p:spPr/>
        <p:txBody>
          <a:bodyPr/>
          <a:lstStyle/>
          <a:p>
            <a:pPr>
              <a:defRPr/>
            </a:pPr>
            <a:fld id="{57030137-49C3-4D97-A8E7-961961F5F840}" type="slidenum">
              <a:rPr lang="en-US"/>
              <a:pPr>
                <a:defRPr/>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2014F0F-421C-4CD8-B727-1EA1BDFF890F}" type="slidenum">
              <a:rPr lang="en-US" smtClean="0">
                <a:solidFill>
                  <a:prstClr val="black"/>
                </a:solidFill>
              </a:rPr>
              <a:pPr>
                <a:defRPr/>
              </a:pPr>
              <a:t>14</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6" descr="horizontal-logo-white-text.jpg"/>
          <p:cNvPicPr>
            <a:picLocks noChangeAspect="1"/>
          </p:cNvPicPr>
          <p:nvPr/>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5" name="Rectangle 4"/>
          <p:cNvSpPr/>
          <p:nvPr/>
        </p:nvSpPr>
        <p:spPr>
          <a:xfrm>
            <a:off x="304800" y="76200"/>
            <a:ext cx="838200" cy="762000"/>
          </a:xfrm>
          <a:prstGeom prst="rect">
            <a:avLst/>
          </a:prstGeom>
          <a:solidFill>
            <a:srgbClr val="4F8D69"/>
          </a:solidFill>
          <a:ln>
            <a:solidFill>
              <a:srgbClr val="4F8D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chemeClr val="bg1"/>
                </a:solidFill>
              </a:ln>
            </a:endParaRPr>
          </a:p>
        </p:txBody>
      </p:sp>
      <p:sp>
        <p:nvSpPr>
          <p:cNvPr id="6" name="Rectangle 5"/>
          <p:cNvSpPr/>
          <p:nvPr/>
        </p:nvSpPr>
        <p:spPr>
          <a:xfrm>
            <a:off x="304800" y="622935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6"/>
          <p:cNvSpPr>
            <a:spLocks noGrp="1"/>
          </p:cNvSpPr>
          <p:nvPr>
            <p:ph type="title"/>
          </p:nvPr>
        </p:nvSpPr>
        <p:spPr>
          <a:xfrm>
            <a:off x="457200" y="1981200"/>
            <a:ext cx="8229600" cy="1143000"/>
          </a:xfrm>
          <a:prstGeom prst="rect">
            <a:avLst/>
          </a:prstGeom>
        </p:spPr>
        <p:txBody>
          <a:bodyPr>
            <a:normAutofit/>
          </a:bodyPr>
          <a:lstStyle>
            <a:lvl1pPr algn="ctr">
              <a:defRPr sz="3600" b="1">
                <a:solidFill>
                  <a:srgbClr val="146737"/>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4"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5"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F644EA7F-F75F-4D4E-A315-FC2C6828A77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0"/>
            <a:ext cx="4038600" cy="5029200"/>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3000"/>
            <a:ext cx="4038600" cy="5029200"/>
          </a:xfrm>
        </p:spPr>
        <p:txBody>
          <a:bodyPr/>
          <a:lstStyle>
            <a:lvl1pPr>
              <a:defRPr sz="22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5"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6"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7AE341EE-FF1C-4D13-A471-AE1895FDB9C4}"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77925"/>
            <a:ext cx="4040188" cy="639762"/>
          </a:xfrm>
        </p:spPr>
        <p:txBody>
          <a:bodyPr anchor="b"/>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28800"/>
            <a:ext cx="4040188" cy="43434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189038"/>
            <a:ext cx="4041775" cy="639762"/>
          </a:xfrm>
        </p:spPr>
        <p:txBody>
          <a:bodyPr anchor="b"/>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28800"/>
            <a:ext cx="4041775" cy="43434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7"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8"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61098D0B-6EDB-4B50-A8BD-D96577465258}"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3"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4"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D153CE4F-0E4C-4FA5-BA50-DA9B5E7BEF68}"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941512" y="1142999"/>
            <a:ext cx="5145088" cy="3584575"/>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905000" y="4800600"/>
            <a:ext cx="52578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5"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6"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3B10D144-3FAE-46FF-898B-9E80776320C7}"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09600"/>
          </a:xfrm>
          <a:prstGeom prst="rect">
            <a:avLst/>
          </a:prstGeom>
        </p:spPr>
        <p:txBody>
          <a:bodyPr lIns="91432" tIns="45716" rIns="91432" bIns="45716"/>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8229600" cy="2514600"/>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810000"/>
            <a:ext cx="8229600" cy="2514600"/>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xfrm>
            <a:off x="6553200" y="6477000"/>
            <a:ext cx="2133600" cy="244475"/>
          </a:xfrm>
        </p:spPr>
        <p:txBody>
          <a:bodyPr lIns="91432" tIns="45716" rIns="91432" bIns="45716"/>
          <a:lstStyle>
            <a:lvl1pPr>
              <a:defRPr/>
            </a:lvl1pPr>
          </a:lstStyle>
          <a:p>
            <a:pPr>
              <a:defRPr/>
            </a:pPr>
            <a:fld id="{02247597-D23D-406D-99D3-A829A486502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4"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5"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4A8DBBFE-4F25-49A6-97AD-A47E724EE9B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0"/>
            <a:ext cx="4038600" cy="5029200"/>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3000"/>
            <a:ext cx="4038600" cy="5029200"/>
          </a:xfrm>
        </p:spPr>
        <p:txBody>
          <a:bodyPr/>
          <a:lstStyle>
            <a:lvl1pPr>
              <a:defRPr sz="22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5"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6"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82E18566-EE88-43EF-8ECA-1BE6E7432D1A}"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77925"/>
            <a:ext cx="4040188" cy="639762"/>
          </a:xfrm>
        </p:spPr>
        <p:txBody>
          <a:bodyPr anchor="b"/>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28800"/>
            <a:ext cx="4040188" cy="43434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189038"/>
            <a:ext cx="4041775" cy="639762"/>
          </a:xfrm>
        </p:spPr>
        <p:txBody>
          <a:bodyPr anchor="b"/>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28800"/>
            <a:ext cx="4041775" cy="43434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7"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8"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CE7CC81F-6329-4961-8065-C1992313C23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3"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4"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F858AB0E-593E-4C89-BB25-1A2937568F1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941512" y="1142999"/>
            <a:ext cx="5145088" cy="3584575"/>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905000" y="4800600"/>
            <a:ext cx="52578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5"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6"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B5071D42-50AA-4AAD-8D29-F23718F8CC8D}"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09600"/>
          </a:xfrm>
          <a:prstGeom prst="rect">
            <a:avLst/>
          </a:prstGeom>
        </p:spPr>
        <p:txBody>
          <a:bodyPr lIns="91432" tIns="45716" rIns="91432" bIns="45716"/>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8229600" cy="2514600"/>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810000"/>
            <a:ext cx="8229600" cy="2514600"/>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xfrm>
            <a:off x="6553200" y="6477000"/>
            <a:ext cx="2133600" cy="244475"/>
          </a:xfrm>
        </p:spPr>
        <p:txBody>
          <a:bodyPr lIns="91432" tIns="45716" rIns="91432" bIns="45716"/>
          <a:lstStyle>
            <a:lvl1pPr>
              <a:defRPr/>
            </a:lvl1pPr>
          </a:lstStyle>
          <a:p>
            <a:pPr>
              <a:defRPr/>
            </a:pPr>
            <a:fld id="{03F27605-8D9B-41B4-B17F-95CC1F11E78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6" descr="horizontal-logo-white-text.jpg"/>
          <p:cNvPicPr>
            <a:picLocks noChangeAspect="1"/>
          </p:cNvPicPr>
          <p:nvPr/>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5" name="Rectangle 4"/>
          <p:cNvSpPr/>
          <p:nvPr/>
        </p:nvSpPr>
        <p:spPr>
          <a:xfrm>
            <a:off x="304800" y="76200"/>
            <a:ext cx="838200" cy="762000"/>
          </a:xfrm>
          <a:prstGeom prst="rect">
            <a:avLst/>
          </a:prstGeom>
          <a:solidFill>
            <a:srgbClr val="4F8D69"/>
          </a:solidFill>
          <a:ln>
            <a:solidFill>
              <a:srgbClr val="4F8D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prstClr val="white"/>
                </a:solidFill>
              </a:ln>
              <a:solidFill>
                <a:prstClr val="white"/>
              </a:solidFill>
            </a:endParaRPr>
          </a:p>
        </p:txBody>
      </p:sp>
      <p:sp>
        <p:nvSpPr>
          <p:cNvPr id="6" name="Rectangle 5"/>
          <p:cNvSpPr/>
          <p:nvPr/>
        </p:nvSpPr>
        <p:spPr>
          <a:xfrm>
            <a:off x="304800" y="622935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6"/>
          <p:cNvSpPr>
            <a:spLocks noGrp="1"/>
          </p:cNvSpPr>
          <p:nvPr>
            <p:ph type="title"/>
          </p:nvPr>
        </p:nvSpPr>
        <p:spPr>
          <a:xfrm>
            <a:off x="457200" y="1981200"/>
            <a:ext cx="8229600" cy="1143000"/>
          </a:xfrm>
          <a:prstGeom prst="rect">
            <a:avLst/>
          </a:prstGeom>
        </p:spPr>
        <p:txBody>
          <a:bodyPr>
            <a:normAutofit/>
          </a:bodyPr>
          <a:lstStyle>
            <a:lvl1pPr algn="ctr">
              <a:defRPr sz="3600" b="1">
                <a:solidFill>
                  <a:srgbClr val="146737"/>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jpeg"/><Relationship Id="rId4" Type="http://schemas.openxmlformats.org/officeDocument/2006/relationships/slideLayout" Target="../slideLayouts/slideLayout12.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5122" name="Text Placeholder 2"/>
          <p:cNvSpPr>
            <a:spLocks noGrp="1"/>
          </p:cNvSpPr>
          <p:nvPr>
            <p:ph type="body" idx="1"/>
          </p:nvPr>
        </p:nvSpPr>
        <p:spPr bwMode="auto">
          <a:xfrm>
            <a:off x="457200" y="11430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3"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5124" name="Picture 9" descr="horizontal-logo-green-text.jpg"/>
          <p:cNvPicPr>
            <a:picLocks noChangeAspect="1"/>
          </p:cNvPicPr>
          <p:nvPr/>
        </p:nvPicPr>
        <p:blipFill>
          <a:blip r:embed="rId11" cstate="print"/>
          <a:srcRect/>
          <a:stretch>
            <a:fillRect/>
          </a:stretch>
        </p:blipFill>
        <p:spPr bwMode="auto">
          <a:xfrm>
            <a:off x="457200" y="6354763"/>
            <a:ext cx="2438400" cy="407987"/>
          </a:xfrm>
          <a:prstGeom prst="rect">
            <a:avLst/>
          </a:prstGeom>
          <a:noFill/>
          <a:ln w="9525">
            <a:noFill/>
            <a:miter lim="800000"/>
            <a:headEnd/>
            <a:tailEnd/>
          </a:ln>
        </p:spPr>
      </p:pic>
      <p:sp>
        <p:nvSpPr>
          <p:cNvPr id="13" name="Footer Placeholder 10"/>
          <p:cNvSpPr>
            <a:spLocks noGrp="1"/>
          </p:cNvSpPr>
          <p:nvPr>
            <p:ph type="ftr" sz="quarter" idx="3"/>
          </p:nvPr>
        </p:nvSpPr>
        <p:spPr>
          <a:xfrm>
            <a:off x="3200400" y="6386513"/>
            <a:ext cx="5257800" cy="365125"/>
          </a:xfrm>
          <a:prstGeom prst="rect">
            <a:avLst/>
          </a:prstGeom>
        </p:spPr>
        <p:txBody>
          <a:bodyPr vert="horz" lIns="91440" tIns="45720" rIns="91440" bIns="45720" rtlCol="0" anchor="ctr"/>
          <a:lstStyle>
            <a:lvl1pPr algn="r" eaLnBrk="1" fontAlgn="auto" hangingPunct="1">
              <a:spcBef>
                <a:spcPts val="0"/>
              </a:spcBef>
              <a:spcAft>
                <a:spcPts val="0"/>
              </a:spcAft>
              <a:buFontTx/>
              <a:buNone/>
              <a:defRPr sz="1200" b="0">
                <a:solidFill>
                  <a:srgbClr val="146737"/>
                </a:solidFill>
                <a:latin typeface="Arial" pitchFamily="34" charset="0"/>
                <a:cs typeface="Arial" pitchFamily="34" charset="0"/>
              </a:defRPr>
            </a:lvl1pPr>
          </a:lstStyle>
          <a:p>
            <a:pPr>
              <a:defRPr/>
            </a:pPr>
            <a:endParaRPr lang="en-US"/>
          </a:p>
        </p:txBody>
      </p:sp>
      <p:sp>
        <p:nvSpPr>
          <p:cNvPr id="14" name="Slide Number Placeholder 11"/>
          <p:cNvSpPr>
            <a:spLocks noGrp="1"/>
          </p:cNvSpPr>
          <p:nvPr>
            <p:ph type="sldNum" sz="quarter" idx="4"/>
          </p:nvPr>
        </p:nvSpPr>
        <p:spPr>
          <a:xfrm>
            <a:off x="8382000" y="6381750"/>
            <a:ext cx="4572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b="0">
                <a:solidFill>
                  <a:srgbClr val="146737"/>
                </a:solidFill>
                <a:latin typeface="Arial" pitchFamily="34" charset="0"/>
                <a:cs typeface="Arial" pitchFamily="34" charset="0"/>
              </a:defRPr>
            </a:lvl1pPr>
          </a:lstStyle>
          <a:p>
            <a:pPr>
              <a:defRPr/>
            </a:pPr>
            <a:fld id="{F2550B3F-D59A-40C7-BD3A-13F7D7CBCAD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5282" r:id="rId1"/>
    <p:sldLayoutId id="2147485283" r:id="rId2"/>
    <p:sldLayoutId id="2147485284" r:id="rId3"/>
    <p:sldLayoutId id="2147485285" r:id="rId4"/>
    <p:sldLayoutId id="2147485286" r:id="rId5"/>
    <p:sldLayoutId id="2147485287" r:id="rId6"/>
    <p:sldLayoutId id="2147485288" r:id="rId7"/>
    <p:sldLayoutId id="2147485289" r:id="rId8"/>
  </p:sldLayoutIdLst>
  <p:hf hdr="0" dt="0"/>
  <p:txStyles>
    <p:titleStyle>
      <a:lvl1pPr algn="ctr" rtl="0" eaLnBrk="0" fontAlgn="base" hangingPunct="0">
        <a:spcBef>
          <a:spcPct val="0"/>
        </a:spcBef>
        <a:spcAft>
          <a:spcPct val="0"/>
        </a:spcAft>
        <a:defRPr sz="2400"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400">
          <a:solidFill>
            <a:schemeClr val="bg1"/>
          </a:solidFill>
          <a:latin typeface="Arial" charset="0"/>
          <a:cs typeface="Arial" charset="0"/>
        </a:defRPr>
      </a:lvl2pPr>
      <a:lvl3pPr algn="ctr" rtl="0" eaLnBrk="0" fontAlgn="base" hangingPunct="0">
        <a:spcBef>
          <a:spcPct val="0"/>
        </a:spcBef>
        <a:spcAft>
          <a:spcPct val="0"/>
        </a:spcAft>
        <a:defRPr sz="2400">
          <a:solidFill>
            <a:schemeClr val="bg1"/>
          </a:solidFill>
          <a:latin typeface="Arial" charset="0"/>
          <a:cs typeface="Arial" charset="0"/>
        </a:defRPr>
      </a:lvl3pPr>
      <a:lvl4pPr algn="ctr" rtl="0" eaLnBrk="0" fontAlgn="base" hangingPunct="0">
        <a:spcBef>
          <a:spcPct val="0"/>
        </a:spcBef>
        <a:spcAft>
          <a:spcPct val="0"/>
        </a:spcAft>
        <a:defRPr sz="2400">
          <a:solidFill>
            <a:schemeClr val="bg1"/>
          </a:solidFill>
          <a:latin typeface="Arial" charset="0"/>
          <a:cs typeface="Arial" charset="0"/>
        </a:defRPr>
      </a:lvl4pPr>
      <a:lvl5pPr algn="ctr" rtl="0" eaLnBrk="0" fontAlgn="base" hangingPunct="0">
        <a:spcBef>
          <a:spcPct val="0"/>
        </a:spcBef>
        <a:spcAft>
          <a:spcPct val="0"/>
        </a:spcAft>
        <a:defRPr sz="2400">
          <a:solidFill>
            <a:schemeClr val="bg1"/>
          </a:solidFill>
          <a:latin typeface="Arial" charset="0"/>
          <a:cs typeface="Arial" charset="0"/>
        </a:defRPr>
      </a:lvl5pPr>
      <a:lvl6pPr marL="457200" algn="ctr" rtl="0" eaLnBrk="1" fontAlgn="base" hangingPunct="1">
        <a:spcBef>
          <a:spcPct val="0"/>
        </a:spcBef>
        <a:spcAft>
          <a:spcPct val="0"/>
        </a:spcAft>
        <a:defRPr sz="2400">
          <a:solidFill>
            <a:schemeClr val="bg1"/>
          </a:solidFill>
          <a:latin typeface="Arial" charset="0"/>
          <a:cs typeface="Arial" charset="0"/>
        </a:defRPr>
      </a:lvl6pPr>
      <a:lvl7pPr marL="914400" algn="ctr" rtl="0" eaLnBrk="1" fontAlgn="base" hangingPunct="1">
        <a:spcBef>
          <a:spcPct val="0"/>
        </a:spcBef>
        <a:spcAft>
          <a:spcPct val="0"/>
        </a:spcAft>
        <a:defRPr sz="2400">
          <a:solidFill>
            <a:schemeClr val="bg1"/>
          </a:solidFill>
          <a:latin typeface="Arial" charset="0"/>
          <a:cs typeface="Arial" charset="0"/>
        </a:defRPr>
      </a:lvl7pPr>
      <a:lvl8pPr marL="1371600" algn="ctr" rtl="0" eaLnBrk="1" fontAlgn="base" hangingPunct="1">
        <a:spcBef>
          <a:spcPct val="0"/>
        </a:spcBef>
        <a:spcAft>
          <a:spcPct val="0"/>
        </a:spcAft>
        <a:defRPr sz="2400">
          <a:solidFill>
            <a:schemeClr val="bg1"/>
          </a:solidFill>
          <a:latin typeface="Arial" charset="0"/>
          <a:cs typeface="Arial" charset="0"/>
        </a:defRPr>
      </a:lvl8pPr>
      <a:lvl9pPr marL="1828800" algn="ctr" rtl="0" eaLnBrk="1" fontAlgn="base" hangingPunct="1">
        <a:spcBef>
          <a:spcPct val="0"/>
        </a:spcBef>
        <a:spcAft>
          <a:spcPct val="0"/>
        </a:spcAft>
        <a:defRPr sz="24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6146" name="Text Placeholder 2"/>
          <p:cNvSpPr>
            <a:spLocks noGrp="1"/>
          </p:cNvSpPr>
          <p:nvPr>
            <p:ph type="body" idx="1"/>
          </p:nvPr>
        </p:nvSpPr>
        <p:spPr bwMode="auto">
          <a:xfrm>
            <a:off x="457200" y="11430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7"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6148" name="Picture 9" descr="horizontal-logo-green-text.jpg"/>
          <p:cNvPicPr>
            <a:picLocks noChangeAspect="1"/>
          </p:cNvPicPr>
          <p:nvPr/>
        </p:nvPicPr>
        <p:blipFill>
          <a:blip r:embed="rId10" cstate="print"/>
          <a:srcRect/>
          <a:stretch>
            <a:fillRect/>
          </a:stretch>
        </p:blipFill>
        <p:spPr bwMode="auto">
          <a:xfrm>
            <a:off x="457200" y="6354763"/>
            <a:ext cx="2438400" cy="407987"/>
          </a:xfrm>
          <a:prstGeom prst="rect">
            <a:avLst/>
          </a:prstGeom>
          <a:noFill/>
          <a:ln w="9525">
            <a:noFill/>
            <a:miter lim="800000"/>
            <a:headEnd/>
            <a:tailEnd/>
          </a:ln>
        </p:spPr>
      </p:pic>
      <p:sp>
        <p:nvSpPr>
          <p:cNvPr id="13" name="Footer Placeholder 10"/>
          <p:cNvSpPr>
            <a:spLocks noGrp="1"/>
          </p:cNvSpPr>
          <p:nvPr>
            <p:ph type="ftr" sz="quarter" idx="3"/>
          </p:nvPr>
        </p:nvSpPr>
        <p:spPr>
          <a:xfrm>
            <a:off x="3200400" y="6386513"/>
            <a:ext cx="5257800" cy="365125"/>
          </a:xfrm>
          <a:prstGeom prst="rect">
            <a:avLst/>
          </a:prstGeom>
        </p:spPr>
        <p:txBody>
          <a:bodyPr vert="horz" lIns="91440" tIns="45720" rIns="91440" bIns="45720" rtlCol="0" anchor="ctr"/>
          <a:lstStyle>
            <a:lvl1pPr algn="r" eaLnBrk="1" fontAlgn="auto" hangingPunct="1">
              <a:spcBef>
                <a:spcPts val="0"/>
              </a:spcBef>
              <a:spcAft>
                <a:spcPts val="0"/>
              </a:spcAft>
              <a:buFontTx/>
              <a:buNone/>
              <a:defRPr sz="1200" b="0">
                <a:solidFill>
                  <a:srgbClr val="146737"/>
                </a:solidFill>
                <a:latin typeface="Arial" pitchFamily="34" charset="0"/>
                <a:cs typeface="Arial" pitchFamily="34" charset="0"/>
              </a:defRPr>
            </a:lvl1pPr>
          </a:lstStyle>
          <a:p>
            <a:pPr>
              <a:defRPr/>
            </a:pPr>
            <a:endParaRPr lang="en-US"/>
          </a:p>
        </p:txBody>
      </p:sp>
      <p:sp>
        <p:nvSpPr>
          <p:cNvPr id="14" name="Slide Number Placeholder 11"/>
          <p:cNvSpPr>
            <a:spLocks noGrp="1"/>
          </p:cNvSpPr>
          <p:nvPr>
            <p:ph type="sldNum" sz="quarter" idx="4"/>
          </p:nvPr>
        </p:nvSpPr>
        <p:spPr>
          <a:xfrm>
            <a:off x="8382000" y="6381750"/>
            <a:ext cx="4572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b="0">
                <a:solidFill>
                  <a:srgbClr val="146737"/>
                </a:solidFill>
                <a:latin typeface="Arial" pitchFamily="34" charset="0"/>
                <a:cs typeface="Arial" pitchFamily="34" charset="0"/>
              </a:defRPr>
            </a:lvl1pPr>
          </a:lstStyle>
          <a:p>
            <a:pPr>
              <a:defRPr/>
            </a:pPr>
            <a:fld id="{130885DF-C432-43A0-B2EE-B5209C83CDF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7" r:id="rId7"/>
  </p:sldLayoutIdLst>
  <p:hf hdr="0" dt="0"/>
  <p:txStyles>
    <p:titleStyle>
      <a:lvl1pPr algn="ctr" rtl="0" eaLnBrk="0" fontAlgn="base" hangingPunct="0">
        <a:spcBef>
          <a:spcPct val="0"/>
        </a:spcBef>
        <a:spcAft>
          <a:spcPct val="0"/>
        </a:spcAft>
        <a:defRPr sz="2400"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400">
          <a:solidFill>
            <a:schemeClr val="bg1"/>
          </a:solidFill>
          <a:latin typeface="Arial" charset="0"/>
          <a:cs typeface="Arial" charset="0"/>
        </a:defRPr>
      </a:lvl2pPr>
      <a:lvl3pPr algn="ctr" rtl="0" eaLnBrk="0" fontAlgn="base" hangingPunct="0">
        <a:spcBef>
          <a:spcPct val="0"/>
        </a:spcBef>
        <a:spcAft>
          <a:spcPct val="0"/>
        </a:spcAft>
        <a:defRPr sz="2400">
          <a:solidFill>
            <a:schemeClr val="bg1"/>
          </a:solidFill>
          <a:latin typeface="Arial" charset="0"/>
          <a:cs typeface="Arial" charset="0"/>
        </a:defRPr>
      </a:lvl3pPr>
      <a:lvl4pPr algn="ctr" rtl="0" eaLnBrk="0" fontAlgn="base" hangingPunct="0">
        <a:spcBef>
          <a:spcPct val="0"/>
        </a:spcBef>
        <a:spcAft>
          <a:spcPct val="0"/>
        </a:spcAft>
        <a:defRPr sz="2400">
          <a:solidFill>
            <a:schemeClr val="bg1"/>
          </a:solidFill>
          <a:latin typeface="Arial" charset="0"/>
          <a:cs typeface="Arial" charset="0"/>
        </a:defRPr>
      </a:lvl4pPr>
      <a:lvl5pPr algn="ctr" rtl="0" eaLnBrk="0" fontAlgn="base" hangingPunct="0">
        <a:spcBef>
          <a:spcPct val="0"/>
        </a:spcBef>
        <a:spcAft>
          <a:spcPct val="0"/>
        </a:spcAft>
        <a:defRPr sz="2400">
          <a:solidFill>
            <a:schemeClr val="bg1"/>
          </a:solidFill>
          <a:latin typeface="Arial" charset="0"/>
          <a:cs typeface="Arial" charset="0"/>
        </a:defRPr>
      </a:lvl5pPr>
      <a:lvl6pPr marL="457200" algn="ctr" rtl="0" eaLnBrk="1" fontAlgn="base" hangingPunct="1">
        <a:spcBef>
          <a:spcPct val="0"/>
        </a:spcBef>
        <a:spcAft>
          <a:spcPct val="0"/>
        </a:spcAft>
        <a:defRPr sz="2400">
          <a:solidFill>
            <a:schemeClr val="bg1"/>
          </a:solidFill>
          <a:latin typeface="Arial" charset="0"/>
          <a:cs typeface="Arial" charset="0"/>
        </a:defRPr>
      </a:lvl6pPr>
      <a:lvl7pPr marL="914400" algn="ctr" rtl="0" eaLnBrk="1" fontAlgn="base" hangingPunct="1">
        <a:spcBef>
          <a:spcPct val="0"/>
        </a:spcBef>
        <a:spcAft>
          <a:spcPct val="0"/>
        </a:spcAft>
        <a:defRPr sz="2400">
          <a:solidFill>
            <a:schemeClr val="bg1"/>
          </a:solidFill>
          <a:latin typeface="Arial" charset="0"/>
          <a:cs typeface="Arial" charset="0"/>
        </a:defRPr>
      </a:lvl7pPr>
      <a:lvl8pPr marL="1371600" algn="ctr" rtl="0" eaLnBrk="1" fontAlgn="base" hangingPunct="1">
        <a:spcBef>
          <a:spcPct val="0"/>
        </a:spcBef>
        <a:spcAft>
          <a:spcPct val="0"/>
        </a:spcAft>
        <a:defRPr sz="2400">
          <a:solidFill>
            <a:schemeClr val="bg1"/>
          </a:solidFill>
          <a:latin typeface="Arial" charset="0"/>
          <a:cs typeface="Arial" charset="0"/>
        </a:defRPr>
      </a:lvl8pPr>
      <a:lvl9pPr marL="1828800" algn="ctr" rtl="0" eaLnBrk="1" fontAlgn="base" hangingPunct="1">
        <a:spcBef>
          <a:spcPct val="0"/>
        </a:spcBef>
        <a:spcAft>
          <a:spcPct val="0"/>
        </a:spcAft>
        <a:defRPr sz="24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6.e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5.jpe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8.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hyperlink" Target="http://www.llnl.gov/" TargetMode="External"/><Relationship Id="rId1" Type="http://schemas.openxmlformats.org/officeDocument/2006/relationships/slideLayout" Target="../slideLayouts/slideLayout2.xml"/><Relationship Id="rId6" Type="http://schemas.openxmlformats.org/officeDocument/2006/relationships/hyperlink" Target="http://www.ornl.gov/" TargetMode="External"/><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hyperlink" Target="http://web.mit.edu/" TargetMode="External"/><Relationship Id="rId9" Type="http://schemas.openxmlformats.org/officeDocument/2006/relationships/image" Target="../media/image55.jpeg"/></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image" Target="../media/image69.png"/><Relationship Id="rId1" Type="http://schemas.openxmlformats.org/officeDocument/2006/relationships/slideLayout" Target="../slideLayouts/slideLayout10.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olarfuelshub.org/_media/split250.png?cache=" TargetMode="External"/><Relationship Id="rId1" Type="http://schemas.openxmlformats.org/officeDocument/2006/relationships/slideLayout" Target="../slideLayouts/slideLayout10.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4.xml.rels><?xml version="1.0" encoding="UTF-8" standalone="yes"?>
<Relationships xmlns="http://schemas.openxmlformats.org/package/2006/relationships"><Relationship Id="rId3" Type="http://schemas.openxmlformats.org/officeDocument/2006/relationships/hyperlink" Target="http://www.eia.doe.gov/energyexplained/"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685800" y="2057400"/>
            <a:ext cx="7772400" cy="1470025"/>
          </a:xfrm>
        </p:spPr>
        <p:txBody>
          <a:bodyPr/>
          <a:lstStyle/>
          <a:p>
            <a:pPr eaLnBrk="1" hangingPunct="1">
              <a:defRPr/>
            </a:pPr>
            <a:r>
              <a:rPr lang="en-US" dirty="0" smtClean="0">
                <a:latin typeface="+mj-lt"/>
              </a:rPr>
              <a:t>Science for Energy</a:t>
            </a:r>
          </a:p>
        </p:txBody>
      </p:sp>
      <p:sp>
        <p:nvSpPr>
          <p:cNvPr id="23555" name="Subtitle 2"/>
          <p:cNvSpPr>
            <a:spLocks noGrp="1"/>
          </p:cNvSpPr>
          <p:nvPr>
            <p:ph type="subTitle" idx="1"/>
          </p:nvPr>
        </p:nvSpPr>
        <p:spPr>
          <a:xfrm>
            <a:off x="1371600" y="3810000"/>
            <a:ext cx="6400800" cy="1524000"/>
          </a:xfrm>
        </p:spPr>
        <p:txBody>
          <a:bodyPr/>
          <a:lstStyle/>
          <a:p>
            <a:pPr eaLnBrk="1" hangingPunct="1">
              <a:spcBef>
                <a:spcPct val="0"/>
              </a:spcBef>
            </a:pPr>
            <a:r>
              <a:rPr lang="en-US" dirty="0" smtClean="0">
                <a:solidFill>
                  <a:srgbClr val="404040"/>
                </a:solidFill>
              </a:rPr>
              <a:t>Department of Physics </a:t>
            </a:r>
          </a:p>
          <a:p>
            <a:pPr eaLnBrk="1" hangingPunct="1">
              <a:spcBef>
                <a:spcPct val="0"/>
              </a:spcBef>
            </a:pPr>
            <a:r>
              <a:rPr lang="en-US" dirty="0" smtClean="0">
                <a:solidFill>
                  <a:srgbClr val="404040"/>
                </a:solidFill>
              </a:rPr>
              <a:t>University of Missouri</a:t>
            </a:r>
          </a:p>
          <a:p>
            <a:pPr eaLnBrk="1" hangingPunct="1">
              <a:spcBef>
                <a:spcPct val="0"/>
              </a:spcBef>
            </a:pPr>
            <a:r>
              <a:rPr lang="en-US" dirty="0" smtClean="0">
                <a:solidFill>
                  <a:srgbClr val="404040"/>
                </a:solidFill>
              </a:rPr>
              <a:t>February 18, 2011</a:t>
            </a:r>
          </a:p>
        </p:txBody>
      </p:sp>
      <p:sp>
        <p:nvSpPr>
          <p:cNvPr id="23556" name="Rectangle 4"/>
          <p:cNvSpPr>
            <a:spLocks noChangeArrowheads="1"/>
          </p:cNvSpPr>
          <p:nvPr/>
        </p:nvSpPr>
        <p:spPr bwMode="auto">
          <a:xfrm>
            <a:off x="2286000" y="5573713"/>
            <a:ext cx="4572000" cy="979487"/>
          </a:xfrm>
          <a:prstGeom prst="rect">
            <a:avLst/>
          </a:prstGeom>
          <a:noFill/>
          <a:ln w="9525">
            <a:noFill/>
            <a:miter lim="800000"/>
            <a:headEnd/>
            <a:tailEnd/>
          </a:ln>
        </p:spPr>
        <p:txBody>
          <a:bodyPr>
            <a:spAutoFit/>
          </a:bodyPr>
          <a:lstStyle/>
          <a:p>
            <a:pPr algn="ctr">
              <a:spcBef>
                <a:spcPct val="10000"/>
              </a:spcBef>
            </a:pPr>
            <a:r>
              <a:rPr lang="en-US">
                <a:solidFill>
                  <a:srgbClr val="404040"/>
                </a:solidFill>
                <a:cs typeface="Arial" pitchFamily="34" charset="0"/>
              </a:rPr>
              <a:t>Dr. William F. Brinkman</a:t>
            </a:r>
          </a:p>
          <a:p>
            <a:pPr algn="ctr">
              <a:spcBef>
                <a:spcPct val="10000"/>
              </a:spcBef>
            </a:pPr>
            <a:r>
              <a:rPr lang="en-US">
                <a:solidFill>
                  <a:srgbClr val="404040"/>
                </a:solidFill>
                <a:cs typeface="Arial" pitchFamily="34" charset="0"/>
              </a:rPr>
              <a:t>Director, Office of Science</a:t>
            </a:r>
            <a:br>
              <a:rPr lang="en-US">
                <a:solidFill>
                  <a:srgbClr val="404040"/>
                </a:solidFill>
                <a:cs typeface="Arial" pitchFamily="34" charset="0"/>
              </a:rPr>
            </a:br>
            <a:r>
              <a:rPr lang="en-US">
                <a:solidFill>
                  <a:srgbClr val="404040"/>
                </a:solidFill>
                <a:cs typeface="Arial" pitchFamily="34" charset="0"/>
              </a:rPr>
              <a:t>U.S. Department of Energy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idx="4294967295"/>
          </p:nvPr>
        </p:nvSpPr>
        <p:spPr>
          <a:xfrm>
            <a:off x="0" y="-212725"/>
            <a:ext cx="9144000" cy="1143000"/>
          </a:xfrm>
        </p:spPr>
        <p:txBody>
          <a:bodyPr/>
          <a:lstStyle/>
          <a:p>
            <a:r>
              <a:rPr lang="en-US" dirty="0" smtClean="0"/>
              <a:t>Accounting for Stagnation of Global Average Temperature:</a:t>
            </a:r>
            <a:br>
              <a:rPr lang="en-US" dirty="0" smtClean="0"/>
            </a:br>
            <a:r>
              <a:rPr lang="en-US" dirty="0" smtClean="0"/>
              <a:t>The Role of Climate Model Variability</a:t>
            </a:r>
          </a:p>
        </p:txBody>
      </p:sp>
      <p:sp>
        <p:nvSpPr>
          <p:cNvPr id="16388" name="Slide Number Placeholder 4"/>
          <p:cNvSpPr txBox="1">
            <a:spLocks noGrp="1"/>
          </p:cNvSpPr>
          <p:nvPr/>
        </p:nvSpPr>
        <p:spPr bwMode="auto">
          <a:xfrm>
            <a:off x="8382000" y="6351588"/>
            <a:ext cx="457200" cy="365125"/>
          </a:xfrm>
          <a:prstGeom prst="rect">
            <a:avLst/>
          </a:prstGeom>
          <a:noFill/>
          <a:ln w="9525">
            <a:noFill/>
            <a:miter lim="800000"/>
            <a:headEnd/>
            <a:tailEnd/>
          </a:ln>
        </p:spPr>
        <p:txBody>
          <a:bodyPr anchor="ctr"/>
          <a:lstStyle/>
          <a:p>
            <a:pPr algn="ctr"/>
            <a:fld id="{C78FFA6F-1AD9-4BB5-8DF3-B8E018B1329B}" type="slidenum">
              <a:rPr lang="en-US" sz="1200">
                <a:solidFill>
                  <a:srgbClr val="146737"/>
                </a:solidFill>
                <a:cs typeface="Arial" pitchFamily="34" charset="0"/>
              </a:rPr>
              <a:pPr algn="ctr"/>
              <a:t>10</a:t>
            </a:fld>
            <a:endParaRPr lang="en-US" sz="1200">
              <a:solidFill>
                <a:srgbClr val="146737"/>
              </a:solidFill>
              <a:cs typeface="Arial" pitchFamily="34" charset="0"/>
            </a:endParaRPr>
          </a:p>
        </p:txBody>
      </p:sp>
      <p:pic>
        <p:nvPicPr>
          <p:cNvPr id="16389" name="Picture 10" descr="trise.jpg"/>
          <p:cNvPicPr>
            <a:picLocks noChangeAspect="1"/>
          </p:cNvPicPr>
          <p:nvPr/>
        </p:nvPicPr>
        <p:blipFill>
          <a:blip r:embed="rId3" cstate="print"/>
          <a:srcRect/>
          <a:stretch>
            <a:fillRect/>
          </a:stretch>
        </p:blipFill>
        <p:spPr bwMode="auto">
          <a:xfrm>
            <a:off x="990600" y="1228725"/>
            <a:ext cx="7651750" cy="4700588"/>
          </a:xfrm>
          <a:prstGeom prst="rect">
            <a:avLst/>
          </a:prstGeom>
          <a:noFill/>
          <a:ln w="9525">
            <a:noFill/>
            <a:miter lim="800000"/>
            <a:headEnd/>
            <a:tailEnd/>
          </a:ln>
        </p:spPr>
      </p:pic>
      <p:sp>
        <p:nvSpPr>
          <p:cNvPr id="6" name="TextBox 5"/>
          <p:cNvSpPr txBox="1"/>
          <p:nvPr/>
        </p:nvSpPr>
        <p:spPr>
          <a:xfrm rot="16200000">
            <a:off x="-1072634" y="3282434"/>
            <a:ext cx="3581400" cy="369332"/>
          </a:xfrm>
          <a:prstGeom prst="rect">
            <a:avLst/>
          </a:prstGeom>
          <a:noFill/>
        </p:spPr>
        <p:txBody>
          <a:bodyPr wrap="square" rtlCol="0">
            <a:spAutoFit/>
          </a:bodyPr>
          <a:lstStyle/>
          <a:p>
            <a:r>
              <a:rPr lang="en-US" b="1" dirty="0" smtClean="0"/>
              <a:t>Temperature change (° C)</a:t>
            </a:r>
            <a:endParaRPr lang="en-US" b="1" dirty="0"/>
          </a:p>
        </p:txBody>
      </p:sp>
      <p:sp>
        <p:nvSpPr>
          <p:cNvPr id="8" name="TextBox 5"/>
          <p:cNvSpPr txBox="1">
            <a:spLocks noChangeArrowheads="1"/>
          </p:cNvSpPr>
          <p:nvPr/>
        </p:nvSpPr>
        <p:spPr bwMode="auto">
          <a:xfrm>
            <a:off x="272901" y="5992667"/>
            <a:ext cx="6680996" cy="276999"/>
          </a:xfrm>
          <a:prstGeom prst="rect">
            <a:avLst/>
          </a:prstGeom>
          <a:noFill/>
          <a:ln w="9525">
            <a:noFill/>
            <a:miter lim="800000"/>
            <a:headEnd/>
            <a:tailEnd/>
          </a:ln>
        </p:spPr>
        <p:txBody>
          <a:bodyPr wrap="none">
            <a:spAutoFit/>
          </a:bodyPr>
          <a:lstStyle/>
          <a:p>
            <a:r>
              <a:rPr lang="en-US" sz="1200" b="1" dirty="0" smtClean="0">
                <a:solidFill>
                  <a:srgbClr val="146737"/>
                </a:solidFill>
                <a:cs typeface="Arial" pitchFamily="34" charset="0"/>
              </a:rPr>
              <a:t>J. Knight et al., </a:t>
            </a:r>
            <a:r>
              <a:rPr lang="en-US" sz="1200" b="1" i="1" dirty="0" smtClean="0">
                <a:solidFill>
                  <a:srgbClr val="146737"/>
                </a:solidFill>
                <a:cs typeface="Arial" pitchFamily="34" charset="0"/>
              </a:rPr>
              <a:t>Bull. Amer. Met. Soc</a:t>
            </a:r>
            <a:r>
              <a:rPr lang="en-US" sz="1200" b="1" dirty="0" smtClean="0">
                <a:solidFill>
                  <a:srgbClr val="146737"/>
                </a:solidFill>
                <a:cs typeface="Arial" pitchFamily="34" charset="0"/>
              </a:rPr>
              <a:t>., “State of the Climate” Supplement, August 2009</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idx="4294967295"/>
          </p:nvPr>
        </p:nvSpPr>
        <p:spPr>
          <a:xfrm>
            <a:off x="0" y="-212725"/>
            <a:ext cx="9144000" cy="1143000"/>
          </a:xfrm>
        </p:spPr>
        <p:txBody>
          <a:bodyPr/>
          <a:lstStyle/>
          <a:p>
            <a:r>
              <a:rPr lang="en-US" dirty="0" smtClean="0"/>
              <a:t>Accounting for Stagnation of Global Average Temperature:</a:t>
            </a:r>
            <a:br>
              <a:rPr lang="en-US" dirty="0" smtClean="0"/>
            </a:br>
            <a:r>
              <a:rPr lang="en-US" dirty="0" smtClean="0"/>
              <a:t>The Role of Climate Model Variability</a:t>
            </a:r>
          </a:p>
        </p:txBody>
      </p:sp>
      <p:sp>
        <p:nvSpPr>
          <p:cNvPr id="16388" name="Slide Number Placeholder 4"/>
          <p:cNvSpPr txBox="1">
            <a:spLocks noGrp="1"/>
          </p:cNvSpPr>
          <p:nvPr/>
        </p:nvSpPr>
        <p:spPr bwMode="auto">
          <a:xfrm>
            <a:off x="8382000" y="6351588"/>
            <a:ext cx="457200" cy="365125"/>
          </a:xfrm>
          <a:prstGeom prst="rect">
            <a:avLst/>
          </a:prstGeom>
          <a:noFill/>
          <a:ln w="9525">
            <a:noFill/>
            <a:miter lim="800000"/>
            <a:headEnd/>
            <a:tailEnd/>
          </a:ln>
        </p:spPr>
        <p:txBody>
          <a:bodyPr anchor="ctr"/>
          <a:lstStyle/>
          <a:p>
            <a:pPr algn="ctr"/>
            <a:fld id="{C78FFA6F-1AD9-4BB5-8DF3-B8E018B1329B}" type="slidenum">
              <a:rPr lang="en-US" sz="1200">
                <a:solidFill>
                  <a:srgbClr val="146737"/>
                </a:solidFill>
                <a:cs typeface="Arial" pitchFamily="34" charset="0"/>
              </a:rPr>
              <a:pPr algn="ctr"/>
              <a:t>11</a:t>
            </a:fld>
            <a:endParaRPr lang="en-US" sz="1200">
              <a:solidFill>
                <a:srgbClr val="146737"/>
              </a:solidFill>
              <a:cs typeface="Arial" pitchFamily="34" charset="0"/>
            </a:endParaRPr>
          </a:p>
        </p:txBody>
      </p:sp>
      <p:sp>
        <p:nvSpPr>
          <p:cNvPr id="8" name="TextBox 5"/>
          <p:cNvSpPr txBox="1">
            <a:spLocks noChangeArrowheads="1"/>
          </p:cNvSpPr>
          <p:nvPr/>
        </p:nvSpPr>
        <p:spPr bwMode="auto">
          <a:xfrm>
            <a:off x="272901" y="5992667"/>
            <a:ext cx="6440546" cy="276999"/>
          </a:xfrm>
          <a:prstGeom prst="rect">
            <a:avLst/>
          </a:prstGeom>
          <a:noFill/>
          <a:ln w="9525">
            <a:noFill/>
            <a:miter lim="800000"/>
            <a:headEnd/>
            <a:tailEnd/>
          </a:ln>
        </p:spPr>
        <p:txBody>
          <a:bodyPr wrap="none">
            <a:spAutoFit/>
          </a:bodyPr>
          <a:lstStyle/>
          <a:p>
            <a:r>
              <a:rPr lang="en-US" sz="1200" b="1" dirty="0" smtClean="0">
                <a:solidFill>
                  <a:srgbClr val="146737"/>
                </a:solidFill>
                <a:cs typeface="Arial" pitchFamily="34" charset="0"/>
              </a:rPr>
              <a:t>J. Knight et al., </a:t>
            </a:r>
            <a:r>
              <a:rPr lang="en-US" sz="1200" b="1" i="1" dirty="0" smtClean="0">
                <a:solidFill>
                  <a:srgbClr val="146737"/>
                </a:solidFill>
                <a:cs typeface="Arial" pitchFamily="34" charset="0"/>
              </a:rPr>
              <a:t>Bull. Amer. Met. Soc</a:t>
            </a:r>
            <a:r>
              <a:rPr lang="en-US" sz="1200" b="1" dirty="0" smtClean="0">
                <a:solidFill>
                  <a:srgbClr val="146737"/>
                </a:solidFill>
                <a:cs typeface="Arial" pitchFamily="34" charset="0"/>
              </a:rPr>
              <a:t>., “State of the Climate” Supplement, August 2010</a:t>
            </a:r>
          </a:p>
        </p:txBody>
      </p:sp>
      <p:pic>
        <p:nvPicPr>
          <p:cNvPr id="7" name="Picture 6" descr="climate-assessment-2009-hi-reza.jpg"/>
          <p:cNvPicPr>
            <a:picLocks noChangeAspect="1"/>
          </p:cNvPicPr>
          <p:nvPr/>
        </p:nvPicPr>
        <p:blipFill>
          <a:blip r:embed="rId3" cstate="print"/>
          <a:srcRect l="1912" t="5714" r="4686" b="5714"/>
          <a:stretch>
            <a:fillRect/>
          </a:stretch>
        </p:blipFill>
        <p:spPr>
          <a:xfrm>
            <a:off x="381000" y="838200"/>
            <a:ext cx="8440994" cy="51816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smtClean="0"/>
              <a:t>Global Surface Temperature Does Not Always Rise</a:t>
            </a:r>
          </a:p>
        </p:txBody>
      </p:sp>
      <p:pic>
        <p:nvPicPr>
          <p:cNvPr id="17411" name="Picture 2"/>
          <p:cNvPicPr>
            <a:picLocks noChangeAspect="1"/>
          </p:cNvPicPr>
          <p:nvPr/>
        </p:nvPicPr>
        <p:blipFill>
          <a:blip r:embed="rId3" cstate="print"/>
          <a:srcRect/>
          <a:stretch>
            <a:fillRect/>
          </a:stretch>
        </p:blipFill>
        <p:spPr bwMode="auto">
          <a:xfrm>
            <a:off x="2286000" y="1676400"/>
            <a:ext cx="4243032" cy="4254500"/>
          </a:xfrm>
          <a:prstGeom prst="rect">
            <a:avLst/>
          </a:prstGeom>
          <a:noFill/>
          <a:ln w="9525">
            <a:noFill/>
            <a:miter lim="800000"/>
            <a:headEnd/>
            <a:tailEnd/>
          </a:ln>
        </p:spPr>
      </p:pic>
      <p:sp>
        <p:nvSpPr>
          <p:cNvPr id="4" name="Slide Number Placeholder 4"/>
          <p:cNvSpPr>
            <a:spLocks noGrp="1"/>
          </p:cNvSpPr>
          <p:nvPr>
            <p:ph type="sldNum" sz="quarter" idx="11"/>
          </p:nvPr>
        </p:nvSpPr>
        <p:spPr bwMode="auto">
          <a:xfrm>
            <a:off x="8458200" y="6351588"/>
            <a:ext cx="4572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E16A0A9A-4481-406B-8C5B-95C9C8EC32C5}" type="slidenum">
              <a:rPr lang="en-US" smtClean="0"/>
              <a:pPr fontAlgn="base">
                <a:spcBef>
                  <a:spcPct val="0"/>
                </a:spcBef>
                <a:spcAft>
                  <a:spcPct val="0"/>
                </a:spcAft>
              </a:pPr>
              <a:t>12</a:t>
            </a:fld>
            <a:endParaRPr lang="en-US" smtClean="0"/>
          </a:p>
        </p:txBody>
      </p:sp>
      <p:sp>
        <p:nvSpPr>
          <p:cNvPr id="5" name="TextBox 4"/>
          <p:cNvSpPr txBox="1"/>
          <p:nvPr/>
        </p:nvSpPr>
        <p:spPr>
          <a:xfrm>
            <a:off x="1828800" y="1143000"/>
            <a:ext cx="5715000"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b="1" dirty="0" smtClean="0"/>
              <a:t>Observations of Global Surface Temperature</a:t>
            </a:r>
            <a:endParaRPr lang="en-US" sz="2000" b="1" dirty="0"/>
          </a:p>
        </p:txBody>
      </p:sp>
      <p:sp>
        <p:nvSpPr>
          <p:cNvPr id="7" name="TextBox 5"/>
          <p:cNvSpPr txBox="1">
            <a:spLocks noChangeArrowheads="1"/>
          </p:cNvSpPr>
          <p:nvPr/>
        </p:nvSpPr>
        <p:spPr bwMode="auto">
          <a:xfrm>
            <a:off x="272901" y="5992667"/>
            <a:ext cx="5617820" cy="276999"/>
          </a:xfrm>
          <a:prstGeom prst="rect">
            <a:avLst/>
          </a:prstGeom>
          <a:noFill/>
          <a:ln w="9525">
            <a:noFill/>
            <a:miter lim="800000"/>
            <a:headEnd/>
            <a:tailEnd/>
          </a:ln>
        </p:spPr>
        <p:txBody>
          <a:bodyPr wrap="none">
            <a:spAutoFit/>
          </a:bodyPr>
          <a:lstStyle/>
          <a:p>
            <a:r>
              <a:rPr lang="en-US" sz="1200" b="1" dirty="0" err="1" smtClean="0">
                <a:solidFill>
                  <a:srgbClr val="146737"/>
                </a:solidFill>
                <a:cs typeface="Arial" pitchFamily="34" charset="0"/>
              </a:rPr>
              <a:t>Easterling</a:t>
            </a:r>
            <a:r>
              <a:rPr lang="en-US" sz="1200" b="1" dirty="0" smtClean="0">
                <a:solidFill>
                  <a:srgbClr val="146737"/>
                </a:solidFill>
                <a:cs typeface="Arial" pitchFamily="34" charset="0"/>
              </a:rPr>
              <a:t>, D. R., and M. F. </a:t>
            </a:r>
            <a:r>
              <a:rPr lang="en-US" sz="1200" b="1" dirty="0" err="1" smtClean="0">
                <a:solidFill>
                  <a:srgbClr val="146737"/>
                </a:solidFill>
                <a:cs typeface="Arial" pitchFamily="34" charset="0"/>
              </a:rPr>
              <a:t>Wehner</a:t>
            </a:r>
            <a:r>
              <a:rPr lang="en-US" sz="1200" b="1" dirty="0" smtClean="0">
                <a:solidFill>
                  <a:srgbClr val="146737"/>
                </a:solidFill>
                <a:cs typeface="Arial" pitchFamily="34" charset="0"/>
              </a:rPr>
              <a:t>, </a:t>
            </a:r>
            <a:r>
              <a:rPr lang="en-US" sz="1200" b="1" i="1" dirty="0" err="1" smtClean="0">
                <a:solidFill>
                  <a:srgbClr val="146737"/>
                </a:solidFill>
                <a:cs typeface="Arial" pitchFamily="34" charset="0"/>
              </a:rPr>
              <a:t>Geophys</a:t>
            </a:r>
            <a:r>
              <a:rPr lang="en-US" sz="1200" b="1" i="1" dirty="0" smtClean="0">
                <a:solidFill>
                  <a:srgbClr val="146737"/>
                </a:solidFill>
                <a:cs typeface="Arial" pitchFamily="34" charset="0"/>
              </a:rPr>
              <a:t>. Res. </a:t>
            </a:r>
            <a:r>
              <a:rPr lang="en-US" sz="1200" b="1" i="1" dirty="0" err="1" smtClean="0">
                <a:solidFill>
                  <a:srgbClr val="146737"/>
                </a:solidFill>
                <a:cs typeface="Arial" pitchFamily="34" charset="0"/>
              </a:rPr>
              <a:t>Lett</a:t>
            </a:r>
            <a:r>
              <a:rPr lang="en-US" sz="1200" b="1" dirty="0" smtClean="0">
                <a:solidFill>
                  <a:srgbClr val="146737"/>
                </a:solidFill>
                <a:cs typeface="Arial" pitchFamily="34" charset="0"/>
              </a:rPr>
              <a:t>., 36, L08706 (2009).</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Models Predict Flat Periods</a:t>
            </a:r>
          </a:p>
        </p:txBody>
      </p:sp>
      <p:pic>
        <p:nvPicPr>
          <p:cNvPr id="18435" name="Picture 2"/>
          <p:cNvPicPr>
            <a:picLocks noChangeAspect="1"/>
          </p:cNvPicPr>
          <p:nvPr/>
        </p:nvPicPr>
        <p:blipFill>
          <a:blip r:embed="rId3" cstate="print"/>
          <a:srcRect/>
          <a:stretch>
            <a:fillRect/>
          </a:stretch>
        </p:blipFill>
        <p:spPr bwMode="auto">
          <a:xfrm>
            <a:off x="1981200" y="1828800"/>
            <a:ext cx="5135710" cy="3733800"/>
          </a:xfrm>
          <a:prstGeom prst="rect">
            <a:avLst/>
          </a:prstGeom>
          <a:noFill/>
          <a:ln w="9525">
            <a:noFill/>
            <a:miter lim="800000"/>
            <a:headEnd/>
            <a:tailEnd/>
          </a:ln>
        </p:spPr>
      </p:pic>
      <p:sp>
        <p:nvSpPr>
          <p:cNvPr id="4" name="Slide Number Placeholder 4"/>
          <p:cNvSpPr>
            <a:spLocks noGrp="1"/>
          </p:cNvSpPr>
          <p:nvPr>
            <p:ph type="sldNum" sz="quarter" idx="11"/>
          </p:nvPr>
        </p:nvSpPr>
        <p:spPr bwMode="auto">
          <a:xfrm>
            <a:off x="8534400" y="6351588"/>
            <a:ext cx="4572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E16A0A9A-4481-406B-8C5B-95C9C8EC32C5}" type="slidenum">
              <a:rPr lang="en-US" smtClean="0"/>
              <a:pPr fontAlgn="base">
                <a:spcBef>
                  <a:spcPct val="0"/>
                </a:spcBef>
                <a:spcAft>
                  <a:spcPct val="0"/>
                </a:spcAft>
              </a:pPr>
              <a:t>13</a:t>
            </a:fld>
            <a:endParaRPr lang="en-US" smtClean="0"/>
          </a:p>
        </p:txBody>
      </p:sp>
      <p:sp>
        <p:nvSpPr>
          <p:cNvPr id="7" name="TextBox 6"/>
          <p:cNvSpPr txBox="1"/>
          <p:nvPr/>
        </p:nvSpPr>
        <p:spPr>
          <a:xfrm>
            <a:off x="2286000" y="1143000"/>
            <a:ext cx="4648200"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b="1" dirty="0" smtClean="0"/>
              <a:t>Model of Global Surface Temperature</a:t>
            </a:r>
            <a:endParaRPr lang="en-US" sz="2000" b="1" dirty="0"/>
          </a:p>
        </p:txBody>
      </p:sp>
      <p:sp>
        <p:nvSpPr>
          <p:cNvPr id="9" name="TextBox 5"/>
          <p:cNvSpPr txBox="1">
            <a:spLocks noChangeArrowheads="1"/>
          </p:cNvSpPr>
          <p:nvPr/>
        </p:nvSpPr>
        <p:spPr bwMode="auto">
          <a:xfrm>
            <a:off x="272901" y="5992667"/>
            <a:ext cx="5617820" cy="276999"/>
          </a:xfrm>
          <a:prstGeom prst="rect">
            <a:avLst/>
          </a:prstGeom>
          <a:noFill/>
          <a:ln w="9525">
            <a:noFill/>
            <a:miter lim="800000"/>
            <a:headEnd/>
            <a:tailEnd/>
          </a:ln>
        </p:spPr>
        <p:txBody>
          <a:bodyPr wrap="none">
            <a:spAutoFit/>
          </a:bodyPr>
          <a:lstStyle/>
          <a:p>
            <a:r>
              <a:rPr lang="en-US" sz="1200" b="1" dirty="0" err="1" smtClean="0">
                <a:solidFill>
                  <a:srgbClr val="146737"/>
                </a:solidFill>
                <a:cs typeface="Arial" pitchFamily="34" charset="0"/>
              </a:rPr>
              <a:t>Easterling</a:t>
            </a:r>
            <a:r>
              <a:rPr lang="en-US" sz="1200" b="1" dirty="0" smtClean="0">
                <a:solidFill>
                  <a:srgbClr val="146737"/>
                </a:solidFill>
                <a:cs typeface="Arial" pitchFamily="34" charset="0"/>
              </a:rPr>
              <a:t>, D. R., and M. F. </a:t>
            </a:r>
            <a:r>
              <a:rPr lang="en-US" sz="1200" b="1" dirty="0" err="1" smtClean="0">
                <a:solidFill>
                  <a:srgbClr val="146737"/>
                </a:solidFill>
                <a:cs typeface="Arial" pitchFamily="34" charset="0"/>
              </a:rPr>
              <a:t>Wehner</a:t>
            </a:r>
            <a:r>
              <a:rPr lang="en-US" sz="1200" b="1" dirty="0" smtClean="0">
                <a:solidFill>
                  <a:srgbClr val="146737"/>
                </a:solidFill>
                <a:cs typeface="Arial" pitchFamily="34" charset="0"/>
              </a:rPr>
              <a:t>, </a:t>
            </a:r>
            <a:r>
              <a:rPr lang="en-US" sz="1200" b="1" i="1" dirty="0" err="1" smtClean="0">
                <a:solidFill>
                  <a:srgbClr val="146737"/>
                </a:solidFill>
                <a:cs typeface="Arial" pitchFamily="34" charset="0"/>
              </a:rPr>
              <a:t>Geophys</a:t>
            </a:r>
            <a:r>
              <a:rPr lang="en-US" sz="1200" b="1" i="1" dirty="0" smtClean="0">
                <a:solidFill>
                  <a:srgbClr val="146737"/>
                </a:solidFill>
                <a:cs typeface="Arial" pitchFamily="34" charset="0"/>
              </a:rPr>
              <a:t>. Res. </a:t>
            </a:r>
            <a:r>
              <a:rPr lang="en-US" sz="1200" b="1" i="1" dirty="0" err="1" smtClean="0">
                <a:solidFill>
                  <a:srgbClr val="146737"/>
                </a:solidFill>
                <a:cs typeface="Arial" pitchFamily="34" charset="0"/>
              </a:rPr>
              <a:t>Lett</a:t>
            </a:r>
            <a:r>
              <a:rPr lang="en-US" sz="1200" b="1" dirty="0" smtClean="0">
                <a:solidFill>
                  <a:srgbClr val="146737"/>
                </a:solidFill>
                <a:cs typeface="Arial" pitchFamily="34" charset="0"/>
              </a:rPr>
              <a:t>., 36, L08706 (2009).</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4"/>
          <p:cNvSpPr txBox="1">
            <a:spLocks noGrp="1"/>
          </p:cNvSpPr>
          <p:nvPr/>
        </p:nvSpPr>
        <p:spPr bwMode="auto">
          <a:xfrm>
            <a:off x="8382000" y="6400800"/>
            <a:ext cx="457200" cy="365125"/>
          </a:xfrm>
          <a:prstGeom prst="rect">
            <a:avLst/>
          </a:prstGeom>
          <a:noFill/>
          <a:ln w="9525">
            <a:noFill/>
            <a:miter lim="800000"/>
            <a:headEnd/>
            <a:tailEnd/>
          </a:ln>
        </p:spPr>
        <p:txBody>
          <a:bodyPr anchor="ctr"/>
          <a:lstStyle/>
          <a:p>
            <a:pPr algn="ctr"/>
            <a:fld id="{AE479B44-CB3D-4DA3-858B-3AB3C3194133}" type="slidenum">
              <a:rPr lang="en-US" sz="1200">
                <a:solidFill>
                  <a:srgbClr val="146737"/>
                </a:solidFill>
                <a:cs typeface="Arial" pitchFamily="34" charset="0"/>
              </a:rPr>
              <a:pPr algn="ctr"/>
              <a:t>14</a:t>
            </a:fld>
            <a:endParaRPr lang="en-US" sz="1200">
              <a:solidFill>
                <a:srgbClr val="146737"/>
              </a:solidFill>
              <a:cs typeface="Arial" pitchFamily="34" charset="0"/>
            </a:endParaRPr>
          </a:p>
        </p:txBody>
      </p:sp>
      <p:sp>
        <p:nvSpPr>
          <p:cNvPr id="6" name="Rectangle 5"/>
          <p:cNvSpPr/>
          <p:nvPr/>
        </p:nvSpPr>
        <p:spPr>
          <a:xfrm>
            <a:off x="0" y="766763"/>
            <a:ext cx="9144000" cy="5545137"/>
          </a:xfrm>
          <a:prstGeom prst="rect">
            <a:avLst/>
          </a:prstGeom>
          <a:solidFill>
            <a:srgbClr val="1467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2">
                  <a:lumMod val="20000"/>
                  <a:lumOff val="80000"/>
                </a:schemeClr>
              </a:solidFill>
            </a:endParaRPr>
          </a:p>
        </p:txBody>
      </p:sp>
      <p:sp>
        <p:nvSpPr>
          <p:cNvPr id="35844" name="Text Box 3"/>
          <p:cNvSpPr txBox="1">
            <a:spLocks noChangeArrowheads="1"/>
          </p:cNvSpPr>
          <p:nvPr/>
        </p:nvSpPr>
        <p:spPr bwMode="auto">
          <a:xfrm>
            <a:off x="762000" y="2209800"/>
            <a:ext cx="7688263" cy="1914525"/>
          </a:xfrm>
          <a:prstGeom prst="rect">
            <a:avLst/>
          </a:prstGeom>
          <a:noFill/>
          <a:ln w="9525">
            <a:noFill/>
            <a:miter lim="800000"/>
            <a:headEnd/>
            <a:tailEnd/>
          </a:ln>
        </p:spPr>
        <p:txBody>
          <a:bodyPr>
            <a:spAutoFit/>
          </a:bodyPr>
          <a:lstStyle/>
          <a:p>
            <a:pPr marL="633413" indent="-633413">
              <a:spcAft>
                <a:spcPct val="35000"/>
              </a:spcAft>
              <a:buFont typeface="Wingdings" pitchFamily="2" charset="2"/>
              <a:buChar char="§"/>
            </a:pPr>
            <a:endParaRPr lang="en-US" sz="3200" b="1">
              <a:solidFill>
                <a:srgbClr val="FFFFFF"/>
              </a:solidFill>
            </a:endParaRPr>
          </a:p>
          <a:p>
            <a:pPr marL="633413" indent="-633413" algn="ctr">
              <a:spcAft>
                <a:spcPct val="35000"/>
              </a:spcAft>
            </a:pPr>
            <a:r>
              <a:rPr lang="en-US" sz="3200" b="1">
                <a:solidFill>
                  <a:srgbClr val="FFFFFF"/>
                </a:solidFill>
                <a:cs typeface="Arial" pitchFamily="34" charset="0"/>
              </a:rPr>
              <a:t>Global and U.S. Energy Outlook</a:t>
            </a:r>
          </a:p>
          <a:p>
            <a:pPr marL="633413" indent="-633413">
              <a:spcAft>
                <a:spcPct val="35000"/>
              </a:spcAft>
              <a:buFont typeface="Wingdings" pitchFamily="2" charset="2"/>
              <a:buChar char="§"/>
            </a:pPr>
            <a:endParaRPr lang="en-US" sz="3200" b="1">
              <a:solidFill>
                <a:srgbClr val="FFFFFF"/>
              </a:solidFill>
              <a:cs typeface="Arial" pitchFamily="34" charset="0"/>
            </a:endParaRPr>
          </a:p>
        </p:txBody>
      </p:sp>
      <p:sp>
        <p:nvSpPr>
          <p:cNvPr id="35845" name="Footer Placeholder 2"/>
          <p:cNvSpPr txBox="1">
            <a:spLocks noGrp="1"/>
          </p:cNvSpPr>
          <p:nvPr/>
        </p:nvSpPr>
        <p:spPr bwMode="auto">
          <a:xfrm>
            <a:off x="3200400" y="6405563"/>
            <a:ext cx="5257800" cy="365125"/>
          </a:xfrm>
          <a:prstGeom prst="rect">
            <a:avLst/>
          </a:prstGeom>
          <a:noFill/>
          <a:ln w="9525">
            <a:noFill/>
            <a:miter lim="800000"/>
            <a:headEnd/>
            <a:tailEnd/>
          </a:ln>
        </p:spPr>
        <p:txBody>
          <a:bodyPr anchor="ctr"/>
          <a:lstStyle/>
          <a:p>
            <a:pPr algn="r"/>
            <a:endParaRPr lang="en-US" sz="1600">
              <a:solidFill>
                <a:srgbClr val="146737"/>
              </a:solidFill>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867" name="Title 1"/>
          <p:cNvSpPr>
            <a:spLocks noGrp="1"/>
          </p:cNvSpPr>
          <p:nvPr>
            <p:ph type="title"/>
          </p:nvPr>
        </p:nvSpPr>
        <p:spPr/>
        <p:txBody>
          <a:bodyPr/>
          <a:lstStyle/>
          <a:p>
            <a:r>
              <a:rPr lang="en-US" smtClean="0"/>
              <a:t>Fossil Fuels Will Continue to Dominate World Energy Supply Under Business as Usual</a:t>
            </a:r>
          </a:p>
        </p:txBody>
      </p:sp>
      <p:sp>
        <p:nvSpPr>
          <p:cNvPr id="36869" name="Slide Number Placeholder 3"/>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F522AB-82C5-4A43-A898-F80762963E69}" type="slidenum">
              <a:rPr lang="en-US" smtClean="0"/>
              <a:pPr fontAlgn="base">
                <a:spcBef>
                  <a:spcPct val="0"/>
                </a:spcBef>
                <a:spcAft>
                  <a:spcPct val="0"/>
                </a:spcAft>
              </a:pPr>
              <a:t>15</a:t>
            </a:fld>
            <a:endParaRPr lang="en-US" smtClean="0"/>
          </a:p>
        </p:txBody>
      </p:sp>
      <p:pic>
        <p:nvPicPr>
          <p:cNvPr id="36870" name="Picture 6"/>
          <p:cNvPicPr>
            <a:picLocks noChangeAspect="1" noChangeArrowheads="1"/>
          </p:cNvPicPr>
          <p:nvPr/>
        </p:nvPicPr>
        <p:blipFill>
          <a:blip r:embed="rId2" cstate="print"/>
          <a:srcRect/>
          <a:stretch>
            <a:fillRect/>
          </a:stretch>
        </p:blipFill>
        <p:spPr bwMode="auto">
          <a:xfrm>
            <a:off x="430213" y="1143000"/>
            <a:ext cx="8713787" cy="3886200"/>
          </a:xfrm>
          <a:prstGeom prst="rect">
            <a:avLst/>
          </a:prstGeom>
          <a:noFill/>
          <a:ln w="9525">
            <a:noFill/>
            <a:miter lim="800000"/>
            <a:headEnd/>
            <a:tailEnd/>
          </a:ln>
        </p:spPr>
      </p:pic>
      <p:sp>
        <p:nvSpPr>
          <p:cNvPr id="36871" name="TextBox 7"/>
          <p:cNvSpPr txBox="1">
            <a:spLocks noChangeArrowheads="1"/>
          </p:cNvSpPr>
          <p:nvPr/>
        </p:nvSpPr>
        <p:spPr bwMode="auto">
          <a:xfrm rot="-5400000">
            <a:off x="-1415256" y="2786856"/>
            <a:ext cx="3810000" cy="369888"/>
          </a:xfrm>
          <a:prstGeom prst="rect">
            <a:avLst/>
          </a:prstGeom>
          <a:solidFill>
            <a:schemeClr val="bg1"/>
          </a:solidFill>
          <a:ln w="9525">
            <a:noFill/>
            <a:miter lim="800000"/>
            <a:headEnd/>
            <a:tailEnd/>
          </a:ln>
        </p:spPr>
        <p:txBody>
          <a:bodyPr>
            <a:spAutoFit/>
          </a:bodyPr>
          <a:lstStyle/>
          <a:p>
            <a:r>
              <a:rPr lang="en-US" b="1"/>
              <a:t>Millions of tons of oil equivalent</a:t>
            </a:r>
          </a:p>
        </p:txBody>
      </p:sp>
      <p:sp>
        <p:nvSpPr>
          <p:cNvPr id="36872" name="Rectangle 7"/>
          <p:cNvSpPr>
            <a:spLocks noChangeArrowheads="1"/>
          </p:cNvSpPr>
          <p:nvPr/>
        </p:nvSpPr>
        <p:spPr bwMode="auto">
          <a:xfrm>
            <a:off x="381000" y="6002338"/>
            <a:ext cx="8382000" cy="246062"/>
          </a:xfrm>
          <a:prstGeom prst="rect">
            <a:avLst/>
          </a:prstGeom>
          <a:noFill/>
          <a:ln w="9525">
            <a:noFill/>
            <a:miter lim="800000"/>
            <a:headEnd/>
            <a:tailEnd/>
          </a:ln>
        </p:spPr>
        <p:txBody>
          <a:bodyPr>
            <a:spAutoFit/>
          </a:bodyPr>
          <a:lstStyle/>
          <a:p>
            <a:r>
              <a:rPr lang="en-US" sz="1000" b="1" i="1">
                <a:solidFill>
                  <a:srgbClr val="146737"/>
                </a:solidFill>
              </a:rPr>
              <a:t>Source: International Energy Agency World Energy Outlook, 2009.</a:t>
            </a:r>
            <a:endParaRPr lang="en-US" sz="1000" b="1">
              <a:solidFill>
                <a:srgbClr val="146737"/>
              </a:solidFill>
            </a:endParaRPr>
          </a:p>
        </p:txBody>
      </p:sp>
      <p:sp>
        <p:nvSpPr>
          <p:cNvPr id="10" name="TextBox 9"/>
          <p:cNvSpPr txBox="1"/>
          <p:nvPr/>
        </p:nvSpPr>
        <p:spPr>
          <a:xfrm>
            <a:off x="990600" y="5181600"/>
            <a:ext cx="7162800"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defRPr/>
            </a:pPr>
            <a:r>
              <a:rPr lang="en-US" b="1" dirty="0"/>
              <a:t>Over 90% of the increase in world primary energy demand between</a:t>
            </a:r>
          </a:p>
          <a:p>
            <a:pPr algn="ctr">
              <a:defRPr/>
            </a:pPr>
            <a:r>
              <a:rPr lang="en-US" b="1" dirty="0"/>
              <a:t>2007 and 2030 is projected to come from non-OECD countries</a:t>
            </a:r>
          </a:p>
        </p:txBody>
      </p:sp>
      <p:sp>
        <p:nvSpPr>
          <p:cNvPr id="36874" name="TextBox 10"/>
          <p:cNvSpPr txBox="1">
            <a:spLocks noChangeArrowheads="1"/>
          </p:cNvSpPr>
          <p:nvPr/>
        </p:nvSpPr>
        <p:spPr bwMode="auto">
          <a:xfrm>
            <a:off x="1295400" y="838200"/>
            <a:ext cx="5715000" cy="369888"/>
          </a:xfrm>
          <a:prstGeom prst="rect">
            <a:avLst/>
          </a:prstGeom>
          <a:solidFill>
            <a:schemeClr val="bg1"/>
          </a:solidFill>
          <a:ln w="9525">
            <a:noFill/>
            <a:miter lim="800000"/>
            <a:headEnd/>
            <a:tailEnd/>
          </a:ln>
        </p:spPr>
        <p:txBody>
          <a:bodyPr>
            <a:spAutoFit/>
          </a:bodyPr>
          <a:lstStyle/>
          <a:p>
            <a:pPr algn="ctr"/>
            <a:r>
              <a:rPr lang="en-US" b="1">
                <a:solidFill>
                  <a:srgbClr val="4F8D69"/>
                </a:solidFill>
              </a:rPr>
              <a:t>IEA World Energy Outlook 2009 Reference Case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81000" y="-200025"/>
            <a:ext cx="8305800" cy="1143000"/>
          </a:xfrm>
        </p:spPr>
        <p:txBody>
          <a:bodyPr/>
          <a:lstStyle/>
          <a:p>
            <a:r>
              <a:rPr lang="en-US" smtClean="0"/>
              <a:t>The Market Favors Expanded Use of </a:t>
            </a:r>
            <a:br>
              <a:rPr lang="en-US" smtClean="0"/>
            </a:br>
            <a:r>
              <a:rPr lang="en-US" smtClean="0"/>
              <a:t>Unconventional Natural Gas</a:t>
            </a:r>
          </a:p>
        </p:txBody>
      </p:sp>
      <p:sp>
        <p:nvSpPr>
          <p:cNvPr id="37892" name="Slide Number Placeholder 3"/>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8A69F5-B2CA-45B9-94E3-7828DEDF9EA4}" type="slidenum">
              <a:rPr lang="en-US" smtClean="0"/>
              <a:pPr fontAlgn="base">
                <a:spcBef>
                  <a:spcPct val="0"/>
                </a:spcBef>
                <a:spcAft>
                  <a:spcPct val="0"/>
                </a:spcAft>
              </a:pPr>
              <a:t>16</a:t>
            </a:fld>
            <a:endParaRPr lang="en-US" smtClean="0"/>
          </a:p>
        </p:txBody>
      </p:sp>
      <p:sp>
        <p:nvSpPr>
          <p:cNvPr id="6" name="TextBox 5"/>
          <p:cNvSpPr txBox="1"/>
          <p:nvPr/>
        </p:nvSpPr>
        <p:spPr>
          <a:xfrm>
            <a:off x="961572" y="1209675"/>
            <a:ext cx="7239000" cy="923925"/>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n-US" dirty="0"/>
              <a:t>Today, perhaps the biggest change to the energy system is not expanded use of nuclear or renewable energy, but the development of shale gas formations through horizontal drilling and hydraulic fracturing.</a:t>
            </a:r>
          </a:p>
        </p:txBody>
      </p:sp>
      <p:pic>
        <p:nvPicPr>
          <p:cNvPr id="7169" name="Picture 1"/>
          <p:cNvPicPr>
            <a:picLocks noChangeAspect="1" noChangeArrowheads="1"/>
          </p:cNvPicPr>
          <p:nvPr/>
        </p:nvPicPr>
        <p:blipFill>
          <a:blip r:embed="rId3" cstate="print"/>
          <a:srcRect/>
          <a:stretch>
            <a:fillRect/>
          </a:stretch>
        </p:blipFill>
        <p:spPr bwMode="auto">
          <a:xfrm>
            <a:off x="348437" y="2362200"/>
            <a:ext cx="5745567" cy="3352800"/>
          </a:xfrm>
          <a:prstGeom prst="rect">
            <a:avLst/>
          </a:prstGeom>
          <a:noFill/>
          <a:ln w="9525">
            <a:noFill/>
            <a:miter lim="800000"/>
            <a:headEnd/>
            <a:tailEnd/>
          </a:ln>
        </p:spPr>
      </p:pic>
      <p:sp>
        <p:nvSpPr>
          <p:cNvPr id="10" name="Rectangle 7"/>
          <p:cNvSpPr>
            <a:spLocks noChangeArrowheads="1"/>
          </p:cNvSpPr>
          <p:nvPr/>
        </p:nvSpPr>
        <p:spPr bwMode="auto">
          <a:xfrm>
            <a:off x="304800" y="6002179"/>
            <a:ext cx="8686800" cy="246221"/>
          </a:xfrm>
          <a:prstGeom prst="rect">
            <a:avLst/>
          </a:prstGeom>
          <a:noFill/>
          <a:ln w="9525">
            <a:noFill/>
            <a:miter lim="800000"/>
            <a:headEnd/>
            <a:tailEnd/>
          </a:ln>
        </p:spPr>
        <p:txBody>
          <a:bodyPr>
            <a:spAutoFit/>
          </a:bodyPr>
          <a:lstStyle/>
          <a:p>
            <a:r>
              <a:rPr lang="en-US" sz="1000" b="1" i="1" dirty="0" smtClean="0">
                <a:solidFill>
                  <a:srgbClr val="146737"/>
                </a:solidFill>
              </a:rPr>
              <a:t>Source: Department of Energy, Energy Information Administration Annual Energy Outlook 2009, Reference Case.</a:t>
            </a:r>
            <a:endParaRPr lang="en-US" sz="1000" b="1" dirty="0">
              <a:solidFill>
                <a:srgbClr val="146737"/>
              </a:solidFill>
            </a:endParaRPr>
          </a:p>
        </p:txBody>
      </p:sp>
      <p:sp>
        <p:nvSpPr>
          <p:cNvPr id="37895" name="TextBox 6"/>
          <p:cNvSpPr txBox="1">
            <a:spLocks noChangeArrowheads="1"/>
          </p:cNvSpPr>
          <p:nvPr/>
        </p:nvSpPr>
        <p:spPr bwMode="auto">
          <a:xfrm>
            <a:off x="5958114" y="2755900"/>
            <a:ext cx="2895600" cy="1816100"/>
          </a:xfrm>
          <a:prstGeom prst="rect">
            <a:avLst/>
          </a:prstGeom>
          <a:noFill/>
          <a:ln w="9525">
            <a:noFill/>
            <a:miter lim="800000"/>
            <a:headEnd/>
            <a:tailEnd/>
          </a:ln>
        </p:spPr>
        <p:txBody>
          <a:bodyPr>
            <a:spAutoFit/>
          </a:bodyPr>
          <a:lstStyle/>
          <a:p>
            <a:r>
              <a:rPr lang="en-US" sz="1400" b="1" dirty="0">
                <a:solidFill>
                  <a:srgbClr val="146737"/>
                </a:solidFill>
              </a:rPr>
              <a:t>Proved natural gas reserves at the end of last year were 244.7 trillion cubic feet (</a:t>
            </a:r>
            <a:r>
              <a:rPr lang="en-US" sz="1400" b="1" dirty="0" err="1">
                <a:solidFill>
                  <a:srgbClr val="146737"/>
                </a:solidFill>
              </a:rPr>
              <a:t>tcf</a:t>
            </a:r>
            <a:r>
              <a:rPr lang="en-US" sz="1400" b="1" dirty="0">
                <a:solidFill>
                  <a:srgbClr val="146737"/>
                </a:solidFill>
              </a:rPr>
              <a:t>), the highest level since reports commenced in 1977. </a:t>
            </a:r>
          </a:p>
          <a:p>
            <a:endParaRPr lang="en-US" sz="1400" b="1" dirty="0">
              <a:solidFill>
                <a:srgbClr val="146737"/>
              </a:solidFill>
            </a:endParaRPr>
          </a:p>
          <a:p>
            <a:r>
              <a:rPr lang="en-US" sz="1400" b="1" dirty="0"/>
              <a:t>Proved reserves of shale gas grew by 8.9 </a:t>
            </a:r>
            <a:r>
              <a:rPr lang="en-US" sz="1400" b="1" dirty="0" err="1"/>
              <a:t>tcf</a:t>
            </a:r>
            <a:r>
              <a:rPr lang="en-US" sz="1400" b="1" dirty="0"/>
              <a:t> to </a:t>
            </a:r>
            <a:r>
              <a:rPr lang="en-US" sz="1400" b="1" dirty="0" smtClean="0"/>
              <a:t>32.8 </a:t>
            </a:r>
            <a:r>
              <a:rPr lang="en-US" sz="1400" b="1" dirty="0" err="1"/>
              <a:t>tcf</a:t>
            </a:r>
            <a:r>
              <a:rPr lang="en-US" sz="1400" b="1" dirty="0"/>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938" name="Title 2"/>
          <p:cNvSpPr>
            <a:spLocks noGrp="1"/>
          </p:cNvSpPr>
          <p:nvPr>
            <p:ph type="title"/>
          </p:nvPr>
        </p:nvSpPr>
        <p:spPr/>
        <p:txBody>
          <a:bodyPr/>
          <a:lstStyle/>
          <a:p>
            <a:r>
              <a:rPr lang="en-US" dirty="0" smtClean="0"/>
              <a:t>U.S. Energy Production and Usage in 2008</a:t>
            </a:r>
            <a:br>
              <a:rPr lang="en-US" dirty="0" smtClean="0"/>
            </a:br>
            <a:r>
              <a:rPr lang="en-US" sz="1800" i="1" dirty="0" smtClean="0">
                <a:solidFill>
                  <a:prstClr val="white"/>
                </a:solidFill>
              </a:rPr>
              <a:t> Units in Quadrillion BTUs (Quads)</a:t>
            </a:r>
            <a:endParaRPr lang="en-US" dirty="0" smtClean="0"/>
          </a:p>
        </p:txBody>
      </p:sp>
      <p:sp>
        <p:nvSpPr>
          <p:cNvPr id="39939"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67E463-3BC9-4DBF-97EF-5B437BCD0A42}" type="slidenum">
              <a:rPr lang="en-US" smtClean="0"/>
              <a:pPr fontAlgn="base">
                <a:spcBef>
                  <a:spcPct val="0"/>
                </a:spcBef>
                <a:spcAft>
                  <a:spcPct val="0"/>
                </a:spcAft>
              </a:pPr>
              <a:t>17</a:t>
            </a:fld>
            <a:endParaRPr lang="en-US" smtClean="0"/>
          </a:p>
        </p:txBody>
      </p:sp>
      <p:sp>
        <p:nvSpPr>
          <p:cNvPr id="39941" name="Rectangle 7"/>
          <p:cNvSpPr>
            <a:spLocks noChangeArrowheads="1"/>
          </p:cNvSpPr>
          <p:nvPr/>
        </p:nvSpPr>
        <p:spPr bwMode="auto">
          <a:xfrm>
            <a:off x="304800" y="5867400"/>
            <a:ext cx="8686800" cy="400110"/>
          </a:xfrm>
          <a:prstGeom prst="rect">
            <a:avLst/>
          </a:prstGeom>
          <a:noFill/>
          <a:ln w="9525">
            <a:noFill/>
            <a:miter lim="800000"/>
            <a:headEnd/>
            <a:tailEnd/>
          </a:ln>
        </p:spPr>
        <p:txBody>
          <a:bodyPr>
            <a:spAutoFit/>
          </a:bodyPr>
          <a:lstStyle/>
          <a:p>
            <a:r>
              <a:rPr lang="en-US" sz="1000" b="1" i="1" dirty="0" smtClean="0">
                <a:solidFill>
                  <a:srgbClr val="146737"/>
                </a:solidFill>
              </a:rPr>
              <a:t>Source: Lawrence Livermore National Laboratory and the Department of Energy, Energy Information Administration, 2009 (based on data from DOE/EIA-0384(2008), June 2009).</a:t>
            </a:r>
            <a:endParaRPr lang="en-US" sz="1000" b="1" dirty="0">
              <a:solidFill>
                <a:srgbClr val="146737"/>
              </a:solidFill>
            </a:endParaRPr>
          </a:p>
        </p:txBody>
      </p:sp>
      <p:pic>
        <p:nvPicPr>
          <p:cNvPr id="2" name="Picture 1"/>
          <p:cNvPicPr>
            <a:picLocks noChangeAspect="1" noChangeArrowheads="1"/>
          </p:cNvPicPr>
          <p:nvPr/>
        </p:nvPicPr>
        <p:blipFill>
          <a:blip r:embed="rId3" cstate="print"/>
          <a:srcRect/>
          <a:stretch>
            <a:fillRect/>
          </a:stretch>
        </p:blipFill>
        <p:spPr bwMode="auto">
          <a:xfrm>
            <a:off x="42532" y="816367"/>
            <a:ext cx="9067800" cy="50089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0963" name="Title 2"/>
          <p:cNvSpPr>
            <a:spLocks noGrp="1"/>
          </p:cNvSpPr>
          <p:nvPr>
            <p:ph type="title"/>
          </p:nvPr>
        </p:nvSpPr>
        <p:spPr/>
        <p:txBody>
          <a:bodyPr/>
          <a:lstStyle/>
          <a:p>
            <a:r>
              <a:rPr lang="en-US" dirty="0" smtClean="0"/>
              <a:t>U.S. Carbon Dioxide Emissions in 2008</a:t>
            </a:r>
            <a:br>
              <a:rPr lang="en-US" dirty="0" smtClean="0"/>
            </a:br>
            <a:r>
              <a:rPr lang="en-US" sz="1800" i="1" dirty="0" smtClean="0"/>
              <a:t>Units in Millions of Metric Tons</a:t>
            </a:r>
          </a:p>
        </p:txBody>
      </p:sp>
      <p:sp>
        <p:nvSpPr>
          <p:cNvPr id="40965"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842D23-8E52-4667-B126-3BEEA27B34A3}" type="slidenum">
              <a:rPr lang="en-US" smtClean="0"/>
              <a:pPr fontAlgn="base">
                <a:spcBef>
                  <a:spcPct val="0"/>
                </a:spcBef>
                <a:spcAft>
                  <a:spcPct val="0"/>
                </a:spcAft>
              </a:pPr>
              <a:t>18</a:t>
            </a:fld>
            <a:endParaRPr lang="en-US" smtClean="0"/>
          </a:p>
        </p:txBody>
      </p:sp>
      <p:pic>
        <p:nvPicPr>
          <p:cNvPr id="107525" name="Picture 5"/>
          <p:cNvPicPr>
            <a:picLocks noChangeAspect="1" noChangeArrowheads="1"/>
          </p:cNvPicPr>
          <p:nvPr/>
        </p:nvPicPr>
        <p:blipFill>
          <a:blip r:embed="rId2" cstate="print"/>
          <a:srcRect/>
          <a:stretch>
            <a:fillRect/>
          </a:stretch>
        </p:blipFill>
        <p:spPr bwMode="auto">
          <a:xfrm>
            <a:off x="88915" y="838200"/>
            <a:ext cx="9034537" cy="4953000"/>
          </a:xfrm>
          <a:prstGeom prst="rect">
            <a:avLst/>
          </a:prstGeom>
          <a:noFill/>
          <a:ln w="9525">
            <a:noFill/>
            <a:miter lim="800000"/>
            <a:headEnd/>
            <a:tailEnd/>
          </a:ln>
        </p:spPr>
      </p:pic>
      <p:sp>
        <p:nvSpPr>
          <p:cNvPr id="12" name="Rectangle 7"/>
          <p:cNvSpPr>
            <a:spLocks noChangeArrowheads="1"/>
          </p:cNvSpPr>
          <p:nvPr/>
        </p:nvSpPr>
        <p:spPr bwMode="auto">
          <a:xfrm>
            <a:off x="304800" y="5867400"/>
            <a:ext cx="8686800" cy="400110"/>
          </a:xfrm>
          <a:prstGeom prst="rect">
            <a:avLst/>
          </a:prstGeom>
          <a:noFill/>
          <a:ln w="9525">
            <a:noFill/>
            <a:miter lim="800000"/>
            <a:headEnd/>
            <a:tailEnd/>
          </a:ln>
        </p:spPr>
        <p:txBody>
          <a:bodyPr>
            <a:spAutoFit/>
          </a:bodyPr>
          <a:lstStyle/>
          <a:p>
            <a:r>
              <a:rPr lang="en-US" sz="1000" b="1" i="1" dirty="0">
                <a:solidFill>
                  <a:srgbClr val="146737"/>
                </a:solidFill>
              </a:rPr>
              <a:t>Source: Lawrence Livermore National Laboratory and the Department of Energy, Energy Information Administration, </a:t>
            </a:r>
            <a:r>
              <a:rPr lang="en-US" sz="1000" b="1" i="1" dirty="0" smtClean="0">
                <a:solidFill>
                  <a:srgbClr val="146737"/>
                </a:solidFill>
              </a:rPr>
              <a:t>2010 (based on data from DOE/EIA-0573(2008), December 2009).</a:t>
            </a:r>
            <a:endParaRPr lang="en-US" sz="1000" b="1" dirty="0">
              <a:solidFill>
                <a:srgbClr val="146737"/>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dirty="0" smtClean="0"/>
              <a:t>To prevent global average surface temperature from rising more than 2.5° C by 2050 . . .</a:t>
            </a:r>
          </a:p>
          <a:p>
            <a:pPr>
              <a:buNone/>
            </a:pPr>
            <a:endParaRPr lang="en-US" dirty="0" smtClean="0"/>
          </a:p>
          <a:p>
            <a:pPr>
              <a:buNone/>
            </a:pPr>
            <a:r>
              <a:rPr lang="en-US" dirty="0" smtClean="0"/>
              <a:t>. . . we must emit </a:t>
            </a:r>
            <a:r>
              <a:rPr lang="en-US" dirty="0" smtClean="0">
                <a:solidFill>
                  <a:srgbClr val="FF0000"/>
                </a:solidFill>
              </a:rPr>
              <a:t>less than 1000 GT </a:t>
            </a:r>
            <a:r>
              <a:rPr lang="en-US" dirty="0" smtClean="0"/>
              <a:t>of CO</a:t>
            </a:r>
            <a:r>
              <a:rPr lang="en-US" baseline="-25000" dirty="0" smtClean="0"/>
              <a:t>2</a:t>
            </a:r>
            <a:r>
              <a:rPr lang="en-US" dirty="0" smtClean="0"/>
              <a:t> between 2000–2050 . . .</a:t>
            </a:r>
          </a:p>
          <a:p>
            <a:pPr>
              <a:buNone/>
            </a:pPr>
            <a:endParaRPr lang="en-US" dirty="0" smtClean="0"/>
          </a:p>
          <a:p>
            <a:pPr>
              <a:buNone/>
            </a:pPr>
            <a:r>
              <a:rPr lang="en-US" dirty="0" smtClean="0"/>
              <a:t>. . . but our emissions rate from 2000–2010 was </a:t>
            </a:r>
            <a:r>
              <a:rPr lang="en-US" dirty="0" smtClean="0">
                <a:solidFill>
                  <a:srgbClr val="FF0000"/>
                </a:solidFill>
              </a:rPr>
              <a:t>33 GT per year</a:t>
            </a:r>
            <a:r>
              <a:rPr lang="en-US" dirty="0" smtClean="0"/>
              <a:t> . . .</a:t>
            </a:r>
          </a:p>
          <a:p>
            <a:pPr>
              <a:buNone/>
            </a:pPr>
            <a:endParaRPr lang="en-US" dirty="0" smtClean="0"/>
          </a:p>
          <a:p>
            <a:pPr>
              <a:buNone/>
            </a:pPr>
            <a:r>
              <a:rPr lang="en-US" dirty="0" smtClean="0"/>
              <a:t>. . .  so we must reduce our emissions</a:t>
            </a:r>
            <a:r>
              <a:rPr lang="en-US" dirty="0" smtClean="0">
                <a:solidFill>
                  <a:srgbClr val="FF0000"/>
                </a:solidFill>
              </a:rPr>
              <a:t> by a factor of 8 </a:t>
            </a:r>
            <a:r>
              <a:rPr lang="en-US" dirty="0" smtClean="0"/>
              <a:t>between 2010-2050.</a:t>
            </a:r>
            <a:endParaRPr lang="en-US" dirty="0"/>
          </a:p>
        </p:txBody>
      </p:sp>
      <p:sp>
        <p:nvSpPr>
          <p:cNvPr id="3" name="Title 2"/>
          <p:cNvSpPr>
            <a:spLocks noGrp="1"/>
          </p:cNvSpPr>
          <p:nvPr>
            <p:ph type="title"/>
          </p:nvPr>
        </p:nvSpPr>
        <p:spPr/>
        <p:txBody>
          <a:bodyPr/>
          <a:lstStyle/>
          <a:p>
            <a:r>
              <a:rPr lang="en-US" dirty="0" smtClean="0"/>
              <a:t>We must drive toward Clean Energy </a:t>
            </a:r>
            <a:endParaRPr lang="en-US" dirty="0"/>
          </a:p>
        </p:txBody>
      </p:sp>
      <p:sp>
        <p:nvSpPr>
          <p:cNvPr id="5" name="Slide Number Placeholder 4"/>
          <p:cNvSpPr>
            <a:spLocks noGrp="1"/>
          </p:cNvSpPr>
          <p:nvPr>
            <p:ph type="sldNum" sz="quarter" idx="11"/>
          </p:nvPr>
        </p:nvSpPr>
        <p:spPr/>
        <p:txBody>
          <a:bodyPr/>
          <a:lstStyle/>
          <a:p>
            <a:pPr>
              <a:defRPr/>
            </a:pPr>
            <a:fld id="{4A8DBBFE-4F25-49A6-97AD-A47E724EE9B7}" type="slidenum">
              <a:rPr lang="en-US" smtClean="0"/>
              <a:pPr>
                <a:defRPr/>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p:txBody>
          <a:bodyPr/>
          <a:lstStyle/>
          <a:p>
            <a:pPr marL="228600" indent="-228600"/>
            <a:r>
              <a:rPr lang="en-US" sz="2000" dirty="0" smtClean="0">
                <a:latin typeface="Arial" charset="0"/>
                <a:cs typeface="Arial" charset="0"/>
              </a:rPr>
              <a:t>The Office of Science (SC), within DOE focuses on basic science for discovery, innovation, and national need. </a:t>
            </a:r>
          </a:p>
          <a:p>
            <a:pPr marL="228600" indent="-228600">
              <a:buFont typeface="Arial" charset="0"/>
              <a:buNone/>
            </a:pPr>
            <a:endParaRPr lang="en-US" sz="2000" dirty="0" smtClean="0">
              <a:latin typeface="Arial" charset="0"/>
              <a:cs typeface="Arial" charset="0"/>
            </a:endParaRPr>
          </a:p>
          <a:p>
            <a:pPr marL="228600" indent="-228600"/>
            <a:r>
              <a:rPr lang="en-US" sz="2000" dirty="0" smtClean="0">
                <a:latin typeface="Arial" charset="0"/>
                <a:cs typeface="Arial" charset="0"/>
              </a:rPr>
              <a:t>Research programs span physics, chemistry, materials science, biology, climate and environmental sciences, applied mathematics, computer science, high energy physics, nuclear physics, plasma physics, fusion energy and more.</a:t>
            </a:r>
          </a:p>
          <a:p>
            <a:pPr marL="228600" indent="-228600">
              <a:buFont typeface="Arial" charset="0"/>
              <a:buNone/>
            </a:pPr>
            <a:endParaRPr lang="en-US" sz="2000" dirty="0" smtClean="0">
              <a:latin typeface="Arial" charset="0"/>
              <a:cs typeface="Arial" charset="0"/>
            </a:endParaRPr>
          </a:p>
          <a:p>
            <a:pPr marL="228600" indent="-228600"/>
            <a:r>
              <a:rPr lang="en-US" sz="2000" dirty="0" smtClean="0">
                <a:latin typeface="Arial" charset="0"/>
                <a:cs typeface="Arial" charset="0"/>
              </a:rPr>
              <a:t>The Office of Science provides state-of-the-art open-access R&amp;D user facilities—used by more than 18,000 researchers from universities, other government agencies, and private industry each year.</a:t>
            </a:r>
          </a:p>
          <a:p>
            <a:pPr marL="228600" indent="-228600">
              <a:buFont typeface="Arial" charset="0"/>
              <a:buNone/>
            </a:pPr>
            <a:endParaRPr lang="en-US" sz="2000" dirty="0" smtClean="0">
              <a:latin typeface="Arial" charset="0"/>
              <a:cs typeface="Arial" charset="0"/>
            </a:endParaRPr>
          </a:p>
          <a:p>
            <a:pPr marL="228600" indent="-228600"/>
            <a:r>
              <a:rPr lang="en-US" sz="2000" dirty="0" smtClean="0">
                <a:latin typeface="Arial" charset="0"/>
                <a:cs typeface="Arial" charset="0"/>
              </a:rPr>
              <a:t>SC stewards 10 of the 17 DOE national laboratories.</a:t>
            </a:r>
          </a:p>
          <a:p>
            <a:endParaRPr lang="en-US" dirty="0" smtClean="0">
              <a:latin typeface="Arial" charset="0"/>
              <a:cs typeface="Arial" charset="0"/>
            </a:endParaRPr>
          </a:p>
        </p:txBody>
      </p:sp>
      <p:sp>
        <p:nvSpPr>
          <p:cNvPr id="10243" name="Title 2"/>
          <p:cNvSpPr>
            <a:spLocks noGrp="1"/>
          </p:cNvSpPr>
          <p:nvPr>
            <p:ph type="title"/>
          </p:nvPr>
        </p:nvSpPr>
        <p:spPr/>
        <p:txBody>
          <a:bodyPr/>
          <a:lstStyle/>
          <a:p>
            <a:r>
              <a:rPr lang="en-US" sz="2800" dirty="0" smtClean="0">
                <a:latin typeface="Arial" charset="0"/>
                <a:cs typeface="Arial" charset="0"/>
              </a:rPr>
              <a:t>The Office of Science</a:t>
            </a:r>
          </a:p>
        </p:txBody>
      </p:sp>
      <p:sp>
        <p:nvSpPr>
          <p:cNvPr id="10245"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2D6450-4E18-4385-BE4F-6082AF101E90}" type="slidenum">
              <a:rPr lang="en-US" smtClean="0">
                <a:latin typeface="Arial" charset="0"/>
                <a:cs typeface="Arial" charset="0"/>
              </a:rPr>
              <a:pPr fontAlgn="base">
                <a:spcBef>
                  <a:spcPct val="0"/>
                </a:spcBef>
                <a:spcAft>
                  <a:spcPct val="0"/>
                </a:spcAft>
              </a:pPr>
              <a:t>2</a:t>
            </a:fld>
            <a:endParaRPr lang="en-US" smtClean="0">
              <a:latin typeface="Arial" charset="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228600" y="-228600"/>
            <a:ext cx="8610600" cy="1143000"/>
          </a:xfrm>
        </p:spPr>
        <p:txBody>
          <a:bodyPr/>
          <a:lstStyle/>
          <a:p>
            <a:r>
              <a:rPr lang="en-US" smtClean="0"/>
              <a:t>Broad Expert Consensus on the Need for New Technologies</a:t>
            </a:r>
          </a:p>
        </p:txBody>
      </p:sp>
      <p:sp>
        <p:nvSpPr>
          <p:cNvPr id="44036" name="Slide Number Placeholder 3"/>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A1F342-8353-4759-8895-1419F6F786D0}" type="slidenum">
              <a:rPr lang="en-US" smtClean="0"/>
              <a:pPr fontAlgn="base">
                <a:spcBef>
                  <a:spcPct val="0"/>
                </a:spcBef>
                <a:spcAft>
                  <a:spcPct val="0"/>
                </a:spcAft>
              </a:pPr>
              <a:t>20</a:t>
            </a:fld>
            <a:endParaRPr lang="en-US" smtClean="0"/>
          </a:p>
        </p:txBody>
      </p:sp>
      <p:pic>
        <p:nvPicPr>
          <p:cNvPr id="93187" name="Picture 3" descr="GC_xlg"/>
          <p:cNvPicPr>
            <a:picLocks noChangeAspect="1" noChangeArrowheads="1"/>
          </p:cNvPicPr>
          <p:nvPr/>
        </p:nvPicPr>
        <p:blipFill>
          <a:blip r:embed="rId3" cstate="print"/>
          <a:srcRect/>
          <a:stretch>
            <a:fillRect/>
          </a:stretch>
        </p:blipFill>
        <p:spPr bwMode="auto">
          <a:xfrm>
            <a:off x="3300977" y="2362200"/>
            <a:ext cx="2709198"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609600" y="1219200"/>
            <a:ext cx="7924800" cy="708025"/>
          </a:xfrm>
          <a:prstGeom prst="rect">
            <a:avLst/>
          </a:prstGeom>
          <a:ln w="28575">
            <a:solidFill>
              <a:schemeClr val="accent2"/>
            </a:solidFill>
          </a:ln>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n-US" sz="2000" b="1" dirty="0"/>
              <a:t>Scientific and technological advances will be required to make major changes to the energy system a “no brainer” for consumers and industry.</a:t>
            </a:r>
          </a:p>
        </p:txBody>
      </p:sp>
      <p:pic>
        <p:nvPicPr>
          <p:cNvPr id="63490" name="Picture 2"/>
          <p:cNvPicPr>
            <a:picLocks noChangeAspect="1" noChangeArrowheads="1"/>
          </p:cNvPicPr>
          <p:nvPr/>
        </p:nvPicPr>
        <p:blipFill>
          <a:blip r:embed="rId4" cstate="print"/>
          <a:srcRect/>
          <a:stretch>
            <a:fillRect/>
          </a:stretch>
        </p:blipFill>
        <p:spPr bwMode="auto">
          <a:xfrm>
            <a:off x="381000" y="2209800"/>
            <a:ext cx="2718294" cy="3452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492" name="Picture 4"/>
          <p:cNvPicPr>
            <a:picLocks noChangeAspect="1" noChangeArrowheads="1"/>
          </p:cNvPicPr>
          <p:nvPr/>
        </p:nvPicPr>
        <p:blipFill>
          <a:blip r:embed="rId5" cstate="print"/>
          <a:srcRect/>
          <a:stretch>
            <a:fillRect/>
          </a:stretch>
        </p:blipFill>
        <p:spPr bwMode="auto">
          <a:xfrm>
            <a:off x="6186948" y="2590800"/>
            <a:ext cx="2549794" cy="3457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4294967295"/>
          </p:nvPr>
        </p:nvSpPr>
        <p:spPr bwMode="auto">
          <a:xfrm>
            <a:off x="8413750" y="6351588"/>
            <a:ext cx="3810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21</a:t>
            </a:fld>
            <a:endParaRPr lang="en-US" smtClean="0">
              <a:latin typeface="Arial" charset="0"/>
              <a:cs typeface="Arial" charset="0"/>
            </a:endParaRPr>
          </a:p>
        </p:txBody>
      </p:sp>
      <p:sp>
        <p:nvSpPr>
          <p:cNvPr id="6146" name="Title 2"/>
          <p:cNvSpPr>
            <a:spLocks noGrp="1"/>
          </p:cNvSpPr>
          <p:nvPr>
            <p:ph type="title" idx="4294967295"/>
          </p:nvPr>
        </p:nvSpPr>
        <p:spPr>
          <a:xfrm>
            <a:off x="0" y="-181598"/>
            <a:ext cx="9144000" cy="1143001"/>
          </a:xfrm>
        </p:spPr>
        <p:txBody>
          <a:bodyPr/>
          <a:lstStyle/>
          <a:p>
            <a:r>
              <a:rPr lang="en-US" dirty="0" smtClean="0">
                <a:latin typeface="Arial" charset="0"/>
                <a:cs typeface="Arial" charset="0"/>
              </a:rPr>
              <a:t>New in FY 2012: Science for Clean Energy</a:t>
            </a:r>
          </a:p>
        </p:txBody>
      </p:sp>
      <p:sp>
        <p:nvSpPr>
          <p:cNvPr id="5" name="TextBox 4"/>
          <p:cNvSpPr txBox="1"/>
          <p:nvPr/>
        </p:nvSpPr>
        <p:spPr>
          <a:xfrm>
            <a:off x="728907" y="1051127"/>
            <a:ext cx="7702062" cy="4555093"/>
          </a:xfrm>
          <a:prstGeom prst="rect">
            <a:avLst/>
          </a:prstGeom>
          <a:noFill/>
        </p:spPr>
        <p:txBody>
          <a:bodyPr wrap="square" rtlCol="0">
            <a:spAutoFit/>
          </a:bodyPr>
          <a:lstStyle/>
          <a:p>
            <a:pPr marL="0" lvl="1">
              <a:spcAft>
                <a:spcPts val="1200"/>
              </a:spcAft>
            </a:pPr>
            <a:r>
              <a:rPr lang="en-US" sz="2000" dirty="0" smtClean="0"/>
              <a:t>Applications of 21</a:t>
            </a:r>
            <a:r>
              <a:rPr lang="en-US" sz="2000" baseline="30000" dirty="0" smtClean="0"/>
              <a:t>st</a:t>
            </a:r>
            <a:r>
              <a:rPr lang="en-US" sz="2000" dirty="0" smtClean="0"/>
              <a:t> century science to long-standing barriers in energy technologies: employing nanotechnology, biotechnology, and modeling and simulation</a:t>
            </a:r>
          </a:p>
          <a:p>
            <a:pPr marL="0" lvl="1">
              <a:spcAft>
                <a:spcPts val="1200"/>
              </a:spcAft>
            </a:pPr>
            <a:r>
              <a:rPr lang="en-US" sz="2000" dirty="0" smtClean="0"/>
              <a:t>Examples:</a:t>
            </a:r>
          </a:p>
          <a:p>
            <a:pPr marL="463550" lvl="2" indent="-231775">
              <a:spcAft>
                <a:spcPts val="1800"/>
              </a:spcAft>
              <a:buFont typeface="Wingdings" pitchFamily="2" charset="2"/>
              <a:buChar char="§"/>
            </a:pPr>
            <a:r>
              <a:rPr lang="en-US" sz="1600" b="1" dirty="0" smtClean="0"/>
              <a:t>Materials by design </a:t>
            </a:r>
            <a:r>
              <a:rPr lang="en-US" sz="1600" dirty="0" smtClean="0"/>
              <a:t>using </a:t>
            </a:r>
            <a:r>
              <a:rPr lang="en-US" sz="1600" dirty="0" err="1" smtClean="0"/>
              <a:t>nanoscale</a:t>
            </a:r>
            <a:r>
              <a:rPr lang="en-US" sz="1600" dirty="0" smtClean="0"/>
              <a:t> structures and syntheses for: carbon capture; radiation-resistant and self-healing materials for the nuclear reactor industry; highly efficient </a:t>
            </a:r>
            <a:r>
              <a:rPr lang="en-US" sz="1600" dirty="0" err="1" smtClean="0"/>
              <a:t>photovoltaics</a:t>
            </a:r>
            <a:r>
              <a:rPr lang="en-US" sz="1600" dirty="0" smtClean="0"/>
              <a:t>; and white-light emitting LEDs. </a:t>
            </a:r>
          </a:p>
          <a:p>
            <a:pPr marL="463550" lvl="2" indent="-231775">
              <a:spcAft>
                <a:spcPts val="1800"/>
              </a:spcAft>
              <a:buFont typeface="Wingdings" pitchFamily="2" charset="2"/>
              <a:buChar char="§"/>
            </a:pPr>
            <a:r>
              <a:rPr lang="en-US" sz="1600" b="1" dirty="0" err="1" smtClean="0"/>
              <a:t>Biosystems</a:t>
            </a:r>
            <a:r>
              <a:rPr lang="en-US" sz="1600" b="1" dirty="0" smtClean="0"/>
              <a:t> by design</a:t>
            </a:r>
            <a:r>
              <a:rPr lang="en-US" sz="1600" dirty="0" smtClean="0"/>
              <a:t> combining the development of new molecular toolkits  with </a:t>
            </a:r>
            <a:r>
              <a:rPr lang="en-US" sz="1600" dirty="0" err="1" smtClean="0"/>
              <a:t>testbeds</a:t>
            </a:r>
            <a:r>
              <a:rPr lang="en-US" sz="1600" dirty="0" smtClean="0"/>
              <a:t> for the design and construction of improved biological components or new </a:t>
            </a:r>
            <a:r>
              <a:rPr lang="en-US" sz="1600" dirty="0" err="1" smtClean="0"/>
              <a:t>biohybrid</a:t>
            </a:r>
            <a:r>
              <a:rPr lang="en-US" sz="1600" dirty="0" smtClean="0"/>
              <a:t> systems and processes for improved </a:t>
            </a:r>
            <a:r>
              <a:rPr lang="en-US" sz="1600" dirty="0" err="1" smtClean="0"/>
              <a:t>biofuels</a:t>
            </a:r>
            <a:r>
              <a:rPr lang="en-US" sz="1600" dirty="0" smtClean="0"/>
              <a:t> and </a:t>
            </a:r>
            <a:r>
              <a:rPr lang="en-US" sz="1600" dirty="0" err="1" smtClean="0"/>
              <a:t>bioproducts</a:t>
            </a:r>
            <a:r>
              <a:rPr lang="en-US" sz="1600" dirty="0" smtClean="0"/>
              <a:t>.</a:t>
            </a:r>
          </a:p>
          <a:p>
            <a:pPr marL="463550" lvl="2" indent="-231775">
              <a:spcAft>
                <a:spcPts val="1800"/>
              </a:spcAft>
              <a:buFont typeface="Wingdings" pitchFamily="2" charset="2"/>
              <a:buChar char="§"/>
            </a:pPr>
            <a:r>
              <a:rPr lang="en-US" sz="1600" b="1" dirty="0" smtClean="0"/>
              <a:t>Modeling and simulation</a:t>
            </a:r>
            <a:r>
              <a:rPr lang="en-US" sz="1600" dirty="0" smtClean="0"/>
              <a:t> to facilitate materials and chemistry by design and to address technology challenges such as the optimization of internal combustion engines using advanced transportation fuels (</a:t>
            </a:r>
            <a:r>
              <a:rPr lang="en-US" sz="1600" dirty="0" err="1" smtClean="0"/>
              <a:t>biofuels</a:t>
            </a:r>
            <a:r>
              <a:rPr lang="en-US" sz="1600" dirty="0" smtClean="0"/>
              <a:t>).</a:t>
            </a:r>
            <a:endParaRPr lang="en-US" sz="1600" i="1"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7" name="Content Placeholder 1"/>
          <p:cNvSpPr>
            <a:spLocks noGrp="1"/>
          </p:cNvSpPr>
          <p:nvPr>
            <p:ph idx="1"/>
          </p:nvPr>
        </p:nvSpPr>
        <p:spPr/>
        <p:txBody>
          <a:bodyPr/>
          <a:lstStyle/>
          <a:p>
            <a:endParaRPr lang="en-US" smtClean="0"/>
          </a:p>
        </p:txBody>
      </p:sp>
      <p:sp>
        <p:nvSpPr>
          <p:cNvPr id="47108" name="Title 2"/>
          <p:cNvSpPr>
            <a:spLocks noGrp="1"/>
          </p:cNvSpPr>
          <p:nvPr>
            <p:ph type="title"/>
          </p:nvPr>
        </p:nvSpPr>
        <p:spPr/>
        <p:txBody>
          <a:bodyPr/>
          <a:lstStyle/>
          <a:p>
            <a:r>
              <a:rPr lang="en-US" dirty="0" smtClean="0"/>
              <a:t>A National Strategy for a New Energy Economy</a:t>
            </a:r>
          </a:p>
        </p:txBody>
      </p:sp>
      <p:sp>
        <p:nvSpPr>
          <p:cNvPr id="47110"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ABE9AE-3498-434D-9B50-F9E12781613D}" type="slidenum">
              <a:rPr lang="en-US" smtClean="0"/>
              <a:pPr fontAlgn="base">
                <a:spcBef>
                  <a:spcPct val="0"/>
                </a:spcBef>
                <a:spcAft>
                  <a:spcPct val="0"/>
                </a:spcAft>
              </a:pPr>
              <a:t>22</a:t>
            </a:fld>
            <a:endParaRPr lang="en-US" smtClean="0"/>
          </a:p>
        </p:txBody>
      </p:sp>
      <p:pic>
        <p:nvPicPr>
          <p:cNvPr id="62465" name="Picture 1"/>
          <p:cNvPicPr>
            <a:picLocks noChangeAspect="1" noChangeArrowheads="1"/>
          </p:cNvPicPr>
          <p:nvPr/>
        </p:nvPicPr>
        <p:blipFill>
          <a:blip r:embed="rId3" cstate="print"/>
          <a:srcRect/>
          <a:stretch>
            <a:fillRect/>
          </a:stretch>
        </p:blipFill>
        <p:spPr bwMode="auto">
          <a:xfrm>
            <a:off x="43543" y="776514"/>
            <a:ext cx="9029898" cy="5257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0"/>
            <a:ext cx="9144000" cy="6096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108" name="Title 2"/>
          <p:cNvSpPr>
            <a:spLocks noGrp="1"/>
          </p:cNvSpPr>
          <p:nvPr>
            <p:ph type="title"/>
          </p:nvPr>
        </p:nvSpPr>
        <p:spPr/>
        <p:txBody>
          <a:bodyPr/>
          <a:lstStyle/>
          <a:p>
            <a:r>
              <a:rPr lang="en-US" dirty="0" smtClean="0"/>
              <a:t>Science for Zero Carbon Energy</a:t>
            </a:r>
          </a:p>
        </p:txBody>
      </p:sp>
      <p:sp>
        <p:nvSpPr>
          <p:cNvPr id="47110"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ABE9AE-3498-434D-9B50-F9E12781613D}" type="slidenum">
              <a:rPr lang="en-US" smtClean="0"/>
              <a:pPr fontAlgn="base">
                <a:spcBef>
                  <a:spcPct val="0"/>
                </a:spcBef>
                <a:spcAft>
                  <a:spcPct val="0"/>
                </a:spcAft>
              </a:pPr>
              <a:t>23</a:t>
            </a:fld>
            <a:endParaRPr lang="en-US" smtClean="0"/>
          </a:p>
        </p:txBody>
      </p:sp>
      <p:pic>
        <p:nvPicPr>
          <p:cNvPr id="111618" name="Picture 2"/>
          <p:cNvPicPr>
            <a:picLocks noChangeAspect="1" noChangeArrowheads="1"/>
          </p:cNvPicPr>
          <p:nvPr/>
        </p:nvPicPr>
        <p:blipFill>
          <a:blip r:embed="rId3" cstate="print"/>
          <a:srcRect/>
          <a:stretch>
            <a:fillRect/>
          </a:stretch>
        </p:blipFill>
        <p:spPr bwMode="auto">
          <a:xfrm>
            <a:off x="14514" y="805542"/>
            <a:ext cx="908072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4"/>
          <p:cNvSpPr txBox="1">
            <a:spLocks noGrp="1"/>
          </p:cNvSpPr>
          <p:nvPr/>
        </p:nvSpPr>
        <p:spPr bwMode="auto">
          <a:xfrm>
            <a:off x="8382000" y="6400800"/>
            <a:ext cx="457200" cy="365125"/>
          </a:xfrm>
          <a:prstGeom prst="rect">
            <a:avLst/>
          </a:prstGeom>
          <a:noFill/>
          <a:ln w="9525">
            <a:noFill/>
            <a:miter lim="800000"/>
            <a:headEnd/>
            <a:tailEnd/>
          </a:ln>
        </p:spPr>
        <p:txBody>
          <a:bodyPr anchor="ctr"/>
          <a:lstStyle/>
          <a:p>
            <a:pPr algn="ctr"/>
            <a:fld id="{76549365-195F-4266-BE9A-413FD7D747FF}" type="slidenum">
              <a:rPr lang="en-US" sz="1200">
                <a:solidFill>
                  <a:srgbClr val="146737"/>
                </a:solidFill>
                <a:cs typeface="Arial" pitchFamily="34" charset="0"/>
              </a:rPr>
              <a:pPr algn="ctr"/>
              <a:t>24</a:t>
            </a:fld>
            <a:endParaRPr lang="en-US" sz="1200">
              <a:solidFill>
                <a:srgbClr val="146737"/>
              </a:solidFill>
              <a:cs typeface="Arial" pitchFamily="34" charset="0"/>
            </a:endParaRPr>
          </a:p>
        </p:txBody>
      </p:sp>
      <p:sp>
        <p:nvSpPr>
          <p:cNvPr id="6" name="Rectangle 5"/>
          <p:cNvSpPr/>
          <p:nvPr/>
        </p:nvSpPr>
        <p:spPr>
          <a:xfrm>
            <a:off x="0" y="766763"/>
            <a:ext cx="9144000" cy="5545137"/>
          </a:xfrm>
          <a:prstGeom prst="rect">
            <a:avLst/>
          </a:prstGeom>
          <a:solidFill>
            <a:srgbClr val="1467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2">
                  <a:lumMod val="20000"/>
                  <a:lumOff val="80000"/>
                </a:schemeClr>
              </a:solidFill>
            </a:endParaRPr>
          </a:p>
        </p:txBody>
      </p:sp>
      <p:sp>
        <p:nvSpPr>
          <p:cNvPr id="48132" name="Text Box 3"/>
          <p:cNvSpPr txBox="1">
            <a:spLocks noChangeArrowheads="1"/>
          </p:cNvSpPr>
          <p:nvPr/>
        </p:nvSpPr>
        <p:spPr bwMode="auto">
          <a:xfrm>
            <a:off x="762000" y="2209800"/>
            <a:ext cx="7688263" cy="1914525"/>
          </a:xfrm>
          <a:prstGeom prst="rect">
            <a:avLst/>
          </a:prstGeom>
          <a:noFill/>
          <a:ln w="9525">
            <a:noFill/>
            <a:miter lim="800000"/>
            <a:headEnd/>
            <a:tailEnd/>
          </a:ln>
        </p:spPr>
        <p:txBody>
          <a:bodyPr>
            <a:spAutoFit/>
          </a:bodyPr>
          <a:lstStyle/>
          <a:p>
            <a:pPr marL="633413" indent="-633413">
              <a:spcAft>
                <a:spcPct val="35000"/>
              </a:spcAft>
              <a:buFont typeface="Wingdings" pitchFamily="2" charset="2"/>
              <a:buChar char="§"/>
            </a:pPr>
            <a:endParaRPr lang="en-US" sz="3200" b="1">
              <a:solidFill>
                <a:srgbClr val="FFFFFF"/>
              </a:solidFill>
            </a:endParaRPr>
          </a:p>
          <a:p>
            <a:pPr marL="633413" indent="-633413" algn="ctr">
              <a:spcAft>
                <a:spcPct val="35000"/>
              </a:spcAft>
            </a:pPr>
            <a:r>
              <a:rPr lang="en-US" sz="3200" b="1">
                <a:solidFill>
                  <a:srgbClr val="FFFFFF"/>
                </a:solidFill>
                <a:cs typeface="Arial" pitchFamily="34" charset="0"/>
              </a:rPr>
              <a:t>Solar Photovoltaics</a:t>
            </a:r>
          </a:p>
          <a:p>
            <a:pPr marL="633413" indent="-633413">
              <a:spcAft>
                <a:spcPct val="35000"/>
              </a:spcAft>
              <a:buFont typeface="Wingdings" pitchFamily="2" charset="2"/>
              <a:buChar char="§"/>
            </a:pPr>
            <a:endParaRPr lang="en-US" sz="3200" b="1">
              <a:solidFill>
                <a:srgbClr val="FFFFFF"/>
              </a:solidFill>
              <a:cs typeface="Arial" pitchFamily="34" charset="0"/>
            </a:endParaRPr>
          </a:p>
        </p:txBody>
      </p:sp>
      <p:sp>
        <p:nvSpPr>
          <p:cNvPr id="48133" name="Footer Placeholder 2"/>
          <p:cNvSpPr txBox="1">
            <a:spLocks noGrp="1"/>
          </p:cNvSpPr>
          <p:nvPr/>
        </p:nvSpPr>
        <p:spPr bwMode="auto">
          <a:xfrm>
            <a:off x="3200400" y="6405563"/>
            <a:ext cx="5257800" cy="365125"/>
          </a:xfrm>
          <a:prstGeom prst="rect">
            <a:avLst/>
          </a:prstGeom>
          <a:noFill/>
          <a:ln w="9525">
            <a:noFill/>
            <a:miter lim="800000"/>
            <a:headEnd/>
            <a:tailEnd/>
          </a:ln>
        </p:spPr>
        <p:txBody>
          <a:bodyPr anchor="ctr"/>
          <a:lstStyle/>
          <a:p>
            <a:pPr algn="r"/>
            <a:endParaRPr lang="en-US" sz="1600">
              <a:solidFill>
                <a:srgbClr val="146737"/>
              </a:solidFill>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smtClean="0"/>
              <a:t>Cost Competitiveness of Solar Energy is Improving</a:t>
            </a:r>
          </a:p>
        </p:txBody>
      </p:sp>
      <p:sp>
        <p:nvSpPr>
          <p:cNvPr id="49155" name="Slide Number Placeholder 3"/>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0F13B3-A1E5-4E66-966E-792DD88AC908}" type="slidenum">
              <a:rPr lang="en-US" smtClean="0"/>
              <a:pPr fontAlgn="base">
                <a:spcBef>
                  <a:spcPct val="0"/>
                </a:spcBef>
                <a:spcAft>
                  <a:spcPct val="0"/>
                </a:spcAft>
              </a:pPr>
              <a:t>25</a:t>
            </a:fld>
            <a:endParaRPr lang="en-US" smtClean="0"/>
          </a:p>
        </p:txBody>
      </p:sp>
      <p:sp>
        <p:nvSpPr>
          <p:cNvPr id="49157" name="Rectangle 5"/>
          <p:cNvSpPr>
            <a:spLocks noChangeArrowheads="1"/>
          </p:cNvSpPr>
          <p:nvPr/>
        </p:nvSpPr>
        <p:spPr bwMode="auto">
          <a:xfrm>
            <a:off x="381000" y="5562600"/>
            <a:ext cx="8382000" cy="553998"/>
          </a:xfrm>
          <a:prstGeom prst="rect">
            <a:avLst/>
          </a:prstGeom>
          <a:noFill/>
          <a:ln w="9525">
            <a:noFill/>
            <a:miter lim="800000"/>
            <a:headEnd/>
            <a:tailEnd/>
          </a:ln>
        </p:spPr>
        <p:txBody>
          <a:bodyPr>
            <a:spAutoFit/>
          </a:bodyPr>
          <a:lstStyle/>
          <a:p>
            <a:pPr fontAlgn="base">
              <a:spcBef>
                <a:spcPct val="0"/>
              </a:spcBef>
              <a:spcAft>
                <a:spcPct val="0"/>
              </a:spcAft>
            </a:pPr>
            <a:r>
              <a:rPr lang="en-US" sz="1000" b="1" i="1" dirty="0">
                <a:solidFill>
                  <a:srgbClr val="146737"/>
                </a:solidFill>
                <a:latin typeface="Arial" pitchFamily="34" charset="0"/>
              </a:rPr>
              <a:t>Source: Mints, P.; Tomlinson, D. (2008). Photovoltaic Manufacturer Shipments &amp; Competitive Analysis 2007/2008. Report # NPS-Supply3. Palo Alto, CA: Navigant Consulting Photovoltaic Service Program and Mints, P. (2009). Photovoltaic Manufacturer Shipments, Capacity, &amp; Competitive Analysis 2008/2009. Report # NPS-Supply4. Palo Alto, CA: Navigant Consulting Photovoltaic Service Program. .</a:t>
            </a:r>
            <a:endParaRPr lang="en-US" sz="1000" b="1" dirty="0">
              <a:solidFill>
                <a:srgbClr val="146737"/>
              </a:solidFill>
              <a:latin typeface="Arial" pitchFamily="34" charset="0"/>
            </a:endParaRPr>
          </a:p>
        </p:txBody>
      </p:sp>
      <p:grpSp>
        <p:nvGrpSpPr>
          <p:cNvPr id="12" name="Group 11"/>
          <p:cNvGrpSpPr/>
          <p:nvPr/>
        </p:nvGrpSpPr>
        <p:grpSpPr>
          <a:xfrm>
            <a:off x="990600" y="1069359"/>
            <a:ext cx="7543800" cy="4493241"/>
            <a:chOff x="990600" y="1069359"/>
            <a:chExt cx="7543800" cy="4493241"/>
          </a:xfrm>
        </p:grpSpPr>
        <p:pic>
          <p:nvPicPr>
            <p:cNvPr id="100354" name="Picture 2"/>
            <p:cNvPicPr>
              <a:picLocks noChangeAspect="1" noChangeArrowheads="1"/>
            </p:cNvPicPr>
            <p:nvPr/>
          </p:nvPicPr>
          <p:blipFill>
            <a:blip r:embed="rId3" cstate="print"/>
            <a:srcRect/>
            <a:stretch>
              <a:fillRect/>
            </a:stretch>
          </p:blipFill>
          <p:spPr bwMode="auto">
            <a:xfrm>
              <a:off x="990600" y="1069359"/>
              <a:ext cx="7543800" cy="4493241"/>
            </a:xfrm>
            <a:prstGeom prst="rect">
              <a:avLst/>
            </a:prstGeom>
            <a:noFill/>
            <a:ln w="9525">
              <a:noFill/>
              <a:miter lim="800000"/>
              <a:headEnd/>
              <a:tailEnd/>
            </a:ln>
          </p:spPr>
        </p:pic>
        <p:sp>
          <p:nvSpPr>
            <p:cNvPr id="6" name="Oval 5"/>
            <p:cNvSpPr/>
            <p:nvPr/>
          </p:nvSpPr>
          <p:spPr>
            <a:xfrm>
              <a:off x="8153400" y="4876800"/>
              <a:ext cx="152400" cy="1524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cxnSp>
          <p:nvCxnSpPr>
            <p:cNvPr id="8" name="Straight Connector 7"/>
            <p:cNvCxnSpPr>
              <a:endCxn id="6" idx="1"/>
            </p:cNvCxnSpPr>
            <p:nvPr/>
          </p:nvCxnSpPr>
          <p:spPr>
            <a:xfrm rot="16200000" flipH="1">
              <a:off x="7848600" y="4572000"/>
              <a:ext cx="327118" cy="327118"/>
            </a:xfrm>
            <a:prstGeom prst="line">
              <a:avLst/>
            </a:prstGeom>
          </p:spPr>
          <p:style>
            <a:lnRef idx="3">
              <a:schemeClr val="accent2"/>
            </a:lnRef>
            <a:fillRef idx="0">
              <a:schemeClr val="accent2"/>
            </a:fillRef>
            <a:effectRef idx="2">
              <a:schemeClr val="accent2"/>
            </a:effectRef>
            <a:fontRef idx="minor">
              <a:schemeClr val="tx1"/>
            </a:fontRef>
          </p:style>
        </p:cxn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228600" y="1038225"/>
            <a:ext cx="8610600" cy="5257800"/>
          </a:xfrm>
        </p:spPr>
        <p:txBody>
          <a:bodyPr/>
          <a:lstStyle/>
          <a:p>
            <a:pPr marL="342900" lvl="1" indent="-228600">
              <a:lnSpc>
                <a:spcPct val="95000"/>
              </a:lnSpc>
              <a:spcBef>
                <a:spcPct val="0"/>
              </a:spcBef>
              <a:spcAft>
                <a:spcPts val="1200"/>
              </a:spcAft>
              <a:buFont typeface="Wingdings" pitchFamily="2" charset="2"/>
              <a:buChar char="§"/>
            </a:pPr>
            <a:endParaRPr lang="en-US" sz="2000" b="1" dirty="0" smtClean="0">
              <a:solidFill>
                <a:schemeClr val="tx1"/>
              </a:solidFill>
            </a:endParaRPr>
          </a:p>
          <a:p>
            <a:pPr marL="342900" lvl="1" indent="-228600">
              <a:lnSpc>
                <a:spcPct val="95000"/>
              </a:lnSpc>
              <a:spcBef>
                <a:spcPct val="0"/>
              </a:spcBef>
              <a:spcAft>
                <a:spcPts val="1200"/>
              </a:spcAft>
              <a:buFont typeface="Wingdings" pitchFamily="2" charset="2"/>
              <a:buChar char="§"/>
            </a:pPr>
            <a:r>
              <a:rPr lang="en-US" sz="2000" b="1" dirty="0" smtClean="0">
                <a:solidFill>
                  <a:schemeClr val="tx1"/>
                </a:solidFill>
              </a:rPr>
              <a:t>Technology Challenge</a:t>
            </a:r>
            <a:r>
              <a:rPr lang="en-US" sz="2000" dirty="0" smtClean="0">
                <a:solidFill>
                  <a:schemeClr val="tx1"/>
                </a:solidFill>
              </a:rPr>
              <a:t>: Reduce costs and increase capacity for converting sunlight into electricity – $1/watt program </a:t>
            </a:r>
          </a:p>
          <a:p>
            <a:pPr marL="342900" lvl="1" indent="-228600">
              <a:lnSpc>
                <a:spcPct val="95000"/>
              </a:lnSpc>
              <a:spcBef>
                <a:spcPct val="0"/>
              </a:spcBef>
              <a:spcAft>
                <a:spcPts val="1200"/>
              </a:spcAft>
              <a:buFont typeface="Wingdings" pitchFamily="2" charset="2"/>
              <a:buChar char="§"/>
            </a:pPr>
            <a:endParaRPr lang="en-US" sz="2000" b="1" dirty="0" smtClean="0">
              <a:solidFill>
                <a:schemeClr val="tx1"/>
              </a:solidFill>
            </a:endParaRPr>
          </a:p>
          <a:p>
            <a:pPr marL="342900" lvl="1" indent="-228600">
              <a:lnSpc>
                <a:spcPct val="95000"/>
              </a:lnSpc>
              <a:spcBef>
                <a:spcPct val="0"/>
              </a:spcBef>
              <a:spcAft>
                <a:spcPts val="1200"/>
              </a:spcAft>
              <a:buFont typeface="Wingdings" pitchFamily="2" charset="2"/>
              <a:buChar char="§"/>
            </a:pPr>
            <a:r>
              <a:rPr lang="en-US" sz="2000" b="1" dirty="0" smtClean="0">
                <a:solidFill>
                  <a:schemeClr val="tx1"/>
                </a:solidFill>
              </a:rPr>
              <a:t>Silicon</a:t>
            </a:r>
            <a:r>
              <a:rPr lang="en-US" sz="2000" dirty="0" smtClean="0">
                <a:solidFill>
                  <a:schemeClr val="tx1"/>
                </a:solidFill>
              </a:rPr>
              <a:t>: Top commercial solar cells (single crystal silicon) have conversion efficiencies of ~18%; triple-junction cells with Fresnel lens concentrator technology are ~40%. </a:t>
            </a:r>
          </a:p>
          <a:p>
            <a:pPr marL="342900" lvl="1" indent="-228600">
              <a:lnSpc>
                <a:spcPct val="95000"/>
              </a:lnSpc>
              <a:spcBef>
                <a:spcPct val="0"/>
              </a:spcBef>
              <a:spcAft>
                <a:spcPts val="400"/>
              </a:spcAft>
              <a:buFont typeface="Wingdings" pitchFamily="2" charset="2"/>
              <a:buChar char="§"/>
            </a:pPr>
            <a:endParaRPr lang="en-US" sz="2000" b="1" dirty="0" smtClean="0">
              <a:solidFill>
                <a:schemeClr val="tx1"/>
              </a:solidFill>
            </a:endParaRPr>
          </a:p>
          <a:p>
            <a:pPr marL="342900" lvl="1" indent="-228600">
              <a:lnSpc>
                <a:spcPct val="95000"/>
              </a:lnSpc>
              <a:spcBef>
                <a:spcPct val="0"/>
              </a:spcBef>
              <a:spcAft>
                <a:spcPts val="400"/>
              </a:spcAft>
              <a:buFont typeface="Wingdings" pitchFamily="2" charset="2"/>
              <a:buChar char="§"/>
            </a:pPr>
            <a:r>
              <a:rPr lang="en-US" sz="2000" b="1" dirty="0" smtClean="0">
                <a:solidFill>
                  <a:schemeClr val="tx1"/>
                </a:solidFill>
              </a:rPr>
              <a:t>Science Challenges</a:t>
            </a:r>
            <a:r>
              <a:rPr lang="en-US" sz="2000" dirty="0" smtClean="0">
                <a:solidFill>
                  <a:schemeClr val="tx1"/>
                </a:solidFill>
              </a:rPr>
              <a:t>: Cost-effective improvements in efficiency depend on understanding and controlling phenomena at the </a:t>
            </a:r>
            <a:r>
              <a:rPr lang="en-US" sz="2000" dirty="0" err="1" smtClean="0">
                <a:solidFill>
                  <a:schemeClr val="tx1"/>
                </a:solidFill>
              </a:rPr>
              <a:t>nanoscale</a:t>
            </a:r>
            <a:r>
              <a:rPr lang="en-US" sz="2000" dirty="0" smtClean="0">
                <a:solidFill>
                  <a:schemeClr val="tx1"/>
                </a:solidFill>
              </a:rPr>
              <a:t>.</a:t>
            </a:r>
          </a:p>
          <a:p>
            <a:pPr marL="342900" lvl="1" indent="-228600">
              <a:lnSpc>
                <a:spcPct val="95000"/>
              </a:lnSpc>
              <a:spcBef>
                <a:spcPct val="0"/>
              </a:spcBef>
              <a:spcAft>
                <a:spcPts val="400"/>
              </a:spcAft>
              <a:buFont typeface="Wingdings" pitchFamily="2" charset="2"/>
              <a:buChar char="§"/>
            </a:pPr>
            <a:endParaRPr lang="en-US" dirty="0" smtClean="0">
              <a:solidFill>
                <a:schemeClr val="tx1"/>
              </a:solidFill>
              <a:latin typeface="Arial Narrow" pitchFamily="34" charset="0"/>
            </a:endParaRPr>
          </a:p>
          <a:p>
            <a:endParaRPr lang="en-US" dirty="0" smtClean="0"/>
          </a:p>
          <a:p>
            <a:pPr marL="342900" lvl="1" indent="-228600">
              <a:buFontTx/>
              <a:buNone/>
            </a:pPr>
            <a:endParaRPr lang="en-US" sz="1000" dirty="0" smtClean="0"/>
          </a:p>
        </p:txBody>
      </p:sp>
      <p:sp>
        <p:nvSpPr>
          <p:cNvPr id="50179" name="Title 1"/>
          <p:cNvSpPr>
            <a:spLocks noGrp="1"/>
          </p:cNvSpPr>
          <p:nvPr>
            <p:ph type="title"/>
          </p:nvPr>
        </p:nvSpPr>
        <p:spPr>
          <a:xfrm>
            <a:off x="0" y="0"/>
            <a:ext cx="9029700" cy="838200"/>
          </a:xfrm>
        </p:spPr>
        <p:txBody>
          <a:bodyPr/>
          <a:lstStyle/>
          <a:p>
            <a:r>
              <a:rPr lang="en-US" dirty="0" smtClean="0"/>
              <a:t>Solar </a:t>
            </a:r>
            <a:r>
              <a:rPr lang="en-US" dirty="0" err="1" smtClean="0"/>
              <a:t>Photovoltaics</a:t>
            </a:r>
            <a:r>
              <a:rPr lang="en-US" dirty="0" smtClean="0"/>
              <a:t>: We Can Still Do Better</a:t>
            </a:r>
          </a:p>
        </p:txBody>
      </p:sp>
      <p:sp>
        <p:nvSpPr>
          <p:cNvPr id="5" name="Slide Number Placeholder 3"/>
          <p:cNvSpPr>
            <a:spLocks noGrp="1"/>
          </p:cNvSpPr>
          <p:nvPr>
            <p:ph type="sldNum" sz="quarter" idx="11"/>
          </p:nvPr>
        </p:nvSpPr>
        <p:spPr bwMode="auto">
          <a:xfrm>
            <a:off x="8382000" y="6351588"/>
            <a:ext cx="4572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020F13B3-A1E5-4E66-966E-792DD88AC908}" type="slidenum">
              <a:rPr lang="en-US" smtClean="0"/>
              <a:pPr fontAlgn="base">
                <a:spcBef>
                  <a:spcPct val="0"/>
                </a:spcBef>
                <a:spcAft>
                  <a:spcPct val="0"/>
                </a:spcAft>
              </a:pPr>
              <a:t>26</a:t>
            </a:fld>
            <a:endParaRPr lang="en-US" smtClean="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a:xfrm>
            <a:off x="387350" y="76200"/>
            <a:ext cx="8756650" cy="685800"/>
          </a:xfrm>
        </p:spPr>
        <p:txBody>
          <a:bodyPr lIns="45716" tIns="47620" rIns="91432" bIns="47620"/>
          <a:lstStyle/>
          <a:p>
            <a:pPr>
              <a:lnSpc>
                <a:spcPct val="90000"/>
              </a:lnSpc>
            </a:pPr>
            <a:r>
              <a:rPr lang="en-US" dirty="0" smtClean="0"/>
              <a:t>New Techniques for Improvement of PV Cell Efficiency </a:t>
            </a:r>
          </a:p>
        </p:txBody>
      </p:sp>
      <p:sp>
        <p:nvSpPr>
          <p:cNvPr id="2052" name="Text Box 8"/>
          <p:cNvSpPr txBox="1">
            <a:spLocks noChangeArrowheads="1"/>
          </p:cNvSpPr>
          <p:nvPr/>
        </p:nvSpPr>
        <p:spPr bwMode="auto">
          <a:xfrm>
            <a:off x="4648200" y="3733800"/>
            <a:ext cx="4133850" cy="211749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91432" tIns="45716" rIns="91432" bIns="45716">
            <a:spAutoFit/>
          </a:bodyPr>
          <a:lstStyle/>
          <a:p>
            <a:pPr marL="230188" indent="-230188" algn="just">
              <a:spcBef>
                <a:spcPct val="20000"/>
              </a:spcBef>
            </a:pPr>
            <a:r>
              <a:rPr lang="en-US" sz="1400" b="1" dirty="0" smtClean="0">
                <a:solidFill>
                  <a:srgbClr val="146737"/>
                </a:solidFill>
                <a:latin typeface="Arial" pitchFamily="34" charset="0"/>
                <a:cs typeface="Arial" pitchFamily="34" charset="0"/>
              </a:rPr>
              <a:t>Basic science breakthrough</a:t>
            </a:r>
            <a:r>
              <a:rPr lang="en-US" sz="1400" dirty="0" smtClean="0">
                <a:solidFill>
                  <a:srgbClr val="146737"/>
                </a:solidFill>
                <a:latin typeface="Arial" pitchFamily="34" charset="0"/>
                <a:cs typeface="Arial" pitchFamily="34" charset="0"/>
              </a:rPr>
              <a:t>: </a:t>
            </a:r>
          </a:p>
          <a:p>
            <a:pPr marL="230188" indent="-230188" algn="just">
              <a:spcBef>
                <a:spcPct val="20000"/>
              </a:spcBef>
              <a:buFontTx/>
              <a:buChar char="•"/>
            </a:pPr>
            <a:r>
              <a:rPr lang="en-US" sz="1400" b="1" dirty="0" smtClean="0">
                <a:solidFill>
                  <a:schemeClr val="tx1"/>
                </a:solidFill>
                <a:latin typeface="Arial" pitchFamily="34" charset="0"/>
                <a:cs typeface="Arial" pitchFamily="34" charset="0"/>
              </a:rPr>
              <a:t>A </a:t>
            </a:r>
            <a:r>
              <a:rPr lang="en-US" sz="1400" b="1" dirty="0">
                <a:solidFill>
                  <a:schemeClr val="tx1"/>
                </a:solidFill>
                <a:latin typeface="Arial" pitchFamily="34" charset="0"/>
                <a:cs typeface="Arial" pitchFamily="34" charset="0"/>
              </a:rPr>
              <a:t>new architectural design for antireflection coating that solves, for the first time, both the multiple wavelength and incident light angles critical for efficient  solar collection. </a:t>
            </a:r>
          </a:p>
          <a:p>
            <a:pPr marL="230188" indent="-230188" algn="just">
              <a:spcBef>
                <a:spcPct val="20000"/>
              </a:spcBef>
              <a:buFontTx/>
              <a:buChar char="•"/>
            </a:pPr>
            <a:r>
              <a:rPr lang="en-US" sz="1400" b="1" dirty="0">
                <a:solidFill>
                  <a:schemeClr val="tx1"/>
                </a:solidFill>
                <a:latin typeface="Arial" pitchFamily="34" charset="0"/>
                <a:cs typeface="Arial" pitchFamily="34" charset="0"/>
              </a:rPr>
              <a:t>The multi-layer nanostructure can produce a &gt;20% solar efficiency enhancement and is universally applicable to many type of solar cells, including Si, III-V and organic cells. </a:t>
            </a:r>
          </a:p>
        </p:txBody>
      </p:sp>
      <p:sp>
        <p:nvSpPr>
          <p:cNvPr id="2054" name="TextBox 19"/>
          <p:cNvSpPr txBox="1">
            <a:spLocks noChangeArrowheads="1"/>
          </p:cNvSpPr>
          <p:nvPr/>
        </p:nvSpPr>
        <p:spPr bwMode="auto">
          <a:xfrm>
            <a:off x="4648200" y="5943600"/>
            <a:ext cx="3560763" cy="276225"/>
          </a:xfrm>
          <a:prstGeom prst="rect">
            <a:avLst/>
          </a:prstGeom>
          <a:noFill/>
          <a:ln w="9525">
            <a:noFill/>
            <a:miter lim="800000"/>
            <a:headEnd/>
            <a:tailEnd/>
          </a:ln>
        </p:spPr>
        <p:txBody>
          <a:bodyPr lIns="91432" tIns="45716" rIns="91432" bIns="45716">
            <a:spAutoFit/>
          </a:bodyPr>
          <a:lstStyle/>
          <a:p>
            <a:pPr>
              <a:spcBef>
                <a:spcPct val="20000"/>
              </a:spcBef>
            </a:pPr>
            <a:r>
              <a:rPr lang="en-US" sz="1200" dirty="0" err="1" smtClean="0">
                <a:solidFill>
                  <a:srgbClr val="146737"/>
                </a:solidFill>
              </a:rPr>
              <a:t>Kuo</a:t>
            </a:r>
            <a:r>
              <a:rPr lang="en-US" sz="1200" dirty="0" smtClean="0">
                <a:solidFill>
                  <a:srgbClr val="146737"/>
                </a:solidFill>
              </a:rPr>
              <a:t> </a:t>
            </a:r>
            <a:r>
              <a:rPr lang="en-US" sz="1200" dirty="0">
                <a:solidFill>
                  <a:srgbClr val="146737"/>
                </a:solidFill>
              </a:rPr>
              <a:t>and Lin et. al. </a:t>
            </a:r>
            <a:r>
              <a:rPr lang="en-US" sz="1200" i="1" dirty="0">
                <a:solidFill>
                  <a:srgbClr val="146737"/>
                </a:solidFill>
              </a:rPr>
              <a:t>Optics Letters,</a:t>
            </a:r>
            <a:r>
              <a:rPr lang="en-US" sz="1200" dirty="0">
                <a:solidFill>
                  <a:srgbClr val="146737"/>
                </a:solidFill>
              </a:rPr>
              <a:t> Nov. </a:t>
            </a:r>
            <a:r>
              <a:rPr lang="en-US" sz="1200" dirty="0" smtClean="0">
                <a:solidFill>
                  <a:srgbClr val="146737"/>
                </a:solidFill>
              </a:rPr>
              <a:t>2008</a:t>
            </a:r>
            <a:endParaRPr lang="en-US" sz="1200" dirty="0">
              <a:solidFill>
                <a:srgbClr val="146737"/>
              </a:solidFill>
            </a:endParaRPr>
          </a:p>
        </p:txBody>
      </p:sp>
      <p:pic>
        <p:nvPicPr>
          <p:cNvPr id="2055" name="Picture 25" descr="led-orange"/>
          <p:cNvPicPr>
            <a:picLocks noChangeAspect="1" noChangeArrowheads="1"/>
          </p:cNvPicPr>
          <p:nvPr/>
        </p:nvPicPr>
        <p:blipFill>
          <a:blip r:embed="rId4" cstate="print"/>
          <a:srcRect/>
          <a:stretch>
            <a:fillRect/>
          </a:stretch>
        </p:blipFill>
        <p:spPr bwMode="auto">
          <a:xfrm>
            <a:off x="609600" y="1143000"/>
            <a:ext cx="3352800" cy="2054225"/>
          </a:xfrm>
          <a:prstGeom prst="rect">
            <a:avLst/>
          </a:prstGeom>
          <a:noFill/>
          <a:ln w="9525">
            <a:noFill/>
            <a:miter lim="800000"/>
            <a:headEnd/>
            <a:tailEnd/>
          </a:ln>
        </p:spPr>
      </p:pic>
      <p:sp>
        <p:nvSpPr>
          <p:cNvPr id="2056" name="Text Box 10"/>
          <p:cNvSpPr txBox="1">
            <a:spLocks noChangeArrowheads="1"/>
          </p:cNvSpPr>
          <p:nvPr/>
        </p:nvSpPr>
        <p:spPr bwMode="auto">
          <a:xfrm>
            <a:off x="381000" y="3200400"/>
            <a:ext cx="4114800" cy="738188"/>
          </a:xfrm>
          <a:prstGeom prst="rect">
            <a:avLst/>
          </a:prstGeom>
          <a:noFill/>
          <a:ln w="9525">
            <a:noFill/>
            <a:miter lim="800000"/>
            <a:headEnd/>
            <a:tailEnd/>
          </a:ln>
        </p:spPr>
        <p:txBody>
          <a:bodyPr lIns="91432" tIns="45716" rIns="91432" bIns="45716">
            <a:spAutoFit/>
          </a:bodyPr>
          <a:lstStyle/>
          <a:p>
            <a:pPr algn="ctr">
              <a:spcBef>
                <a:spcPct val="20000"/>
              </a:spcBef>
            </a:pPr>
            <a:r>
              <a:rPr lang="en-US" sz="1400" b="1" i="1">
                <a:solidFill>
                  <a:srgbClr val="000000"/>
                </a:solidFill>
                <a:cs typeface="Arial" pitchFamily="34" charset="0"/>
              </a:rPr>
              <a:t>Molding the flow of light: a novel photonic design for antireflection coatings for multiple wavelengths and light incident angles</a:t>
            </a:r>
            <a:endParaRPr lang="en-US" sz="1400" b="1">
              <a:solidFill>
                <a:srgbClr val="000000"/>
              </a:solidFill>
              <a:cs typeface="Arial" pitchFamily="34" charset="0"/>
            </a:endParaRPr>
          </a:p>
        </p:txBody>
      </p:sp>
      <p:grpSp>
        <p:nvGrpSpPr>
          <p:cNvPr id="2057" name="Group 11"/>
          <p:cNvGrpSpPr>
            <a:grpSpLocks/>
          </p:cNvGrpSpPr>
          <p:nvPr/>
        </p:nvGrpSpPr>
        <p:grpSpPr bwMode="auto">
          <a:xfrm>
            <a:off x="749300" y="3962400"/>
            <a:ext cx="3098800" cy="1889125"/>
            <a:chOff x="403" y="2635"/>
            <a:chExt cx="2131" cy="1409"/>
          </a:xfrm>
        </p:grpSpPr>
        <p:pic>
          <p:nvPicPr>
            <p:cNvPr id="2079" name="Picture 20" descr="SEMimage-3"/>
            <p:cNvPicPr>
              <a:picLocks noChangeAspect="1" noChangeArrowheads="1"/>
            </p:cNvPicPr>
            <p:nvPr/>
          </p:nvPicPr>
          <p:blipFill>
            <a:blip r:embed="rId5" cstate="print"/>
            <a:srcRect/>
            <a:stretch>
              <a:fillRect/>
            </a:stretch>
          </p:blipFill>
          <p:spPr bwMode="auto">
            <a:xfrm>
              <a:off x="464" y="2635"/>
              <a:ext cx="2070" cy="1400"/>
            </a:xfrm>
            <a:prstGeom prst="rect">
              <a:avLst/>
            </a:prstGeom>
            <a:noFill/>
            <a:ln w="9525">
              <a:noFill/>
              <a:miter lim="800000"/>
              <a:headEnd/>
              <a:tailEnd/>
            </a:ln>
          </p:spPr>
        </p:pic>
        <p:sp>
          <p:nvSpPr>
            <p:cNvPr id="2080" name="Line 21"/>
            <p:cNvSpPr>
              <a:spLocks noChangeShapeType="1"/>
            </p:cNvSpPr>
            <p:nvPr/>
          </p:nvSpPr>
          <p:spPr bwMode="auto">
            <a:xfrm>
              <a:off x="403" y="2852"/>
              <a:ext cx="557" cy="0"/>
            </a:xfrm>
            <a:prstGeom prst="line">
              <a:avLst/>
            </a:prstGeom>
            <a:noFill/>
            <a:ln w="19050">
              <a:solidFill>
                <a:schemeClr val="bg1"/>
              </a:solidFill>
              <a:prstDash val="sysDot"/>
              <a:round/>
              <a:headEnd/>
              <a:tailEnd/>
            </a:ln>
          </p:spPr>
          <p:txBody>
            <a:bodyPr/>
            <a:lstStyle/>
            <a:p>
              <a:endParaRPr lang="en-US"/>
            </a:p>
          </p:txBody>
        </p:sp>
        <p:sp>
          <p:nvSpPr>
            <p:cNvPr id="2081" name="Line 22"/>
            <p:cNvSpPr>
              <a:spLocks noChangeShapeType="1"/>
            </p:cNvSpPr>
            <p:nvPr/>
          </p:nvSpPr>
          <p:spPr bwMode="auto">
            <a:xfrm>
              <a:off x="410" y="3163"/>
              <a:ext cx="556" cy="0"/>
            </a:xfrm>
            <a:prstGeom prst="line">
              <a:avLst/>
            </a:prstGeom>
            <a:noFill/>
            <a:ln w="19050">
              <a:solidFill>
                <a:schemeClr val="bg1"/>
              </a:solidFill>
              <a:prstDash val="sysDot"/>
              <a:round/>
              <a:headEnd/>
              <a:tailEnd/>
            </a:ln>
          </p:spPr>
          <p:txBody>
            <a:bodyPr/>
            <a:lstStyle/>
            <a:p>
              <a:endParaRPr lang="en-US"/>
            </a:p>
          </p:txBody>
        </p:sp>
        <p:sp>
          <p:nvSpPr>
            <p:cNvPr id="2082" name="Line 23"/>
            <p:cNvSpPr>
              <a:spLocks noChangeShapeType="1"/>
            </p:cNvSpPr>
            <p:nvPr/>
          </p:nvSpPr>
          <p:spPr bwMode="auto">
            <a:xfrm>
              <a:off x="411" y="3514"/>
              <a:ext cx="557" cy="0"/>
            </a:xfrm>
            <a:prstGeom prst="line">
              <a:avLst/>
            </a:prstGeom>
            <a:noFill/>
            <a:ln w="19050">
              <a:solidFill>
                <a:schemeClr val="bg1"/>
              </a:solidFill>
              <a:prstDash val="sysDot"/>
              <a:round/>
              <a:headEnd/>
              <a:tailEnd/>
            </a:ln>
          </p:spPr>
          <p:txBody>
            <a:bodyPr/>
            <a:lstStyle/>
            <a:p>
              <a:endParaRPr lang="en-US"/>
            </a:p>
          </p:txBody>
        </p:sp>
        <p:sp>
          <p:nvSpPr>
            <p:cNvPr id="2083" name="Line 24"/>
            <p:cNvSpPr>
              <a:spLocks noChangeShapeType="1"/>
            </p:cNvSpPr>
            <p:nvPr/>
          </p:nvSpPr>
          <p:spPr bwMode="auto">
            <a:xfrm>
              <a:off x="412" y="3701"/>
              <a:ext cx="557" cy="0"/>
            </a:xfrm>
            <a:prstGeom prst="line">
              <a:avLst/>
            </a:prstGeom>
            <a:noFill/>
            <a:ln w="19050">
              <a:solidFill>
                <a:schemeClr val="bg1"/>
              </a:solidFill>
              <a:prstDash val="sysDot"/>
              <a:round/>
              <a:headEnd/>
              <a:tailEnd/>
            </a:ln>
          </p:spPr>
          <p:txBody>
            <a:bodyPr/>
            <a:lstStyle/>
            <a:p>
              <a:endParaRPr lang="en-US"/>
            </a:p>
          </p:txBody>
        </p:sp>
        <p:sp>
          <p:nvSpPr>
            <p:cNvPr id="2084" name="Text Box 25"/>
            <p:cNvSpPr txBox="1">
              <a:spLocks noChangeArrowheads="1"/>
            </p:cNvSpPr>
            <p:nvPr/>
          </p:nvSpPr>
          <p:spPr bwMode="auto">
            <a:xfrm>
              <a:off x="1173" y="3810"/>
              <a:ext cx="702" cy="234"/>
            </a:xfrm>
            <a:prstGeom prst="rect">
              <a:avLst/>
            </a:prstGeom>
            <a:noFill/>
            <a:ln w="9525">
              <a:noFill/>
              <a:miter lim="800000"/>
              <a:headEnd/>
              <a:tailEnd/>
            </a:ln>
          </p:spPr>
          <p:txBody>
            <a:bodyPr wrap="none" lIns="96661" tIns="48331" rIns="96661" bIns="48331">
              <a:spAutoFit/>
            </a:bodyPr>
            <a:lstStyle/>
            <a:p>
              <a:r>
                <a:rPr lang="en-US" altLang="zh-TW" sz="1400" b="1">
                  <a:solidFill>
                    <a:srgbClr val="000000"/>
                  </a:solidFill>
                  <a:cs typeface="Arial" pitchFamily="34" charset="0"/>
                </a:rPr>
                <a:t>Substrate</a:t>
              </a:r>
            </a:p>
          </p:txBody>
        </p:sp>
        <p:sp>
          <p:nvSpPr>
            <p:cNvPr id="2085" name="Line 26"/>
            <p:cNvSpPr>
              <a:spLocks noChangeShapeType="1"/>
            </p:cNvSpPr>
            <p:nvPr/>
          </p:nvSpPr>
          <p:spPr bwMode="auto">
            <a:xfrm>
              <a:off x="530" y="2847"/>
              <a:ext cx="0" cy="306"/>
            </a:xfrm>
            <a:prstGeom prst="line">
              <a:avLst/>
            </a:prstGeom>
            <a:noFill/>
            <a:ln w="19050">
              <a:solidFill>
                <a:schemeClr val="bg1"/>
              </a:solidFill>
              <a:round/>
              <a:headEnd type="triangle" w="med" len="med"/>
              <a:tailEnd type="triangle" w="med" len="med"/>
            </a:ln>
          </p:spPr>
          <p:txBody>
            <a:bodyPr/>
            <a:lstStyle/>
            <a:p>
              <a:endParaRPr lang="en-US"/>
            </a:p>
          </p:txBody>
        </p:sp>
        <p:sp>
          <p:nvSpPr>
            <p:cNvPr id="2086" name="Line 27"/>
            <p:cNvSpPr>
              <a:spLocks noChangeShapeType="1"/>
            </p:cNvSpPr>
            <p:nvPr/>
          </p:nvSpPr>
          <p:spPr bwMode="auto">
            <a:xfrm>
              <a:off x="531" y="3173"/>
              <a:ext cx="6" cy="341"/>
            </a:xfrm>
            <a:prstGeom prst="line">
              <a:avLst/>
            </a:prstGeom>
            <a:noFill/>
            <a:ln w="19050">
              <a:solidFill>
                <a:schemeClr val="bg1"/>
              </a:solidFill>
              <a:round/>
              <a:headEnd type="triangle" w="med" len="med"/>
              <a:tailEnd type="triangle" w="med" len="med"/>
            </a:ln>
          </p:spPr>
          <p:txBody>
            <a:bodyPr/>
            <a:lstStyle/>
            <a:p>
              <a:endParaRPr lang="en-US"/>
            </a:p>
          </p:txBody>
        </p:sp>
        <p:sp>
          <p:nvSpPr>
            <p:cNvPr id="2087" name="Line 28"/>
            <p:cNvSpPr>
              <a:spLocks noChangeShapeType="1"/>
            </p:cNvSpPr>
            <p:nvPr/>
          </p:nvSpPr>
          <p:spPr bwMode="auto">
            <a:xfrm>
              <a:off x="531" y="3529"/>
              <a:ext cx="0" cy="176"/>
            </a:xfrm>
            <a:prstGeom prst="line">
              <a:avLst/>
            </a:prstGeom>
            <a:noFill/>
            <a:ln w="19050">
              <a:solidFill>
                <a:schemeClr val="bg1"/>
              </a:solidFill>
              <a:round/>
              <a:headEnd type="triangle" w="med" len="med"/>
              <a:tailEnd type="triangle" w="med" len="med"/>
            </a:ln>
          </p:spPr>
          <p:txBody>
            <a:bodyPr/>
            <a:lstStyle/>
            <a:p>
              <a:endParaRPr lang="en-US"/>
            </a:p>
          </p:txBody>
        </p:sp>
        <p:sp>
          <p:nvSpPr>
            <p:cNvPr id="2088" name="Text Box 29"/>
            <p:cNvSpPr txBox="1">
              <a:spLocks noChangeArrowheads="1"/>
            </p:cNvSpPr>
            <p:nvPr/>
          </p:nvSpPr>
          <p:spPr bwMode="auto">
            <a:xfrm>
              <a:off x="449" y="2886"/>
              <a:ext cx="914" cy="360"/>
            </a:xfrm>
            <a:prstGeom prst="rect">
              <a:avLst/>
            </a:prstGeom>
            <a:noFill/>
            <a:ln w="9525">
              <a:noFill/>
              <a:miter lim="800000"/>
              <a:headEnd/>
              <a:tailEnd/>
            </a:ln>
          </p:spPr>
          <p:txBody>
            <a:bodyPr lIns="96661" tIns="48331" rIns="96661" bIns="48331">
              <a:spAutoFit/>
            </a:bodyPr>
            <a:lstStyle/>
            <a:p>
              <a:pPr algn="ctr"/>
              <a:r>
                <a:rPr lang="en-US" altLang="zh-TW" sz="1200" b="1">
                  <a:solidFill>
                    <a:srgbClr val="FFFFFF"/>
                  </a:solidFill>
                  <a:cs typeface="Arial" pitchFamily="34" charset="0"/>
                </a:rPr>
                <a:t>SiO</a:t>
              </a:r>
              <a:r>
                <a:rPr lang="en-US" altLang="zh-TW" sz="1200" b="1" baseline="-25000">
                  <a:solidFill>
                    <a:srgbClr val="FFFFFF"/>
                  </a:solidFill>
                  <a:cs typeface="Arial" pitchFamily="34" charset="0"/>
                </a:rPr>
                <a:t>2 </a:t>
              </a:r>
            </a:p>
            <a:p>
              <a:pPr algn="ctr"/>
              <a:r>
                <a:rPr lang="en-US" altLang="zh-TW" sz="1200" b="1">
                  <a:solidFill>
                    <a:srgbClr val="FFFFFF"/>
                  </a:solidFill>
                  <a:cs typeface="Arial" pitchFamily="34" charset="0"/>
                </a:rPr>
                <a:t>slanted rods</a:t>
              </a:r>
            </a:p>
          </p:txBody>
        </p:sp>
        <p:sp>
          <p:nvSpPr>
            <p:cNvPr id="2089" name="Text Box 30"/>
            <p:cNvSpPr txBox="1">
              <a:spLocks noChangeArrowheads="1"/>
            </p:cNvSpPr>
            <p:nvPr/>
          </p:nvSpPr>
          <p:spPr bwMode="auto">
            <a:xfrm>
              <a:off x="519" y="3254"/>
              <a:ext cx="632" cy="211"/>
            </a:xfrm>
            <a:prstGeom prst="rect">
              <a:avLst/>
            </a:prstGeom>
            <a:noFill/>
            <a:ln w="9525">
              <a:noFill/>
              <a:miter lim="800000"/>
              <a:headEnd/>
              <a:tailEnd/>
            </a:ln>
          </p:spPr>
          <p:txBody>
            <a:bodyPr lIns="96661" tIns="48331" rIns="96661" bIns="48331">
              <a:spAutoFit/>
            </a:bodyPr>
            <a:lstStyle/>
            <a:p>
              <a:pPr algn="ctr"/>
              <a:r>
                <a:rPr lang="en-US" altLang="zh-TW" sz="1200" b="1">
                  <a:solidFill>
                    <a:srgbClr val="000000"/>
                  </a:solidFill>
                  <a:cs typeface="Arial" pitchFamily="34" charset="0"/>
                </a:rPr>
                <a:t>TiO</a:t>
              </a:r>
              <a:r>
                <a:rPr lang="en-US" altLang="zh-TW" sz="1200" b="1" baseline="-25000">
                  <a:solidFill>
                    <a:srgbClr val="000000"/>
                  </a:solidFill>
                  <a:cs typeface="Arial" pitchFamily="34" charset="0"/>
                </a:rPr>
                <a:t>2</a:t>
              </a:r>
              <a:r>
                <a:rPr lang="en-US" altLang="zh-TW" sz="1200" b="1">
                  <a:solidFill>
                    <a:srgbClr val="000000"/>
                  </a:solidFill>
                  <a:cs typeface="Arial" pitchFamily="34" charset="0"/>
                </a:rPr>
                <a:t>/SiO</a:t>
              </a:r>
              <a:r>
                <a:rPr lang="en-US" altLang="zh-TW" sz="1200" b="1" baseline="-25000">
                  <a:solidFill>
                    <a:srgbClr val="000000"/>
                  </a:solidFill>
                  <a:cs typeface="Arial" pitchFamily="34" charset="0"/>
                </a:rPr>
                <a:t>2</a:t>
              </a:r>
              <a:endParaRPr lang="en-US" altLang="zh-TW" sz="1200" b="1">
                <a:solidFill>
                  <a:srgbClr val="000000"/>
                </a:solidFill>
                <a:cs typeface="Arial" pitchFamily="34" charset="0"/>
              </a:endParaRPr>
            </a:p>
          </p:txBody>
        </p:sp>
        <p:sp>
          <p:nvSpPr>
            <p:cNvPr id="2090" name="Text Box 31"/>
            <p:cNvSpPr txBox="1">
              <a:spLocks noChangeArrowheads="1"/>
            </p:cNvSpPr>
            <p:nvPr/>
          </p:nvSpPr>
          <p:spPr bwMode="auto">
            <a:xfrm>
              <a:off x="570" y="3526"/>
              <a:ext cx="409" cy="211"/>
            </a:xfrm>
            <a:prstGeom prst="rect">
              <a:avLst/>
            </a:prstGeom>
            <a:noFill/>
            <a:ln w="9525">
              <a:noFill/>
              <a:miter lim="800000"/>
              <a:headEnd/>
              <a:tailEnd/>
            </a:ln>
          </p:spPr>
          <p:txBody>
            <a:bodyPr lIns="96661" tIns="48331" rIns="96661" bIns="48331">
              <a:spAutoFit/>
            </a:bodyPr>
            <a:lstStyle/>
            <a:p>
              <a:pPr algn="ctr"/>
              <a:r>
                <a:rPr lang="en-US" altLang="zh-TW" sz="1200" b="1">
                  <a:solidFill>
                    <a:srgbClr val="000000"/>
                  </a:solidFill>
                  <a:cs typeface="Arial" pitchFamily="34" charset="0"/>
                </a:rPr>
                <a:t>TiO</a:t>
              </a:r>
              <a:r>
                <a:rPr lang="en-US" altLang="zh-TW" sz="1200" b="1" baseline="-25000">
                  <a:solidFill>
                    <a:srgbClr val="000000"/>
                  </a:solidFill>
                  <a:cs typeface="Arial" pitchFamily="34" charset="0"/>
                </a:rPr>
                <a:t>2</a:t>
              </a:r>
              <a:endParaRPr lang="en-US" altLang="zh-TW" sz="1200" b="1">
                <a:solidFill>
                  <a:srgbClr val="000000"/>
                </a:solidFill>
                <a:cs typeface="Arial" pitchFamily="34" charset="0"/>
              </a:endParaRPr>
            </a:p>
          </p:txBody>
        </p:sp>
        <p:sp>
          <p:nvSpPr>
            <p:cNvPr id="2091" name="Line 32"/>
            <p:cNvSpPr>
              <a:spLocks noChangeAspect="1" noChangeShapeType="1"/>
            </p:cNvSpPr>
            <p:nvPr/>
          </p:nvSpPr>
          <p:spPr bwMode="auto">
            <a:xfrm>
              <a:off x="549" y="3910"/>
              <a:ext cx="283" cy="1"/>
            </a:xfrm>
            <a:prstGeom prst="line">
              <a:avLst/>
            </a:prstGeom>
            <a:noFill/>
            <a:ln w="31750">
              <a:solidFill>
                <a:schemeClr val="bg1"/>
              </a:solidFill>
              <a:round/>
              <a:headEnd/>
              <a:tailEnd/>
            </a:ln>
          </p:spPr>
          <p:txBody>
            <a:bodyPr/>
            <a:lstStyle/>
            <a:p>
              <a:endParaRPr lang="en-US"/>
            </a:p>
          </p:txBody>
        </p:sp>
        <p:sp>
          <p:nvSpPr>
            <p:cNvPr id="2092" name="Text Box 33"/>
            <p:cNvSpPr txBox="1">
              <a:spLocks noChangeArrowheads="1"/>
            </p:cNvSpPr>
            <p:nvPr/>
          </p:nvSpPr>
          <p:spPr bwMode="auto">
            <a:xfrm>
              <a:off x="487" y="3749"/>
              <a:ext cx="468" cy="211"/>
            </a:xfrm>
            <a:prstGeom prst="rect">
              <a:avLst/>
            </a:prstGeom>
            <a:noFill/>
            <a:ln w="9525">
              <a:noFill/>
              <a:miter lim="800000"/>
              <a:headEnd/>
              <a:tailEnd/>
            </a:ln>
          </p:spPr>
          <p:txBody>
            <a:bodyPr wrap="none" lIns="96661" tIns="48331" rIns="96661" bIns="48331">
              <a:spAutoFit/>
            </a:bodyPr>
            <a:lstStyle/>
            <a:p>
              <a:r>
                <a:rPr lang="en-US" altLang="zh-TW" sz="1200" b="1">
                  <a:solidFill>
                    <a:srgbClr val="FFFFFF"/>
                  </a:solidFill>
                  <a:cs typeface="Arial" pitchFamily="34" charset="0"/>
                </a:rPr>
                <a:t>200nm</a:t>
              </a:r>
            </a:p>
          </p:txBody>
        </p:sp>
        <p:sp>
          <p:nvSpPr>
            <p:cNvPr id="2093" name="Line 34"/>
            <p:cNvSpPr>
              <a:spLocks noChangeShapeType="1"/>
            </p:cNvSpPr>
            <p:nvPr/>
          </p:nvSpPr>
          <p:spPr bwMode="auto">
            <a:xfrm flipV="1">
              <a:off x="1970" y="2828"/>
              <a:ext cx="503" cy="5"/>
            </a:xfrm>
            <a:prstGeom prst="line">
              <a:avLst/>
            </a:prstGeom>
            <a:noFill/>
            <a:ln w="19050">
              <a:solidFill>
                <a:schemeClr val="bg1"/>
              </a:solidFill>
              <a:prstDash val="sysDot"/>
              <a:round/>
              <a:headEnd/>
              <a:tailEnd/>
            </a:ln>
          </p:spPr>
          <p:txBody>
            <a:bodyPr/>
            <a:lstStyle/>
            <a:p>
              <a:endParaRPr lang="en-US"/>
            </a:p>
          </p:txBody>
        </p:sp>
        <p:sp>
          <p:nvSpPr>
            <p:cNvPr id="2094" name="Line 35"/>
            <p:cNvSpPr>
              <a:spLocks noChangeShapeType="1"/>
            </p:cNvSpPr>
            <p:nvPr/>
          </p:nvSpPr>
          <p:spPr bwMode="auto">
            <a:xfrm>
              <a:off x="1970" y="2979"/>
              <a:ext cx="503" cy="0"/>
            </a:xfrm>
            <a:prstGeom prst="line">
              <a:avLst/>
            </a:prstGeom>
            <a:noFill/>
            <a:ln w="19050">
              <a:solidFill>
                <a:schemeClr val="bg1"/>
              </a:solidFill>
              <a:prstDash val="sysDot"/>
              <a:round/>
              <a:headEnd/>
              <a:tailEnd/>
            </a:ln>
          </p:spPr>
          <p:txBody>
            <a:bodyPr/>
            <a:lstStyle/>
            <a:p>
              <a:endParaRPr lang="en-US"/>
            </a:p>
          </p:txBody>
        </p:sp>
        <p:sp>
          <p:nvSpPr>
            <p:cNvPr id="2095" name="Line 36"/>
            <p:cNvSpPr>
              <a:spLocks noChangeShapeType="1"/>
            </p:cNvSpPr>
            <p:nvPr/>
          </p:nvSpPr>
          <p:spPr bwMode="auto">
            <a:xfrm>
              <a:off x="1959" y="3149"/>
              <a:ext cx="504" cy="0"/>
            </a:xfrm>
            <a:prstGeom prst="line">
              <a:avLst/>
            </a:prstGeom>
            <a:noFill/>
            <a:ln w="19050">
              <a:solidFill>
                <a:schemeClr val="bg1"/>
              </a:solidFill>
              <a:prstDash val="sysDot"/>
              <a:round/>
              <a:headEnd/>
              <a:tailEnd/>
            </a:ln>
          </p:spPr>
          <p:txBody>
            <a:bodyPr/>
            <a:lstStyle/>
            <a:p>
              <a:endParaRPr lang="en-US"/>
            </a:p>
          </p:txBody>
        </p:sp>
        <p:sp>
          <p:nvSpPr>
            <p:cNvPr id="2096" name="Line 37"/>
            <p:cNvSpPr>
              <a:spLocks noChangeShapeType="1"/>
            </p:cNvSpPr>
            <p:nvPr/>
          </p:nvSpPr>
          <p:spPr bwMode="auto">
            <a:xfrm>
              <a:off x="1955" y="3289"/>
              <a:ext cx="503" cy="0"/>
            </a:xfrm>
            <a:prstGeom prst="line">
              <a:avLst/>
            </a:prstGeom>
            <a:noFill/>
            <a:ln w="19050">
              <a:solidFill>
                <a:schemeClr val="bg1"/>
              </a:solidFill>
              <a:prstDash val="sysDot"/>
              <a:round/>
              <a:headEnd/>
              <a:tailEnd/>
            </a:ln>
          </p:spPr>
          <p:txBody>
            <a:bodyPr/>
            <a:lstStyle/>
            <a:p>
              <a:endParaRPr lang="en-US"/>
            </a:p>
          </p:txBody>
        </p:sp>
        <p:sp>
          <p:nvSpPr>
            <p:cNvPr id="2097" name="Line 38"/>
            <p:cNvSpPr>
              <a:spLocks noChangeShapeType="1"/>
            </p:cNvSpPr>
            <p:nvPr/>
          </p:nvSpPr>
          <p:spPr bwMode="auto">
            <a:xfrm>
              <a:off x="1951" y="3393"/>
              <a:ext cx="502" cy="0"/>
            </a:xfrm>
            <a:prstGeom prst="line">
              <a:avLst/>
            </a:prstGeom>
            <a:noFill/>
            <a:ln w="19050">
              <a:solidFill>
                <a:schemeClr val="bg1"/>
              </a:solidFill>
              <a:prstDash val="sysDot"/>
              <a:round/>
              <a:headEnd/>
              <a:tailEnd/>
            </a:ln>
          </p:spPr>
          <p:txBody>
            <a:bodyPr/>
            <a:lstStyle/>
            <a:p>
              <a:endParaRPr lang="en-US"/>
            </a:p>
          </p:txBody>
        </p:sp>
        <p:sp>
          <p:nvSpPr>
            <p:cNvPr id="2098" name="Line 39"/>
            <p:cNvSpPr>
              <a:spLocks noChangeShapeType="1"/>
            </p:cNvSpPr>
            <p:nvPr/>
          </p:nvSpPr>
          <p:spPr bwMode="auto">
            <a:xfrm>
              <a:off x="1963" y="3513"/>
              <a:ext cx="503" cy="0"/>
            </a:xfrm>
            <a:prstGeom prst="line">
              <a:avLst/>
            </a:prstGeom>
            <a:noFill/>
            <a:ln w="19050">
              <a:solidFill>
                <a:schemeClr val="bg1"/>
              </a:solidFill>
              <a:prstDash val="sysDot"/>
              <a:round/>
              <a:headEnd/>
              <a:tailEnd/>
            </a:ln>
          </p:spPr>
          <p:txBody>
            <a:bodyPr/>
            <a:lstStyle/>
            <a:p>
              <a:endParaRPr lang="en-US"/>
            </a:p>
          </p:txBody>
        </p:sp>
        <p:sp>
          <p:nvSpPr>
            <p:cNvPr id="2099" name="Line 40"/>
            <p:cNvSpPr>
              <a:spLocks noChangeShapeType="1"/>
            </p:cNvSpPr>
            <p:nvPr/>
          </p:nvSpPr>
          <p:spPr bwMode="auto">
            <a:xfrm>
              <a:off x="1958" y="3611"/>
              <a:ext cx="504" cy="0"/>
            </a:xfrm>
            <a:prstGeom prst="line">
              <a:avLst/>
            </a:prstGeom>
            <a:noFill/>
            <a:ln w="19050">
              <a:solidFill>
                <a:schemeClr val="bg1"/>
              </a:solidFill>
              <a:prstDash val="sysDot"/>
              <a:round/>
              <a:headEnd/>
              <a:tailEnd/>
            </a:ln>
          </p:spPr>
          <p:txBody>
            <a:bodyPr/>
            <a:lstStyle/>
            <a:p>
              <a:endParaRPr lang="en-US"/>
            </a:p>
          </p:txBody>
        </p:sp>
        <p:sp>
          <p:nvSpPr>
            <p:cNvPr id="2100" name="Rectangle 41"/>
            <p:cNvSpPr>
              <a:spLocks noChangeArrowheads="1"/>
            </p:cNvSpPr>
            <p:nvPr/>
          </p:nvSpPr>
          <p:spPr bwMode="auto">
            <a:xfrm>
              <a:off x="1697" y="3611"/>
              <a:ext cx="774" cy="99"/>
            </a:xfrm>
            <a:prstGeom prst="rect">
              <a:avLst/>
            </a:prstGeom>
            <a:solidFill>
              <a:srgbClr val="F0F02C"/>
            </a:solidFill>
            <a:ln w="9525">
              <a:solidFill>
                <a:schemeClr val="tx1"/>
              </a:solidFill>
              <a:miter lim="800000"/>
              <a:headEnd/>
              <a:tailEnd/>
            </a:ln>
          </p:spPr>
          <p:txBody>
            <a:bodyPr wrap="none" lIns="96661" tIns="48331" rIns="96661" bIns="48331" anchor="ctr"/>
            <a:lstStyle/>
            <a:p>
              <a:endParaRPr lang="zh-TW" altLang="en-US">
                <a:solidFill>
                  <a:srgbClr val="000000"/>
                </a:solidFill>
                <a:cs typeface="Arial" pitchFamily="34" charset="0"/>
              </a:endParaRPr>
            </a:p>
          </p:txBody>
        </p:sp>
        <p:sp>
          <p:nvSpPr>
            <p:cNvPr id="2101" name="Rectangle 42"/>
            <p:cNvSpPr>
              <a:spLocks noChangeArrowheads="1"/>
            </p:cNvSpPr>
            <p:nvPr/>
          </p:nvSpPr>
          <p:spPr bwMode="auto">
            <a:xfrm>
              <a:off x="1737" y="3513"/>
              <a:ext cx="736" cy="94"/>
            </a:xfrm>
            <a:prstGeom prst="rect">
              <a:avLst/>
            </a:prstGeom>
            <a:solidFill>
              <a:srgbClr val="F0F02C">
                <a:alpha val="79999"/>
              </a:srgbClr>
            </a:solidFill>
            <a:ln w="9525">
              <a:solidFill>
                <a:schemeClr val="tx1"/>
              </a:solidFill>
              <a:miter lim="800000"/>
              <a:headEnd/>
              <a:tailEnd/>
            </a:ln>
          </p:spPr>
          <p:txBody>
            <a:bodyPr wrap="none" lIns="96661" tIns="48331" rIns="96661" bIns="48331" anchor="ctr"/>
            <a:lstStyle/>
            <a:p>
              <a:endParaRPr lang="zh-TW" altLang="en-US">
                <a:solidFill>
                  <a:srgbClr val="000000"/>
                </a:solidFill>
                <a:cs typeface="Arial" pitchFamily="34" charset="0"/>
              </a:endParaRPr>
            </a:p>
          </p:txBody>
        </p:sp>
        <p:sp>
          <p:nvSpPr>
            <p:cNvPr id="2102" name="Rectangle 43"/>
            <p:cNvSpPr>
              <a:spLocks noChangeArrowheads="1"/>
            </p:cNvSpPr>
            <p:nvPr/>
          </p:nvSpPr>
          <p:spPr bwMode="auto">
            <a:xfrm>
              <a:off x="1872" y="3397"/>
              <a:ext cx="599" cy="113"/>
            </a:xfrm>
            <a:prstGeom prst="rect">
              <a:avLst/>
            </a:prstGeom>
            <a:solidFill>
              <a:srgbClr val="F0F02C">
                <a:alpha val="59999"/>
              </a:srgbClr>
            </a:solidFill>
            <a:ln w="9525">
              <a:solidFill>
                <a:schemeClr val="tx1"/>
              </a:solidFill>
              <a:miter lim="800000"/>
              <a:headEnd/>
              <a:tailEnd/>
            </a:ln>
          </p:spPr>
          <p:txBody>
            <a:bodyPr wrap="none" lIns="96661" tIns="48331" rIns="96661" bIns="48331" anchor="ctr"/>
            <a:lstStyle/>
            <a:p>
              <a:endParaRPr lang="zh-TW" altLang="en-US">
                <a:solidFill>
                  <a:srgbClr val="000000"/>
                </a:solidFill>
                <a:cs typeface="Arial" pitchFamily="34" charset="0"/>
              </a:endParaRPr>
            </a:p>
          </p:txBody>
        </p:sp>
        <p:sp>
          <p:nvSpPr>
            <p:cNvPr id="2103" name="Rectangle 44"/>
            <p:cNvSpPr>
              <a:spLocks noChangeArrowheads="1"/>
            </p:cNvSpPr>
            <p:nvPr/>
          </p:nvSpPr>
          <p:spPr bwMode="auto">
            <a:xfrm>
              <a:off x="2056" y="3286"/>
              <a:ext cx="417" cy="107"/>
            </a:xfrm>
            <a:prstGeom prst="rect">
              <a:avLst/>
            </a:prstGeom>
            <a:solidFill>
              <a:srgbClr val="F0F02C">
                <a:alpha val="39999"/>
              </a:srgbClr>
            </a:solidFill>
            <a:ln w="9525">
              <a:solidFill>
                <a:schemeClr val="tx1"/>
              </a:solidFill>
              <a:miter lim="800000"/>
              <a:headEnd/>
              <a:tailEnd/>
            </a:ln>
          </p:spPr>
          <p:txBody>
            <a:bodyPr wrap="none" lIns="96661" tIns="48331" rIns="96661" bIns="48331" anchor="ctr"/>
            <a:lstStyle/>
            <a:p>
              <a:endParaRPr lang="zh-TW" altLang="en-US">
                <a:solidFill>
                  <a:srgbClr val="000000"/>
                </a:solidFill>
                <a:cs typeface="Arial" pitchFamily="34" charset="0"/>
              </a:endParaRPr>
            </a:p>
          </p:txBody>
        </p:sp>
        <p:sp>
          <p:nvSpPr>
            <p:cNvPr id="2104" name="Rectangle 45"/>
            <p:cNvSpPr>
              <a:spLocks noChangeArrowheads="1"/>
            </p:cNvSpPr>
            <p:nvPr/>
          </p:nvSpPr>
          <p:spPr bwMode="auto">
            <a:xfrm>
              <a:off x="2214" y="3153"/>
              <a:ext cx="256" cy="131"/>
            </a:xfrm>
            <a:prstGeom prst="rect">
              <a:avLst/>
            </a:prstGeom>
            <a:solidFill>
              <a:srgbClr val="F0F02C">
                <a:alpha val="34901"/>
              </a:srgbClr>
            </a:solidFill>
            <a:ln w="9525">
              <a:solidFill>
                <a:schemeClr val="tx1"/>
              </a:solidFill>
              <a:miter lim="800000"/>
              <a:headEnd/>
              <a:tailEnd/>
            </a:ln>
          </p:spPr>
          <p:txBody>
            <a:bodyPr wrap="none" lIns="96661" tIns="48331" rIns="96661" bIns="48331" anchor="ctr"/>
            <a:lstStyle/>
            <a:p>
              <a:endParaRPr lang="zh-TW" altLang="en-US">
                <a:solidFill>
                  <a:srgbClr val="000000"/>
                </a:solidFill>
                <a:cs typeface="Arial" pitchFamily="34" charset="0"/>
              </a:endParaRPr>
            </a:p>
          </p:txBody>
        </p:sp>
        <p:sp>
          <p:nvSpPr>
            <p:cNvPr id="2105" name="Rectangle 46"/>
            <p:cNvSpPr>
              <a:spLocks noChangeArrowheads="1"/>
            </p:cNvSpPr>
            <p:nvPr/>
          </p:nvSpPr>
          <p:spPr bwMode="auto">
            <a:xfrm>
              <a:off x="2364" y="2981"/>
              <a:ext cx="106" cy="166"/>
            </a:xfrm>
            <a:prstGeom prst="rect">
              <a:avLst/>
            </a:prstGeom>
            <a:solidFill>
              <a:srgbClr val="FFFF00">
                <a:alpha val="25098"/>
              </a:srgbClr>
            </a:solidFill>
            <a:ln w="9525">
              <a:solidFill>
                <a:schemeClr val="tx1"/>
              </a:solidFill>
              <a:miter lim="800000"/>
              <a:headEnd/>
              <a:tailEnd/>
            </a:ln>
          </p:spPr>
          <p:txBody>
            <a:bodyPr wrap="none" lIns="96661" tIns="48331" rIns="96661" bIns="48331" anchor="ctr"/>
            <a:lstStyle/>
            <a:p>
              <a:endParaRPr lang="zh-TW" altLang="en-US">
                <a:solidFill>
                  <a:srgbClr val="000000"/>
                </a:solidFill>
                <a:cs typeface="Arial" pitchFamily="34" charset="0"/>
              </a:endParaRPr>
            </a:p>
          </p:txBody>
        </p:sp>
        <p:sp>
          <p:nvSpPr>
            <p:cNvPr id="2106" name="Rectangle 47"/>
            <p:cNvSpPr>
              <a:spLocks noChangeArrowheads="1"/>
            </p:cNvSpPr>
            <p:nvPr/>
          </p:nvSpPr>
          <p:spPr bwMode="auto">
            <a:xfrm>
              <a:off x="2423" y="2825"/>
              <a:ext cx="44" cy="154"/>
            </a:xfrm>
            <a:prstGeom prst="rect">
              <a:avLst/>
            </a:prstGeom>
            <a:solidFill>
              <a:srgbClr val="FFFF00">
                <a:alpha val="10196"/>
              </a:srgbClr>
            </a:solidFill>
            <a:ln w="9525">
              <a:solidFill>
                <a:schemeClr val="tx1"/>
              </a:solidFill>
              <a:miter lim="800000"/>
              <a:headEnd/>
              <a:tailEnd/>
            </a:ln>
          </p:spPr>
          <p:txBody>
            <a:bodyPr wrap="none" lIns="96661" tIns="48331" rIns="96661" bIns="48331" anchor="ctr"/>
            <a:lstStyle/>
            <a:p>
              <a:endParaRPr lang="zh-TW" altLang="en-US">
                <a:solidFill>
                  <a:srgbClr val="000000"/>
                </a:solidFill>
                <a:cs typeface="Arial" pitchFamily="34" charset="0"/>
              </a:endParaRPr>
            </a:p>
          </p:txBody>
        </p:sp>
        <p:sp>
          <p:nvSpPr>
            <p:cNvPr id="2107" name="Text Box 48"/>
            <p:cNvSpPr txBox="1">
              <a:spLocks noChangeArrowheads="1"/>
            </p:cNvSpPr>
            <p:nvPr/>
          </p:nvSpPr>
          <p:spPr bwMode="auto">
            <a:xfrm>
              <a:off x="2081" y="3588"/>
              <a:ext cx="339" cy="211"/>
            </a:xfrm>
            <a:prstGeom prst="rect">
              <a:avLst/>
            </a:prstGeom>
            <a:noFill/>
            <a:ln w="9525">
              <a:noFill/>
              <a:miter lim="800000"/>
              <a:headEnd/>
              <a:tailEnd/>
            </a:ln>
          </p:spPr>
          <p:txBody>
            <a:bodyPr wrap="none" lIns="96661" tIns="48331" rIns="96661" bIns="48331">
              <a:spAutoFit/>
            </a:bodyPr>
            <a:lstStyle/>
            <a:p>
              <a:r>
                <a:rPr lang="en-US" altLang="zh-TW" sz="1200" b="1" i="1">
                  <a:solidFill>
                    <a:srgbClr val="CC0000"/>
                  </a:solidFill>
                  <a:cs typeface="Arial" pitchFamily="34" charset="0"/>
                </a:rPr>
                <a:t>2.60</a:t>
              </a:r>
            </a:p>
          </p:txBody>
        </p:sp>
        <p:sp>
          <p:nvSpPr>
            <p:cNvPr id="2108" name="Text Box 49"/>
            <p:cNvSpPr txBox="1">
              <a:spLocks noChangeArrowheads="1"/>
            </p:cNvSpPr>
            <p:nvPr/>
          </p:nvSpPr>
          <p:spPr bwMode="auto">
            <a:xfrm>
              <a:off x="1973" y="2664"/>
              <a:ext cx="466" cy="211"/>
            </a:xfrm>
            <a:prstGeom prst="rect">
              <a:avLst/>
            </a:prstGeom>
            <a:noFill/>
            <a:ln w="9525">
              <a:noFill/>
              <a:miter lim="800000"/>
              <a:headEnd/>
              <a:tailEnd/>
            </a:ln>
          </p:spPr>
          <p:txBody>
            <a:bodyPr wrap="none" lIns="96661" tIns="48331" rIns="96661" bIns="48331">
              <a:spAutoFit/>
            </a:bodyPr>
            <a:lstStyle/>
            <a:p>
              <a:r>
                <a:rPr lang="en-US" altLang="zh-TW" sz="1200" b="1" i="1">
                  <a:solidFill>
                    <a:srgbClr val="CC0000"/>
                  </a:solidFill>
                  <a:cs typeface="Arial" pitchFamily="34" charset="0"/>
                </a:rPr>
                <a:t>n=1.00</a:t>
              </a:r>
            </a:p>
          </p:txBody>
        </p:sp>
        <p:sp>
          <p:nvSpPr>
            <p:cNvPr id="2109" name="Text Box 50"/>
            <p:cNvSpPr txBox="1">
              <a:spLocks noChangeArrowheads="1"/>
            </p:cNvSpPr>
            <p:nvPr/>
          </p:nvSpPr>
          <p:spPr bwMode="auto">
            <a:xfrm>
              <a:off x="2072" y="2813"/>
              <a:ext cx="339" cy="211"/>
            </a:xfrm>
            <a:prstGeom prst="rect">
              <a:avLst/>
            </a:prstGeom>
            <a:noFill/>
            <a:ln w="9525">
              <a:noFill/>
              <a:miter lim="800000"/>
              <a:headEnd/>
              <a:tailEnd/>
            </a:ln>
          </p:spPr>
          <p:txBody>
            <a:bodyPr wrap="none" lIns="96661" tIns="48331" rIns="96661" bIns="48331">
              <a:spAutoFit/>
            </a:bodyPr>
            <a:lstStyle/>
            <a:p>
              <a:r>
                <a:rPr lang="en-US" altLang="zh-TW" sz="1200" b="1" i="1">
                  <a:solidFill>
                    <a:srgbClr val="CC0000"/>
                  </a:solidFill>
                  <a:cs typeface="Arial" pitchFamily="34" charset="0"/>
                </a:rPr>
                <a:t>1.09</a:t>
              </a:r>
            </a:p>
          </p:txBody>
        </p:sp>
        <p:sp>
          <p:nvSpPr>
            <p:cNvPr id="2110" name="Text Box 51"/>
            <p:cNvSpPr txBox="1">
              <a:spLocks noChangeArrowheads="1"/>
            </p:cNvSpPr>
            <p:nvPr/>
          </p:nvSpPr>
          <p:spPr bwMode="auto">
            <a:xfrm>
              <a:off x="2080" y="2974"/>
              <a:ext cx="339" cy="211"/>
            </a:xfrm>
            <a:prstGeom prst="rect">
              <a:avLst/>
            </a:prstGeom>
            <a:noFill/>
            <a:ln w="9525">
              <a:noFill/>
              <a:miter lim="800000"/>
              <a:headEnd/>
              <a:tailEnd/>
            </a:ln>
          </p:spPr>
          <p:txBody>
            <a:bodyPr wrap="none" lIns="96661" tIns="48331" rIns="96661" bIns="48331">
              <a:spAutoFit/>
            </a:bodyPr>
            <a:lstStyle/>
            <a:p>
              <a:r>
                <a:rPr lang="en-US" altLang="zh-TW" sz="1200" b="1" i="1">
                  <a:solidFill>
                    <a:srgbClr val="CC0000"/>
                  </a:solidFill>
                  <a:cs typeface="Arial" pitchFamily="34" charset="0"/>
                </a:rPr>
                <a:t>1.22</a:t>
              </a:r>
            </a:p>
          </p:txBody>
        </p:sp>
        <p:sp>
          <p:nvSpPr>
            <p:cNvPr id="2111" name="Text Box 52"/>
            <p:cNvSpPr txBox="1">
              <a:spLocks noChangeArrowheads="1"/>
            </p:cNvSpPr>
            <p:nvPr/>
          </p:nvSpPr>
          <p:spPr bwMode="auto">
            <a:xfrm>
              <a:off x="2080" y="3154"/>
              <a:ext cx="339" cy="211"/>
            </a:xfrm>
            <a:prstGeom prst="rect">
              <a:avLst/>
            </a:prstGeom>
            <a:noFill/>
            <a:ln w="9525">
              <a:noFill/>
              <a:miter lim="800000"/>
              <a:headEnd/>
              <a:tailEnd/>
            </a:ln>
          </p:spPr>
          <p:txBody>
            <a:bodyPr wrap="none" lIns="96661" tIns="48331" rIns="96661" bIns="48331">
              <a:spAutoFit/>
            </a:bodyPr>
            <a:lstStyle/>
            <a:p>
              <a:r>
                <a:rPr lang="en-US" altLang="zh-TW" sz="1200" b="1" i="1">
                  <a:solidFill>
                    <a:srgbClr val="CC0000"/>
                  </a:solidFill>
                  <a:cs typeface="Arial" pitchFamily="34" charset="0"/>
                </a:rPr>
                <a:t>1.53</a:t>
              </a:r>
            </a:p>
          </p:txBody>
        </p:sp>
        <p:sp>
          <p:nvSpPr>
            <p:cNvPr id="2112" name="Text Box 53"/>
            <p:cNvSpPr txBox="1">
              <a:spLocks noChangeArrowheads="1"/>
            </p:cNvSpPr>
            <p:nvPr/>
          </p:nvSpPr>
          <p:spPr bwMode="auto">
            <a:xfrm>
              <a:off x="2080" y="3267"/>
              <a:ext cx="339" cy="211"/>
            </a:xfrm>
            <a:prstGeom prst="rect">
              <a:avLst/>
            </a:prstGeom>
            <a:noFill/>
            <a:ln w="9525">
              <a:noFill/>
              <a:miter lim="800000"/>
              <a:headEnd/>
              <a:tailEnd/>
            </a:ln>
          </p:spPr>
          <p:txBody>
            <a:bodyPr wrap="none" lIns="96661" tIns="48331" rIns="96661" bIns="48331">
              <a:spAutoFit/>
            </a:bodyPr>
            <a:lstStyle/>
            <a:p>
              <a:r>
                <a:rPr lang="en-US" altLang="zh-TW" sz="1200" b="1" i="1">
                  <a:solidFill>
                    <a:srgbClr val="CC0000"/>
                  </a:solidFill>
                  <a:cs typeface="Arial" pitchFamily="34" charset="0"/>
                </a:rPr>
                <a:t>1.86</a:t>
              </a:r>
            </a:p>
          </p:txBody>
        </p:sp>
        <p:sp>
          <p:nvSpPr>
            <p:cNvPr id="2113" name="Text Box 54"/>
            <p:cNvSpPr txBox="1">
              <a:spLocks noChangeArrowheads="1"/>
            </p:cNvSpPr>
            <p:nvPr/>
          </p:nvSpPr>
          <p:spPr bwMode="auto">
            <a:xfrm>
              <a:off x="2080" y="3373"/>
              <a:ext cx="339" cy="211"/>
            </a:xfrm>
            <a:prstGeom prst="rect">
              <a:avLst/>
            </a:prstGeom>
            <a:noFill/>
            <a:ln w="9525">
              <a:noFill/>
              <a:miter lim="800000"/>
              <a:headEnd/>
              <a:tailEnd/>
            </a:ln>
          </p:spPr>
          <p:txBody>
            <a:bodyPr wrap="none" lIns="96661" tIns="48331" rIns="96661" bIns="48331">
              <a:spAutoFit/>
            </a:bodyPr>
            <a:lstStyle/>
            <a:p>
              <a:r>
                <a:rPr lang="en-US" altLang="zh-TW" sz="1200" b="1" i="1">
                  <a:solidFill>
                    <a:srgbClr val="CC0000"/>
                  </a:solidFill>
                  <a:cs typeface="Arial" pitchFamily="34" charset="0"/>
                </a:rPr>
                <a:t>2.24</a:t>
              </a:r>
            </a:p>
          </p:txBody>
        </p:sp>
        <p:sp>
          <p:nvSpPr>
            <p:cNvPr id="2114" name="Text Box 55"/>
            <p:cNvSpPr txBox="1">
              <a:spLocks noChangeArrowheads="1"/>
            </p:cNvSpPr>
            <p:nvPr/>
          </p:nvSpPr>
          <p:spPr bwMode="auto">
            <a:xfrm>
              <a:off x="2080" y="3486"/>
              <a:ext cx="339" cy="211"/>
            </a:xfrm>
            <a:prstGeom prst="rect">
              <a:avLst/>
            </a:prstGeom>
            <a:noFill/>
            <a:ln w="9525">
              <a:noFill/>
              <a:miter lim="800000"/>
              <a:headEnd/>
              <a:tailEnd/>
            </a:ln>
          </p:spPr>
          <p:txBody>
            <a:bodyPr wrap="none" lIns="96661" tIns="48331" rIns="96661" bIns="48331">
              <a:spAutoFit/>
            </a:bodyPr>
            <a:lstStyle/>
            <a:p>
              <a:r>
                <a:rPr lang="en-US" altLang="zh-TW" sz="1200" b="1" i="1">
                  <a:solidFill>
                    <a:srgbClr val="CC0000"/>
                  </a:solidFill>
                  <a:cs typeface="Arial" pitchFamily="34" charset="0"/>
                </a:rPr>
                <a:t>2.52</a:t>
              </a:r>
            </a:p>
          </p:txBody>
        </p:sp>
        <p:sp>
          <p:nvSpPr>
            <p:cNvPr id="2115" name="Text Box 56"/>
            <p:cNvSpPr txBox="1">
              <a:spLocks noChangeArrowheads="1"/>
            </p:cNvSpPr>
            <p:nvPr/>
          </p:nvSpPr>
          <p:spPr bwMode="auto">
            <a:xfrm>
              <a:off x="1418" y="3607"/>
              <a:ext cx="260" cy="211"/>
            </a:xfrm>
            <a:prstGeom prst="rect">
              <a:avLst/>
            </a:prstGeom>
            <a:noFill/>
            <a:ln w="9525">
              <a:noFill/>
              <a:miter lim="800000"/>
              <a:headEnd/>
              <a:tailEnd/>
            </a:ln>
          </p:spPr>
          <p:txBody>
            <a:bodyPr lIns="96661" tIns="48331" rIns="96661" bIns="48331">
              <a:spAutoFit/>
            </a:bodyPr>
            <a:lstStyle/>
            <a:p>
              <a:r>
                <a:rPr lang="en-US" altLang="zh-TW" sz="1200" b="1" i="1">
                  <a:solidFill>
                    <a:srgbClr val="CC0000"/>
                  </a:solidFill>
                  <a:cs typeface="Arial" pitchFamily="34" charset="0"/>
                </a:rPr>
                <a:t>n</a:t>
              </a:r>
            </a:p>
          </p:txBody>
        </p:sp>
        <p:grpSp>
          <p:nvGrpSpPr>
            <p:cNvPr id="2116" name="Group 57"/>
            <p:cNvGrpSpPr>
              <a:grpSpLocks/>
            </p:cNvGrpSpPr>
            <p:nvPr/>
          </p:nvGrpSpPr>
          <p:grpSpPr bwMode="auto">
            <a:xfrm>
              <a:off x="1557" y="3702"/>
              <a:ext cx="917" cy="40"/>
              <a:chOff x="2384" y="1996"/>
              <a:chExt cx="816" cy="39"/>
            </a:xfrm>
          </p:grpSpPr>
          <p:sp>
            <p:nvSpPr>
              <p:cNvPr id="2117" name="Line 58"/>
              <p:cNvSpPr>
                <a:spLocks noChangeShapeType="1"/>
              </p:cNvSpPr>
              <p:nvPr/>
            </p:nvSpPr>
            <p:spPr bwMode="auto">
              <a:xfrm>
                <a:off x="2732" y="2004"/>
                <a:ext cx="448" cy="0"/>
              </a:xfrm>
              <a:prstGeom prst="line">
                <a:avLst/>
              </a:prstGeom>
              <a:noFill/>
              <a:ln w="19050">
                <a:solidFill>
                  <a:schemeClr val="bg1"/>
                </a:solidFill>
                <a:prstDash val="sysDot"/>
                <a:round/>
                <a:headEnd/>
                <a:tailEnd/>
              </a:ln>
            </p:spPr>
            <p:txBody>
              <a:bodyPr/>
              <a:lstStyle/>
              <a:p>
                <a:endParaRPr lang="en-US"/>
              </a:p>
            </p:txBody>
          </p:sp>
          <p:sp>
            <p:nvSpPr>
              <p:cNvPr id="2118" name="Line 59"/>
              <p:cNvSpPr>
                <a:spLocks noChangeShapeType="1"/>
              </p:cNvSpPr>
              <p:nvPr/>
            </p:nvSpPr>
            <p:spPr bwMode="auto">
              <a:xfrm flipH="1" flipV="1">
                <a:off x="2384" y="2004"/>
                <a:ext cx="816" cy="0"/>
              </a:xfrm>
              <a:prstGeom prst="line">
                <a:avLst/>
              </a:prstGeom>
              <a:noFill/>
              <a:ln w="19050">
                <a:solidFill>
                  <a:srgbClr val="CC0000"/>
                </a:solidFill>
                <a:round/>
                <a:headEnd/>
                <a:tailEnd type="triangle" w="med" len="med"/>
              </a:ln>
            </p:spPr>
            <p:txBody>
              <a:bodyPr/>
              <a:lstStyle/>
              <a:p>
                <a:endParaRPr lang="en-US"/>
              </a:p>
            </p:txBody>
          </p:sp>
          <p:sp>
            <p:nvSpPr>
              <p:cNvPr id="2119" name="Line 60"/>
              <p:cNvSpPr>
                <a:spLocks noChangeShapeType="1"/>
              </p:cNvSpPr>
              <p:nvPr/>
            </p:nvSpPr>
            <p:spPr bwMode="auto">
              <a:xfrm>
                <a:off x="3196" y="1996"/>
                <a:ext cx="0" cy="35"/>
              </a:xfrm>
              <a:prstGeom prst="line">
                <a:avLst/>
              </a:prstGeom>
              <a:noFill/>
              <a:ln w="19050">
                <a:solidFill>
                  <a:srgbClr val="CC0000"/>
                </a:solidFill>
                <a:round/>
                <a:headEnd/>
                <a:tailEnd/>
              </a:ln>
            </p:spPr>
            <p:txBody>
              <a:bodyPr/>
              <a:lstStyle/>
              <a:p>
                <a:endParaRPr lang="en-US"/>
              </a:p>
            </p:txBody>
          </p:sp>
          <p:sp>
            <p:nvSpPr>
              <p:cNvPr id="2120" name="Line 61"/>
              <p:cNvSpPr>
                <a:spLocks noChangeShapeType="1"/>
              </p:cNvSpPr>
              <p:nvPr/>
            </p:nvSpPr>
            <p:spPr bwMode="auto">
              <a:xfrm>
                <a:off x="2776" y="2000"/>
                <a:ext cx="0" cy="35"/>
              </a:xfrm>
              <a:prstGeom prst="line">
                <a:avLst/>
              </a:prstGeom>
              <a:noFill/>
              <a:ln w="19050">
                <a:solidFill>
                  <a:srgbClr val="CC0000"/>
                </a:solidFill>
                <a:round/>
                <a:headEnd/>
                <a:tailEnd/>
              </a:ln>
            </p:spPr>
            <p:txBody>
              <a:bodyPr/>
              <a:lstStyle/>
              <a:p>
                <a:endParaRPr lang="en-US"/>
              </a:p>
            </p:txBody>
          </p:sp>
          <p:sp>
            <p:nvSpPr>
              <p:cNvPr id="2121" name="Line 62"/>
              <p:cNvSpPr>
                <a:spLocks noChangeShapeType="1"/>
              </p:cNvSpPr>
              <p:nvPr/>
            </p:nvSpPr>
            <p:spPr bwMode="auto">
              <a:xfrm>
                <a:off x="2984" y="2000"/>
                <a:ext cx="0" cy="35"/>
              </a:xfrm>
              <a:prstGeom prst="line">
                <a:avLst/>
              </a:prstGeom>
              <a:noFill/>
              <a:ln w="19050">
                <a:solidFill>
                  <a:srgbClr val="CC0000"/>
                </a:solidFill>
                <a:round/>
                <a:headEnd/>
                <a:tailEnd/>
              </a:ln>
            </p:spPr>
            <p:txBody>
              <a:bodyPr/>
              <a:lstStyle/>
              <a:p>
                <a:endParaRPr lang="en-US"/>
              </a:p>
            </p:txBody>
          </p:sp>
          <p:sp>
            <p:nvSpPr>
              <p:cNvPr id="2122" name="Line 63"/>
              <p:cNvSpPr>
                <a:spLocks noChangeShapeType="1"/>
              </p:cNvSpPr>
              <p:nvPr/>
            </p:nvSpPr>
            <p:spPr bwMode="auto">
              <a:xfrm>
                <a:off x="2568" y="2000"/>
                <a:ext cx="0" cy="35"/>
              </a:xfrm>
              <a:prstGeom prst="line">
                <a:avLst/>
              </a:prstGeom>
              <a:noFill/>
              <a:ln w="19050">
                <a:solidFill>
                  <a:srgbClr val="CC0000"/>
                </a:solidFill>
                <a:round/>
                <a:headEnd/>
                <a:tailEnd/>
              </a:ln>
            </p:spPr>
            <p:txBody>
              <a:bodyPr/>
              <a:lstStyle/>
              <a:p>
                <a:endParaRPr lang="en-US"/>
              </a:p>
            </p:txBody>
          </p:sp>
        </p:grpSp>
      </p:grpSp>
      <p:sp>
        <p:nvSpPr>
          <p:cNvPr id="2058" name="Text Box 75"/>
          <p:cNvSpPr txBox="1">
            <a:spLocks noChangeArrowheads="1"/>
          </p:cNvSpPr>
          <p:nvPr/>
        </p:nvSpPr>
        <p:spPr bwMode="auto">
          <a:xfrm>
            <a:off x="838200" y="5791200"/>
            <a:ext cx="2971800" cy="492125"/>
          </a:xfrm>
          <a:prstGeom prst="rect">
            <a:avLst/>
          </a:prstGeom>
          <a:noFill/>
          <a:ln w="9525">
            <a:noFill/>
            <a:miter lim="800000"/>
            <a:headEnd/>
            <a:tailEnd/>
          </a:ln>
        </p:spPr>
        <p:txBody>
          <a:bodyPr lIns="91432" tIns="45716" rIns="91432" bIns="45716">
            <a:spAutoFit/>
          </a:bodyPr>
          <a:lstStyle/>
          <a:p>
            <a:pPr algn="ctr"/>
            <a:r>
              <a:rPr lang="en-US" altLang="zh-TW" sz="1300" b="1" i="1">
                <a:solidFill>
                  <a:srgbClr val="000000"/>
                </a:solidFill>
                <a:cs typeface="Arial" pitchFamily="34" charset="0"/>
              </a:rPr>
              <a:t>SEM Image of a 7-layer graded  anti-reflection coating structure</a:t>
            </a:r>
          </a:p>
        </p:txBody>
      </p:sp>
      <p:grpSp>
        <p:nvGrpSpPr>
          <p:cNvPr id="2059" name="Group 57"/>
          <p:cNvGrpSpPr>
            <a:grpSpLocks/>
          </p:cNvGrpSpPr>
          <p:nvPr/>
        </p:nvGrpSpPr>
        <p:grpSpPr bwMode="auto">
          <a:xfrm>
            <a:off x="4800600" y="1143000"/>
            <a:ext cx="3590925" cy="2424113"/>
            <a:chOff x="262" y="2643"/>
            <a:chExt cx="2305" cy="1516"/>
          </a:xfrm>
        </p:grpSpPr>
        <p:sp>
          <p:nvSpPr>
            <p:cNvPr id="2063" name="Rectangle 23"/>
            <p:cNvSpPr>
              <a:spLocks noChangeArrowheads="1"/>
            </p:cNvSpPr>
            <p:nvPr/>
          </p:nvSpPr>
          <p:spPr bwMode="auto">
            <a:xfrm>
              <a:off x="299" y="2643"/>
              <a:ext cx="2268" cy="1505"/>
            </a:xfrm>
            <a:prstGeom prst="rect">
              <a:avLst/>
            </a:prstGeom>
            <a:solidFill>
              <a:srgbClr val="FFFFFF"/>
            </a:solidFill>
            <a:ln w="9525">
              <a:solidFill>
                <a:schemeClr val="tx1"/>
              </a:solidFill>
              <a:miter lim="800000"/>
              <a:headEnd/>
              <a:tailEnd/>
            </a:ln>
          </p:spPr>
          <p:txBody>
            <a:bodyPr wrap="none" lIns="96661" tIns="48331" rIns="96661" bIns="48331" anchor="ctr"/>
            <a:lstStyle/>
            <a:p>
              <a:endParaRPr lang="zh-TW" altLang="en-US">
                <a:solidFill>
                  <a:srgbClr val="000000"/>
                </a:solidFill>
                <a:cs typeface="Arial" pitchFamily="34" charset="0"/>
              </a:endParaRPr>
            </a:p>
          </p:txBody>
        </p:sp>
        <p:graphicFrame>
          <p:nvGraphicFramePr>
            <p:cNvPr id="2050" name="Object 24"/>
            <p:cNvGraphicFramePr>
              <a:graphicFrameLocks noChangeAspect="1"/>
            </p:cNvGraphicFramePr>
            <p:nvPr/>
          </p:nvGraphicFramePr>
          <p:xfrm>
            <a:off x="672" y="2655"/>
            <a:ext cx="1740" cy="1245"/>
          </p:xfrm>
          <a:graphic>
            <a:graphicData uri="http://schemas.openxmlformats.org/presentationml/2006/ole">
              <p:oleObj spid="_x0000_s2050" name="Image" r:id="rId6" imgW="8177778" imgH="7187302" progId="">
                <p:embed/>
              </p:oleObj>
            </a:graphicData>
          </a:graphic>
        </p:graphicFrame>
        <p:pic>
          <p:nvPicPr>
            <p:cNvPr id="2064" name="Picture 25"/>
            <p:cNvPicPr>
              <a:picLocks noChangeAspect="1" noChangeArrowheads="1"/>
            </p:cNvPicPr>
            <p:nvPr/>
          </p:nvPicPr>
          <p:blipFill>
            <a:blip r:embed="rId7" cstate="print"/>
            <a:srcRect/>
            <a:stretch>
              <a:fillRect/>
            </a:stretch>
          </p:blipFill>
          <p:spPr bwMode="auto">
            <a:xfrm>
              <a:off x="262" y="2649"/>
              <a:ext cx="2302" cy="1510"/>
            </a:xfrm>
            <a:prstGeom prst="rect">
              <a:avLst/>
            </a:prstGeom>
            <a:noFill/>
            <a:ln w="9525">
              <a:noFill/>
              <a:miter lim="800000"/>
              <a:headEnd/>
              <a:tailEnd/>
            </a:ln>
          </p:spPr>
        </p:pic>
        <p:grpSp>
          <p:nvGrpSpPr>
            <p:cNvPr id="2065" name="Group 61"/>
            <p:cNvGrpSpPr>
              <a:grpSpLocks/>
            </p:cNvGrpSpPr>
            <p:nvPr/>
          </p:nvGrpSpPr>
          <p:grpSpPr bwMode="auto">
            <a:xfrm>
              <a:off x="1422" y="2748"/>
              <a:ext cx="864" cy="577"/>
              <a:chOff x="582" y="1131"/>
              <a:chExt cx="864" cy="577"/>
            </a:xfrm>
          </p:grpSpPr>
          <p:sp>
            <p:nvSpPr>
              <p:cNvPr id="2069" name="Rectangle 42"/>
              <p:cNvSpPr>
                <a:spLocks noChangeArrowheads="1"/>
              </p:cNvSpPr>
              <p:nvPr/>
            </p:nvSpPr>
            <p:spPr bwMode="auto">
              <a:xfrm>
                <a:off x="582" y="1548"/>
                <a:ext cx="858" cy="152"/>
              </a:xfrm>
              <a:prstGeom prst="rect">
                <a:avLst/>
              </a:prstGeom>
              <a:solidFill>
                <a:srgbClr val="0066FF"/>
              </a:solidFill>
              <a:ln w="12700">
                <a:solidFill>
                  <a:schemeClr val="tx1"/>
                </a:solidFill>
                <a:miter lim="800000"/>
                <a:headEnd/>
                <a:tailEnd/>
              </a:ln>
            </p:spPr>
            <p:txBody>
              <a:bodyPr wrap="none" lIns="96661" tIns="48331" rIns="96661" bIns="48331" anchor="ctr"/>
              <a:lstStyle/>
              <a:p>
                <a:endParaRPr lang="zh-TW" altLang="en-US">
                  <a:solidFill>
                    <a:srgbClr val="000000"/>
                  </a:solidFill>
                  <a:cs typeface="Arial" pitchFamily="34" charset="0"/>
                </a:endParaRPr>
              </a:p>
            </p:txBody>
          </p:sp>
          <p:sp>
            <p:nvSpPr>
              <p:cNvPr id="2070" name="Rectangle 43"/>
              <p:cNvSpPr>
                <a:spLocks noChangeArrowheads="1"/>
              </p:cNvSpPr>
              <p:nvPr/>
            </p:nvSpPr>
            <p:spPr bwMode="auto">
              <a:xfrm>
                <a:off x="582" y="1404"/>
                <a:ext cx="861" cy="145"/>
              </a:xfrm>
              <a:prstGeom prst="rect">
                <a:avLst/>
              </a:prstGeom>
              <a:solidFill>
                <a:srgbClr val="666699"/>
              </a:solidFill>
              <a:ln w="9525">
                <a:noFill/>
                <a:miter lim="800000"/>
                <a:headEnd/>
                <a:tailEnd/>
              </a:ln>
            </p:spPr>
            <p:txBody>
              <a:bodyPr wrap="none" lIns="96661" tIns="48331" rIns="96661" bIns="48331" anchor="ctr"/>
              <a:lstStyle/>
              <a:p>
                <a:endParaRPr lang="zh-TW" altLang="en-US">
                  <a:solidFill>
                    <a:srgbClr val="000000"/>
                  </a:solidFill>
                  <a:cs typeface="Arial" pitchFamily="34" charset="0"/>
                </a:endParaRPr>
              </a:p>
            </p:txBody>
          </p:sp>
          <p:sp>
            <p:nvSpPr>
              <p:cNvPr id="2071" name="Rectangle 44"/>
              <p:cNvSpPr>
                <a:spLocks noChangeArrowheads="1"/>
              </p:cNvSpPr>
              <p:nvPr/>
            </p:nvSpPr>
            <p:spPr bwMode="auto">
              <a:xfrm>
                <a:off x="582" y="1442"/>
                <a:ext cx="862" cy="57"/>
              </a:xfrm>
              <a:prstGeom prst="rect">
                <a:avLst/>
              </a:prstGeom>
              <a:solidFill>
                <a:srgbClr val="9999FF"/>
              </a:solidFill>
              <a:ln w="9525">
                <a:noFill/>
                <a:miter lim="800000"/>
                <a:headEnd/>
                <a:tailEnd/>
              </a:ln>
            </p:spPr>
            <p:txBody>
              <a:bodyPr wrap="none" lIns="96661" tIns="48331" rIns="96661" bIns="48331" anchor="ctr"/>
              <a:lstStyle/>
              <a:p>
                <a:endParaRPr lang="zh-TW" altLang="en-US">
                  <a:solidFill>
                    <a:srgbClr val="000000"/>
                  </a:solidFill>
                  <a:cs typeface="Arial" pitchFamily="34" charset="0"/>
                </a:endParaRPr>
              </a:p>
            </p:txBody>
          </p:sp>
          <p:sp>
            <p:nvSpPr>
              <p:cNvPr id="2072" name="Rectangle 45"/>
              <p:cNvSpPr>
                <a:spLocks noChangeArrowheads="1"/>
              </p:cNvSpPr>
              <p:nvPr/>
            </p:nvSpPr>
            <p:spPr bwMode="auto">
              <a:xfrm>
                <a:off x="584" y="1388"/>
                <a:ext cx="862" cy="55"/>
              </a:xfrm>
              <a:prstGeom prst="rect">
                <a:avLst/>
              </a:prstGeom>
              <a:solidFill>
                <a:srgbClr val="CCCCFF"/>
              </a:solidFill>
              <a:ln w="9525">
                <a:noFill/>
                <a:miter lim="800000"/>
                <a:headEnd/>
                <a:tailEnd/>
              </a:ln>
            </p:spPr>
            <p:txBody>
              <a:bodyPr wrap="none" lIns="96661" tIns="48331" rIns="96661" bIns="48331" anchor="ctr"/>
              <a:lstStyle/>
              <a:p>
                <a:endParaRPr lang="zh-TW" altLang="en-US">
                  <a:solidFill>
                    <a:srgbClr val="000000"/>
                  </a:solidFill>
                  <a:cs typeface="Arial" pitchFamily="34" charset="0"/>
                </a:endParaRPr>
              </a:p>
            </p:txBody>
          </p:sp>
          <p:sp>
            <p:nvSpPr>
              <p:cNvPr id="2073" name="Text Box 46"/>
              <p:cNvSpPr txBox="1">
                <a:spLocks noChangeArrowheads="1"/>
              </p:cNvSpPr>
              <p:nvPr/>
            </p:nvSpPr>
            <p:spPr bwMode="auto">
              <a:xfrm>
                <a:off x="736" y="1547"/>
                <a:ext cx="483" cy="161"/>
              </a:xfrm>
              <a:prstGeom prst="rect">
                <a:avLst/>
              </a:prstGeom>
              <a:noFill/>
              <a:ln w="9525">
                <a:noFill/>
                <a:miter lim="800000"/>
                <a:headEnd/>
                <a:tailEnd/>
              </a:ln>
            </p:spPr>
            <p:txBody>
              <a:bodyPr wrap="none" lIns="96661" tIns="48331" rIns="96661" bIns="48331">
                <a:spAutoFit/>
              </a:bodyPr>
              <a:lstStyle/>
              <a:p>
                <a:r>
                  <a:rPr lang="en-US" altLang="zh-TW" sz="900" b="1">
                    <a:solidFill>
                      <a:srgbClr val="000000"/>
                    </a:solidFill>
                    <a:cs typeface="Arial" pitchFamily="34" charset="0"/>
                  </a:rPr>
                  <a:t>Solar cell</a:t>
                </a:r>
              </a:p>
            </p:txBody>
          </p:sp>
          <p:sp>
            <p:nvSpPr>
              <p:cNvPr id="2074" name="Line 47"/>
              <p:cNvSpPr>
                <a:spLocks noChangeShapeType="1"/>
              </p:cNvSpPr>
              <p:nvPr/>
            </p:nvSpPr>
            <p:spPr bwMode="auto">
              <a:xfrm flipH="1">
                <a:off x="870" y="1289"/>
                <a:ext cx="0" cy="97"/>
              </a:xfrm>
              <a:prstGeom prst="line">
                <a:avLst/>
              </a:prstGeom>
              <a:noFill/>
              <a:ln w="19050">
                <a:solidFill>
                  <a:schemeClr val="tx1"/>
                </a:solidFill>
                <a:round/>
                <a:headEnd/>
                <a:tailEnd type="triangle" w="med" len="med"/>
              </a:ln>
            </p:spPr>
            <p:txBody>
              <a:bodyPr/>
              <a:lstStyle/>
              <a:p>
                <a:endParaRPr lang="en-US"/>
              </a:p>
            </p:txBody>
          </p:sp>
          <p:sp>
            <p:nvSpPr>
              <p:cNvPr id="2075" name="Text Box 48"/>
              <p:cNvSpPr txBox="1">
                <a:spLocks noChangeArrowheads="1"/>
              </p:cNvSpPr>
              <p:nvPr/>
            </p:nvSpPr>
            <p:spPr bwMode="auto">
              <a:xfrm>
                <a:off x="723" y="1369"/>
                <a:ext cx="683" cy="161"/>
              </a:xfrm>
              <a:prstGeom prst="rect">
                <a:avLst/>
              </a:prstGeom>
              <a:noFill/>
              <a:ln w="9525">
                <a:noFill/>
                <a:miter lim="800000"/>
                <a:headEnd/>
                <a:tailEnd/>
              </a:ln>
            </p:spPr>
            <p:txBody>
              <a:bodyPr lIns="96661" tIns="48331" rIns="96661" bIns="48331">
                <a:spAutoFit/>
              </a:bodyPr>
              <a:lstStyle/>
              <a:p>
                <a:r>
                  <a:rPr lang="en-US" altLang="zh-TW" sz="900" b="1" i="1">
                    <a:solidFill>
                      <a:srgbClr val="000000"/>
                    </a:solidFill>
                    <a:cs typeface="Arial" pitchFamily="34" charset="0"/>
                  </a:rPr>
                  <a:t>AR coating</a:t>
                </a:r>
              </a:p>
            </p:txBody>
          </p:sp>
          <p:sp>
            <p:nvSpPr>
              <p:cNvPr id="2076" name="AutoShape 51"/>
              <p:cNvSpPr>
                <a:spLocks noChangeAspect="1" noChangeArrowheads="1"/>
              </p:cNvSpPr>
              <p:nvPr/>
            </p:nvSpPr>
            <p:spPr bwMode="auto">
              <a:xfrm>
                <a:off x="934" y="1131"/>
                <a:ext cx="163" cy="146"/>
              </a:xfrm>
              <a:prstGeom prst="sun">
                <a:avLst>
                  <a:gd name="adj" fmla="val 25000"/>
                </a:avLst>
              </a:prstGeom>
              <a:solidFill>
                <a:srgbClr val="FFFF00"/>
              </a:solidFill>
              <a:ln w="9525">
                <a:solidFill>
                  <a:schemeClr val="tx1"/>
                </a:solidFill>
                <a:miter lim="800000"/>
                <a:headEnd/>
                <a:tailEnd/>
              </a:ln>
            </p:spPr>
            <p:txBody>
              <a:bodyPr wrap="none" lIns="96661" tIns="48331" rIns="96661" bIns="48331" anchor="ctr"/>
              <a:lstStyle/>
              <a:p>
                <a:endParaRPr lang="zh-TW" altLang="en-US">
                  <a:solidFill>
                    <a:srgbClr val="000000"/>
                  </a:solidFill>
                  <a:cs typeface="Arial" pitchFamily="34" charset="0"/>
                </a:endParaRPr>
              </a:p>
            </p:txBody>
          </p:sp>
          <p:sp>
            <p:nvSpPr>
              <p:cNvPr id="2077" name="Line 54"/>
              <p:cNvSpPr>
                <a:spLocks noChangeShapeType="1"/>
              </p:cNvSpPr>
              <p:nvPr/>
            </p:nvSpPr>
            <p:spPr bwMode="auto">
              <a:xfrm flipH="1">
                <a:off x="1012" y="1289"/>
                <a:ext cx="0" cy="97"/>
              </a:xfrm>
              <a:prstGeom prst="line">
                <a:avLst/>
              </a:prstGeom>
              <a:noFill/>
              <a:ln w="19050">
                <a:solidFill>
                  <a:schemeClr val="tx1"/>
                </a:solidFill>
                <a:round/>
                <a:headEnd/>
                <a:tailEnd type="triangle" w="med" len="med"/>
              </a:ln>
            </p:spPr>
            <p:txBody>
              <a:bodyPr/>
              <a:lstStyle/>
              <a:p>
                <a:endParaRPr lang="en-US"/>
              </a:p>
            </p:txBody>
          </p:sp>
          <p:sp>
            <p:nvSpPr>
              <p:cNvPr id="2078" name="Line 55"/>
              <p:cNvSpPr>
                <a:spLocks noChangeShapeType="1"/>
              </p:cNvSpPr>
              <p:nvPr/>
            </p:nvSpPr>
            <p:spPr bwMode="auto">
              <a:xfrm flipH="1">
                <a:off x="1154" y="1289"/>
                <a:ext cx="0" cy="97"/>
              </a:xfrm>
              <a:prstGeom prst="line">
                <a:avLst/>
              </a:prstGeom>
              <a:noFill/>
              <a:ln w="19050">
                <a:solidFill>
                  <a:schemeClr val="tx1"/>
                </a:solidFill>
                <a:round/>
                <a:headEnd/>
                <a:tailEnd type="triangle" w="med" len="med"/>
              </a:ln>
            </p:spPr>
            <p:txBody>
              <a:bodyPr/>
              <a:lstStyle/>
              <a:p>
                <a:endParaRPr lang="en-US"/>
              </a:p>
            </p:txBody>
          </p:sp>
        </p:grpSp>
        <p:sp>
          <p:nvSpPr>
            <p:cNvPr id="2066" name="Text Box 72"/>
            <p:cNvSpPr txBox="1">
              <a:spLocks noChangeArrowheads="1"/>
            </p:cNvSpPr>
            <p:nvPr/>
          </p:nvSpPr>
          <p:spPr bwMode="auto">
            <a:xfrm>
              <a:off x="1916" y="3431"/>
              <a:ext cx="391" cy="161"/>
            </a:xfrm>
            <a:prstGeom prst="rect">
              <a:avLst/>
            </a:prstGeom>
            <a:noFill/>
            <a:ln w="9525">
              <a:noFill/>
              <a:miter lim="800000"/>
              <a:headEnd/>
              <a:tailEnd/>
            </a:ln>
          </p:spPr>
          <p:txBody>
            <a:bodyPr wrap="none" lIns="96661" tIns="48331" rIns="96661" bIns="48331">
              <a:spAutoFit/>
            </a:bodyPr>
            <a:lstStyle/>
            <a:p>
              <a:pPr>
                <a:spcBef>
                  <a:spcPct val="20000"/>
                </a:spcBef>
              </a:pPr>
              <a:r>
                <a:rPr lang="en-US" sz="900" b="1">
                  <a:solidFill>
                    <a:srgbClr val="000000"/>
                  </a:solidFill>
                </a:rPr>
                <a:t>Silicon</a:t>
              </a:r>
            </a:p>
          </p:txBody>
        </p:sp>
        <p:sp>
          <p:nvSpPr>
            <p:cNvPr id="2067" name="Text Box 28"/>
            <p:cNvSpPr txBox="1">
              <a:spLocks noChangeArrowheads="1"/>
            </p:cNvSpPr>
            <p:nvPr/>
          </p:nvSpPr>
          <p:spPr bwMode="auto">
            <a:xfrm>
              <a:off x="1810" y="3571"/>
              <a:ext cx="545" cy="161"/>
            </a:xfrm>
            <a:prstGeom prst="rect">
              <a:avLst/>
            </a:prstGeom>
            <a:noFill/>
            <a:ln w="9525">
              <a:noFill/>
              <a:miter lim="800000"/>
              <a:headEnd/>
              <a:tailEnd/>
            </a:ln>
          </p:spPr>
          <p:txBody>
            <a:bodyPr wrap="none" lIns="96661" tIns="48331" rIns="96661" bIns="48331">
              <a:spAutoFit/>
            </a:bodyPr>
            <a:lstStyle/>
            <a:p>
              <a:r>
                <a:rPr lang="en-US" altLang="zh-TW" sz="900" b="1">
                  <a:solidFill>
                    <a:srgbClr val="000000"/>
                  </a:solidFill>
                  <a:latin typeface="Symbol" pitchFamily="18" charset="2"/>
                  <a:cs typeface="Arial" pitchFamily="34" charset="0"/>
                </a:rPr>
                <a:t>l</a:t>
              </a:r>
              <a:r>
                <a:rPr lang="en-US" altLang="zh-TW" sz="900" b="1">
                  <a:solidFill>
                    <a:srgbClr val="000000"/>
                  </a:solidFill>
                  <a:cs typeface="Arial" pitchFamily="34" charset="0"/>
                </a:rPr>
                <a:t>/4 coating</a:t>
              </a:r>
            </a:p>
          </p:txBody>
        </p:sp>
        <p:sp>
          <p:nvSpPr>
            <p:cNvPr id="2068" name="Text Box 27"/>
            <p:cNvSpPr txBox="1">
              <a:spLocks noChangeArrowheads="1"/>
            </p:cNvSpPr>
            <p:nvPr/>
          </p:nvSpPr>
          <p:spPr bwMode="auto">
            <a:xfrm>
              <a:off x="1452" y="3709"/>
              <a:ext cx="1013" cy="161"/>
            </a:xfrm>
            <a:prstGeom prst="rect">
              <a:avLst/>
            </a:prstGeom>
            <a:noFill/>
            <a:ln w="9525">
              <a:noFill/>
              <a:miter lim="800000"/>
              <a:headEnd/>
              <a:tailEnd/>
            </a:ln>
          </p:spPr>
          <p:txBody>
            <a:bodyPr lIns="96661" tIns="48331" rIns="96661" bIns="48331">
              <a:spAutoFit/>
            </a:bodyPr>
            <a:lstStyle/>
            <a:p>
              <a:r>
                <a:rPr lang="en-US" altLang="zh-TW" sz="900" b="1" i="1">
                  <a:solidFill>
                    <a:srgbClr val="000000"/>
                  </a:solidFill>
                  <a:cs typeface="Arial" pitchFamily="34" charset="0"/>
                </a:rPr>
                <a:t>Quintic AR coating</a:t>
              </a:r>
            </a:p>
          </p:txBody>
        </p:sp>
      </p:grpSp>
      <p:sp>
        <p:nvSpPr>
          <p:cNvPr id="2061" name="TextBox 73"/>
          <p:cNvSpPr txBox="1">
            <a:spLocks noChangeArrowheads="1"/>
          </p:cNvSpPr>
          <p:nvPr/>
        </p:nvSpPr>
        <p:spPr bwMode="auto">
          <a:xfrm>
            <a:off x="6096000" y="1524000"/>
            <a:ext cx="990600" cy="369888"/>
          </a:xfrm>
          <a:prstGeom prst="rect">
            <a:avLst/>
          </a:prstGeom>
          <a:noFill/>
          <a:ln w="9525">
            <a:noFill/>
            <a:miter lim="800000"/>
            <a:headEnd/>
            <a:tailEnd/>
          </a:ln>
        </p:spPr>
        <p:txBody>
          <a:bodyPr>
            <a:spAutoFit/>
          </a:bodyPr>
          <a:lstStyle/>
          <a:p>
            <a:pPr algn="ctr"/>
            <a:r>
              <a:rPr lang="en-US"/>
              <a:t>solar</a:t>
            </a:r>
          </a:p>
        </p:txBody>
      </p:sp>
      <p:cxnSp>
        <p:nvCxnSpPr>
          <p:cNvPr id="76" name="Straight Arrow Connector 75"/>
          <p:cNvCxnSpPr/>
          <p:nvPr/>
        </p:nvCxnSpPr>
        <p:spPr>
          <a:xfrm rot="5400000">
            <a:off x="6134100" y="1943100"/>
            <a:ext cx="3048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Slide Number Placeholder 3"/>
          <p:cNvSpPr txBox="1">
            <a:spLocks/>
          </p:cNvSpPr>
          <p:nvPr/>
        </p:nvSpPr>
        <p:spPr bwMode="auto">
          <a:xfrm>
            <a:off x="8382000" y="6351588"/>
            <a:ext cx="457200" cy="365125"/>
          </a:xfrm>
          <a:prstGeom prst="rect">
            <a:avLst/>
          </a:prstGeom>
          <a:noFill/>
          <a:ln>
            <a:miter lim="800000"/>
            <a:headEnd/>
            <a:tailEnd/>
          </a:ln>
        </p:spPr>
        <p:txBody>
          <a:bodyPr wrap="square" numCol="1"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20F13B3-A1E5-4E66-966E-792DD88AC908}" type="slidenum">
              <a:rPr kumimoji="0" lang="en-US" sz="1200" b="0" i="0" u="none" strike="noStrike" kern="1200" cap="none" spc="0" normalizeH="0" baseline="0" noProof="0" smtClean="0">
                <a:ln>
                  <a:noFill/>
                </a:ln>
                <a:solidFill>
                  <a:srgbClr val="146737"/>
                </a:solidFill>
                <a:effectLst/>
                <a:uLnTx/>
                <a:uFillTx/>
                <a:latin typeface="Arial"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smtClean="0">
              <a:ln>
                <a:noFill/>
              </a:ln>
              <a:solidFill>
                <a:srgbClr val="146737"/>
              </a:solidFill>
              <a:effectLst/>
              <a:uLnTx/>
              <a:uFillTx/>
              <a:latin typeface="Arial" pitchFamily="34" charset="0"/>
              <a:ea typeface="+mn-ea"/>
              <a:cs typeface="+mn-cs"/>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Rectangle 756"/>
          <p:cNvSpPr/>
          <p:nvPr/>
        </p:nvSpPr>
        <p:spPr>
          <a:xfrm>
            <a:off x="-23813" y="838200"/>
            <a:ext cx="9144001"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3"/>
          <p:cNvSpPr>
            <a:spLocks noChangeArrowheads="1"/>
          </p:cNvSpPr>
          <p:nvPr/>
        </p:nvSpPr>
        <p:spPr bwMode="auto">
          <a:xfrm>
            <a:off x="5314950" y="1431925"/>
            <a:ext cx="3829050" cy="5426075"/>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algn="ctr" fontAlgn="auto">
              <a:spcBef>
                <a:spcPts val="0"/>
              </a:spcBef>
              <a:spcAft>
                <a:spcPts val="0"/>
              </a:spcAft>
              <a:defRPr/>
            </a:pPr>
            <a:endParaRPr lang="en-US">
              <a:solidFill>
                <a:prstClr val="black"/>
              </a:solidFill>
              <a:latin typeface="Calibri"/>
              <a:cs typeface="Arial" charset="0"/>
            </a:endParaRPr>
          </a:p>
        </p:txBody>
      </p:sp>
      <p:sp>
        <p:nvSpPr>
          <p:cNvPr id="1489" name="AutoShape 5"/>
          <p:cNvSpPr>
            <a:spLocks noChangeArrowheads="1"/>
          </p:cNvSpPr>
          <p:nvPr/>
        </p:nvSpPr>
        <p:spPr bwMode="auto">
          <a:xfrm>
            <a:off x="2743200" y="1447800"/>
            <a:ext cx="3352800" cy="5410200"/>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r>
              <a:rPr lang="en-US" dirty="0">
                <a:solidFill>
                  <a:prstClr val="black"/>
                </a:solidFill>
                <a:latin typeface="Calibri"/>
                <a:cs typeface="Arial" charset="0"/>
              </a:rPr>
              <a:t> </a:t>
            </a:r>
          </a:p>
        </p:txBody>
      </p:sp>
      <p:sp>
        <p:nvSpPr>
          <p:cNvPr id="11268" name="Text Box 25"/>
          <p:cNvSpPr txBox="1">
            <a:spLocks noChangeArrowheads="1"/>
          </p:cNvSpPr>
          <p:nvPr/>
        </p:nvSpPr>
        <p:spPr bwMode="auto">
          <a:xfrm>
            <a:off x="5181600" y="914400"/>
            <a:ext cx="4267200" cy="477838"/>
          </a:xfrm>
          <a:prstGeom prst="rect">
            <a:avLst/>
          </a:prstGeom>
          <a:noFill/>
          <a:ln w="9525">
            <a:noFill/>
            <a:miter lim="800000"/>
            <a:headEnd/>
            <a:tailEnd/>
          </a:ln>
        </p:spPr>
        <p:txBody>
          <a:bodyPr lIns="0" tIns="0" rIns="0" bIns="0">
            <a:spAutoFit/>
          </a:bodyPr>
          <a:lstStyle/>
          <a:p>
            <a:pPr algn="ctr">
              <a:lnSpc>
                <a:spcPct val="85000"/>
              </a:lnSpc>
            </a:pPr>
            <a:r>
              <a:rPr lang="en-US">
                <a:solidFill>
                  <a:srgbClr val="4F8D69"/>
                </a:solidFill>
                <a:cs typeface="Arial" charset="0"/>
              </a:rPr>
              <a:t>Manufacturing/</a:t>
            </a:r>
          </a:p>
          <a:p>
            <a:pPr algn="ctr">
              <a:lnSpc>
                <a:spcPct val="85000"/>
              </a:lnSpc>
            </a:pPr>
            <a:r>
              <a:rPr lang="en-US">
                <a:solidFill>
                  <a:srgbClr val="4F8D69"/>
                </a:solidFill>
                <a:cs typeface="Arial" charset="0"/>
              </a:rPr>
              <a:t>Commercialization</a:t>
            </a:r>
          </a:p>
        </p:txBody>
      </p:sp>
      <p:sp>
        <p:nvSpPr>
          <p:cNvPr id="8" name="AutoShape 8"/>
          <p:cNvSpPr>
            <a:spLocks noChangeArrowheads="1"/>
          </p:cNvSpPr>
          <p:nvPr/>
        </p:nvSpPr>
        <p:spPr bwMode="auto">
          <a:xfrm>
            <a:off x="0" y="1447800"/>
            <a:ext cx="3276600" cy="5403850"/>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sp>
        <p:nvSpPr>
          <p:cNvPr id="11275" name="Text Box 9"/>
          <p:cNvSpPr txBox="1">
            <a:spLocks noChangeArrowheads="1"/>
          </p:cNvSpPr>
          <p:nvPr/>
        </p:nvSpPr>
        <p:spPr bwMode="auto">
          <a:xfrm>
            <a:off x="524547" y="990600"/>
            <a:ext cx="1633781" cy="327782"/>
          </a:xfrm>
          <a:prstGeom prst="rect">
            <a:avLst/>
          </a:prstGeom>
          <a:noFill/>
          <a:ln w="9525">
            <a:noFill/>
            <a:miter lim="800000"/>
            <a:headEnd/>
            <a:tailEnd/>
          </a:ln>
        </p:spPr>
        <p:txBody>
          <a:bodyPr wrap="none">
            <a:spAutoFit/>
          </a:bodyPr>
          <a:lstStyle/>
          <a:p>
            <a:pPr algn="ctr">
              <a:lnSpc>
                <a:spcPct val="85000"/>
              </a:lnSpc>
            </a:pPr>
            <a:r>
              <a:rPr lang="en-US" dirty="0">
                <a:solidFill>
                  <a:srgbClr val="4F8D69"/>
                </a:solidFill>
                <a:cs typeface="Arial" charset="0"/>
              </a:rPr>
              <a:t>Basic Science</a:t>
            </a:r>
          </a:p>
        </p:txBody>
      </p:sp>
      <p:sp>
        <p:nvSpPr>
          <p:cNvPr id="11277" name="Text Box 10"/>
          <p:cNvSpPr txBox="1">
            <a:spLocks noChangeArrowheads="1"/>
          </p:cNvSpPr>
          <p:nvPr/>
        </p:nvSpPr>
        <p:spPr bwMode="auto">
          <a:xfrm>
            <a:off x="2733675" y="990600"/>
            <a:ext cx="2600325" cy="334963"/>
          </a:xfrm>
          <a:prstGeom prst="rect">
            <a:avLst/>
          </a:prstGeom>
          <a:noFill/>
          <a:ln w="9525">
            <a:noFill/>
            <a:miter lim="800000"/>
            <a:headEnd/>
            <a:tailEnd/>
          </a:ln>
        </p:spPr>
        <p:txBody>
          <a:bodyPr>
            <a:spAutoFit/>
          </a:bodyPr>
          <a:lstStyle/>
          <a:p>
            <a:pPr algn="ctr">
              <a:lnSpc>
                <a:spcPct val="85000"/>
              </a:lnSpc>
            </a:pPr>
            <a:r>
              <a:rPr lang="en-US" dirty="0">
                <a:solidFill>
                  <a:srgbClr val="4F8D69"/>
                </a:solidFill>
                <a:cs typeface="Arial" charset="0"/>
              </a:rPr>
              <a:t>Applied R&amp;D</a:t>
            </a:r>
          </a:p>
        </p:txBody>
      </p:sp>
      <p:sp>
        <p:nvSpPr>
          <p:cNvPr id="11289" name="Text Box 7"/>
          <p:cNvSpPr>
            <a:spLocks noGrp="1" noChangeArrowheads="1"/>
          </p:cNvSpPr>
          <p:nvPr>
            <p:ph type="title" idx="4294967295"/>
          </p:nvPr>
        </p:nvSpPr>
        <p:spPr>
          <a:xfrm>
            <a:off x="0" y="66172"/>
            <a:ext cx="9144000" cy="682625"/>
          </a:xfrm>
        </p:spPr>
        <p:txBody>
          <a:bodyPr>
            <a:spAutoFit/>
          </a:bodyPr>
          <a:lstStyle/>
          <a:p>
            <a:pPr>
              <a:lnSpc>
                <a:spcPct val="80000"/>
              </a:lnSpc>
            </a:pPr>
            <a:r>
              <a:rPr lang="en-US" dirty="0" smtClean="0"/>
              <a:t>Low Cost Solar Cells:</a:t>
            </a:r>
            <a:br>
              <a:rPr lang="en-US" dirty="0" smtClean="0"/>
            </a:br>
            <a:r>
              <a:rPr lang="en-US" dirty="0" smtClean="0"/>
              <a:t> </a:t>
            </a:r>
            <a:r>
              <a:rPr lang="en-US" sz="1800" dirty="0" smtClean="0"/>
              <a:t>From Fundamental Research to Commercialization</a:t>
            </a:r>
          </a:p>
        </p:txBody>
      </p:sp>
      <p:pic>
        <p:nvPicPr>
          <p:cNvPr id="754" name="Picture 2" descr="http://rogers.matse.illinois.edu/images/research02.jpg"/>
          <p:cNvPicPr>
            <a:picLocks noChangeAspect="1" noChangeArrowheads="1"/>
          </p:cNvPicPr>
          <p:nvPr/>
        </p:nvPicPr>
        <p:blipFill>
          <a:blip r:embed="rId3" cstate="print"/>
          <a:srcRect/>
          <a:stretch>
            <a:fillRect/>
          </a:stretch>
        </p:blipFill>
        <p:spPr bwMode="auto">
          <a:xfrm>
            <a:off x="152400" y="1905000"/>
            <a:ext cx="2452908" cy="1905000"/>
          </a:xfrm>
          <a:prstGeom prst="rect">
            <a:avLst/>
          </a:prstGeom>
          <a:noFill/>
          <a:ln w="9525">
            <a:noFill/>
            <a:miter lim="800000"/>
            <a:headEnd/>
            <a:tailEnd/>
          </a:ln>
        </p:spPr>
      </p:pic>
      <p:sp>
        <p:nvSpPr>
          <p:cNvPr id="755" name="TextBox 4"/>
          <p:cNvSpPr txBox="1">
            <a:spLocks noChangeArrowheads="1"/>
          </p:cNvSpPr>
          <p:nvPr/>
        </p:nvSpPr>
        <p:spPr bwMode="auto">
          <a:xfrm>
            <a:off x="0" y="3886200"/>
            <a:ext cx="2819400" cy="2041869"/>
          </a:xfrm>
          <a:prstGeom prst="rect">
            <a:avLst/>
          </a:prstGeom>
          <a:noFill/>
          <a:ln w="3175">
            <a:noFill/>
            <a:round/>
            <a:headEnd/>
            <a:tailEnd/>
          </a:ln>
        </p:spPr>
        <p:txBody>
          <a:bodyPr wrap="square" lIns="101882" tIns="50941" rIns="101882" bIns="50941">
            <a:spAutoFit/>
          </a:bodyPr>
          <a:lstStyle/>
          <a:p>
            <a:pPr marL="168275" defTabSz="509588"/>
            <a:r>
              <a:rPr lang="en-US" dirty="0" smtClean="0">
                <a:latin typeface="Arial Narrow" pitchFamily="34" charset="0"/>
                <a:ea typeface="ＭＳ Ｐゴシック" pitchFamily="1" charset="-128"/>
              </a:rPr>
              <a:t>Basic </a:t>
            </a:r>
            <a:r>
              <a:rPr lang="en-US" dirty="0">
                <a:latin typeface="Arial Narrow" pitchFamily="34" charset="0"/>
                <a:ea typeface="ＭＳ Ｐゴシック" pitchFamily="1" charset="-128"/>
              </a:rPr>
              <a:t>research </a:t>
            </a:r>
            <a:r>
              <a:rPr lang="en-US" dirty="0" smtClean="0">
                <a:latin typeface="Arial Narrow" pitchFamily="34" charset="0"/>
                <a:ea typeface="ＭＳ Ｐゴシック" pitchFamily="1" charset="-128"/>
              </a:rPr>
              <a:t>focused on  </a:t>
            </a:r>
            <a:r>
              <a:rPr lang="en-US" dirty="0">
                <a:latin typeface="Arial Narrow" pitchFamily="34" charset="0"/>
                <a:ea typeface="ＭＳ Ｐゴシック" pitchFamily="1" charset="-128"/>
              </a:rPr>
              <a:t>materials-centric aspects of a micro-transfer printing process for single crystalline silicon and other semiconductors, dielectrics and metals.</a:t>
            </a:r>
          </a:p>
        </p:txBody>
      </p:sp>
      <p:grpSp>
        <p:nvGrpSpPr>
          <p:cNvPr id="2" name="Group 55"/>
          <p:cNvGrpSpPr>
            <a:grpSpLocks/>
          </p:cNvGrpSpPr>
          <p:nvPr/>
        </p:nvGrpSpPr>
        <p:grpSpPr bwMode="auto">
          <a:xfrm>
            <a:off x="2931234" y="3591507"/>
            <a:ext cx="3268648" cy="2733090"/>
            <a:chOff x="261" y="951"/>
            <a:chExt cx="2952" cy="2109"/>
          </a:xfrm>
        </p:grpSpPr>
        <p:pic>
          <p:nvPicPr>
            <p:cNvPr id="759" name="Picture 25" descr="7 layer MESFET.tif"/>
            <p:cNvPicPr>
              <a:picLocks noChangeAspect="1"/>
            </p:cNvPicPr>
            <p:nvPr/>
          </p:nvPicPr>
          <p:blipFill>
            <a:blip r:embed="rId4" cstate="print"/>
            <a:srcRect l="20471" r="21706"/>
            <a:stretch>
              <a:fillRect/>
            </a:stretch>
          </p:blipFill>
          <p:spPr bwMode="auto">
            <a:xfrm>
              <a:off x="313" y="1535"/>
              <a:ext cx="1289" cy="1525"/>
            </a:xfrm>
            <a:prstGeom prst="rect">
              <a:avLst/>
            </a:prstGeom>
            <a:noFill/>
            <a:ln w="9525">
              <a:noFill/>
              <a:miter lim="800000"/>
              <a:headEnd/>
              <a:tailEnd/>
            </a:ln>
          </p:spPr>
        </p:pic>
        <p:sp>
          <p:nvSpPr>
            <p:cNvPr id="760" name="Text Box 11"/>
            <p:cNvSpPr txBox="1">
              <a:spLocks noChangeAspect="1" noChangeArrowheads="1"/>
            </p:cNvSpPr>
            <p:nvPr/>
          </p:nvSpPr>
          <p:spPr bwMode="auto">
            <a:xfrm>
              <a:off x="261" y="2590"/>
              <a:ext cx="1561" cy="235"/>
            </a:xfrm>
            <a:prstGeom prst="rect">
              <a:avLst/>
            </a:prstGeom>
            <a:noFill/>
            <a:ln w="9525">
              <a:noFill/>
              <a:miter lim="800000"/>
              <a:headEnd/>
              <a:tailEnd/>
            </a:ln>
          </p:spPr>
          <p:txBody>
            <a:bodyPr wrap="square">
              <a:spAutoFit/>
            </a:bodyPr>
            <a:lstStyle/>
            <a:p>
              <a:pPr algn="ctr"/>
              <a:r>
                <a:rPr lang="en-US" altLang="ko-KR" sz="1400" dirty="0" err="1">
                  <a:latin typeface="Arial Narrow" pitchFamily="34" charset="0"/>
                  <a:ea typeface="굴림" charset="-127"/>
                </a:rPr>
                <a:t>GaAs</a:t>
              </a:r>
              <a:r>
                <a:rPr lang="en-US" altLang="ko-KR" sz="1400" dirty="0">
                  <a:latin typeface="Arial Narrow" pitchFamily="34" charset="0"/>
                  <a:ea typeface="굴림" charset="-127"/>
                </a:rPr>
                <a:t> wafer</a:t>
              </a:r>
            </a:p>
          </p:txBody>
        </p:sp>
        <p:sp>
          <p:nvSpPr>
            <p:cNvPr id="761" name="Text Box 10"/>
            <p:cNvSpPr txBox="1">
              <a:spLocks noChangeAspect="1" noChangeArrowheads="1"/>
            </p:cNvSpPr>
            <p:nvPr/>
          </p:nvSpPr>
          <p:spPr bwMode="auto">
            <a:xfrm>
              <a:off x="504" y="1480"/>
              <a:ext cx="966" cy="404"/>
            </a:xfrm>
            <a:prstGeom prst="rect">
              <a:avLst/>
            </a:prstGeom>
            <a:noFill/>
            <a:ln w="9525">
              <a:noFill/>
              <a:miter lim="800000"/>
              <a:headEnd/>
              <a:tailEnd/>
            </a:ln>
          </p:spPr>
          <p:txBody>
            <a:bodyPr wrap="none">
              <a:spAutoFit/>
            </a:bodyPr>
            <a:lstStyle/>
            <a:p>
              <a:pPr algn="ctr"/>
              <a:r>
                <a:rPr lang="en-US" altLang="ko-KR" sz="1400" b="1" dirty="0" err="1">
                  <a:latin typeface="Arial Narrow" pitchFamily="34" charset="0"/>
                  <a:ea typeface="굴림" charset="-127"/>
                </a:rPr>
                <a:t>AlAs</a:t>
              </a:r>
              <a:r>
                <a:rPr lang="en-US" altLang="ko-KR" sz="1400" b="1" dirty="0">
                  <a:latin typeface="Arial Narrow" pitchFamily="34" charset="0"/>
                  <a:ea typeface="굴림" charset="-127"/>
                </a:rPr>
                <a:t> release</a:t>
              </a:r>
            </a:p>
            <a:p>
              <a:pPr algn="ctr"/>
              <a:r>
                <a:rPr lang="en-US" altLang="ko-KR" sz="1400" b="1" dirty="0">
                  <a:latin typeface="Arial Narrow" pitchFamily="34" charset="0"/>
                  <a:ea typeface="굴림" charset="-127"/>
                </a:rPr>
                <a:t>layers</a:t>
              </a:r>
            </a:p>
          </p:txBody>
        </p:sp>
        <p:sp>
          <p:nvSpPr>
            <p:cNvPr id="762" name="Line 44"/>
            <p:cNvSpPr>
              <a:spLocks noChangeAspect="1" noChangeShapeType="1"/>
            </p:cNvSpPr>
            <p:nvPr/>
          </p:nvSpPr>
          <p:spPr bwMode="auto">
            <a:xfrm>
              <a:off x="421" y="1703"/>
              <a:ext cx="43" cy="192"/>
            </a:xfrm>
            <a:prstGeom prst="line">
              <a:avLst/>
            </a:prstGeom>
            <a:noFill/>
            <a:ln w="19050">
              <a:solidFill>
                <a:schemeClr val="tx1"/>
              </a:solidFill>
              <a:round/>
              <a:headEnd/>
              <a:tailEnd type="triangle" w="sm" len="sm"/>
            </a:ln>
          </p:spPr>
          <p:txBody>
            <a:bodyPr/>
            <a:lstStyle/>
            <a:p>
              <a:endParaRPr lang="en-US"/>
            </a:p>
          </p:txBody>
        </p:sp>
        <p:sp>
          <p:nvSpPr>
            <p:cNvPr id="763" name="Line 45"/>
            <p:cNvSpPr>
              <a:spLocks noChangeAspect="1" noChangeShapeType="1"/>
            </p:cNvSpPr>
            <p:nvPr/>
          </p:nvSpPr>
          <p:spPr bwMode="auto">
            <a:xfrm flipH="1">
              <a:off x="1360" y="1708"/>
              <a:ext cx="136" cy="184"/>
            </a:xfrm>
            <a:prstGeom prst="line">
              <a:avLst/>
            </a:prstGeom>
            <a:noFill/>
            <a:ln w="19050">
              <a:solidFill>
                <a:schemeClr val="tx1"/>
              </a:solidFill>
              <a:round/>
              <a:headEnd/>
              <a:tailEnd type="triangle" w="sm" len="sm"/>
            </a:ln>
          </p:spPr>
          <p:txBody>
            <a:bodyPr/>
            <a:lstStyle/>
            <a:p>
              <a:endParaRPr lang="en-US"/>
            </a:p>
          </p:txBody>
        </p:sp>
        <p:pic>
          <p:nvPicPr>
            <p:cNvPr id="764" name="Picture 56" descr="7 layer MESFET2.tif"/>
            <p:cNvPicPr>
              <a:picLocks noChangeAspect="1"/>
            </p:cNvPicPr>
            <p:nvPr/>
          </p:nvPicPr>
          <p:blipFill>
            <a:blip r:embed="rId5" cstate="print"/>
            <a:srcRect l="20886" r="21858"/>
            <a:stretch>
              <a:fillRect/>
            </a:stretch>
          </p:blipFill>
          <p:spPr bwMode="auto">
            <a:xfrm>
              <a:off x="1657" y="1511"/>
              <a:ext cx="1272" cy="1520"/>
            </a:xfrm>
            <a:prstGeom prst="rect">
              <a:avLst/>
            </a:prstGeom>
            <a:noFill/>
            <a:ln w="9525">
              <a:noFill/>
              <a:miter lim="800000"/>
              <a:headEnd/>
              <a:tailEnd/>
            </a:ln>
          </p:spPr>
        </p:pic>
        <p:sp>
          <p:nvSpPr>
            <p:cNvPr id="765" name="Arc 764"/>
            <p:cNvSpPr/>
            <p:nvPr/>
          </p:nvSpPr>
          <p:spPr>
            <a:xfrm>
              <a:off x="1945" y="1463"/>
              <a:ext cx="720" cy="865"/>
            </a:xfrm>
            <a:prstGeom prst="arc">
              <a:avLst>
                <a:gd name="adj1" fmla="val 17718086"/>
                <a:gd name="adj2" fmla="val 814228"/>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tLang="ko-KR">
                <a:ea typeface="굴림" pitchFamily="50" charset="-127"/>
              </a:endParaRPr>
            </a:p>
          </p:txBody>
        </p:sp>
        <p:sp>
          <p:nvSpPr>
            <p:cNvPr id="766" name="Line 45"/>
            <p:cNvSpPr>
              <a:spLocks noChangeAspect="1" noChangeShapeType="1"/>
            </p:cNvSpPr>
            <p:nvPr/>
          </p:nvSpPr>
          <p:spPr bwMode="auto">
            <a:xfrm>
              <a:off x="1698" y="1639"/>
              <a:ext cx="111" cy="216"/>
            </a:xfrm>
            <a:prstGeom prst="line">
              <a:avLst/>
            </a:prstGeom>
            <a:noFill/>
            <a:ln w="19050">
              <a:solidFill>
                <a:schemeClr val="tx1"/>
              </a:solidFill>
              <a:round/>
              <a:headEnd/>
              <a:tailEnd type="triangle" w="sm" len="sm"/>
            </a:ln>
          </p:spPr>
          <p:txBody>
            <a:bodyPr/>
            <a:lstStyle/>
            <a:p>
              <a:endParaRPr lang="en-US"/>
            </a:p>
          </p:txBody>
        </p:sp>
        <p:sp>
          <p:nvSpPr>
            <p:cNvPr id="767" name="Text Box 9"/>
            <p:cNvSpPr txBox="1">
              <a:spLocks noChangeAspect="1" noChangeArrowheads="1"/>
            </p:cNvSpPr>
            <p:nvPr/>
          </p:nvSpPr>
          <p:spPr bwMode="auto">
            <a:xfrm>
              <a:off x="917" y="951"/>
              <a:ext cx="1514" cy="404"/>
            </a:xfrm>
            <a:prstGeom prst="rect">
              <a:avLst/>
            </a:prstGeom>
            <a:noFill/>
            <a:ln w="9525">
              <a:noFill/>
              <a:miter lim="800000"/>
              <a:headEnd/>
              <a:tailEnd/>
            </a:ln>
          </p:spPr>
          <p:txBody>
            <a:bodyPr wrap="square">
              <a:spAutoFit/>
            </a:bodyPr>
            <a:lstStyle/>
            <a:p>
              <a:r>
                <a:rPr lang="en-US" altLang="ko-KR" sz="1400" b="1" dirty="0" err="1">
                  <a:latin typeface="Arial Narrow" pitchFamily="34" charset="0"/>
                  <a:ea typeface="굴림" charset="-127"/>
                </a:rPr>
                <a:t>GaAs</a:t>
              </a:r>
              <a:r>
                <a:rPr lang="en-US" altLang="ko-KR" sz="1400" b="1" dirty="0">
                  <a:latin typeface="Arial Narrow" pitchFamily="34" charset="0"/>
                  <a:ea typeface="굴림" charset="-127"/>
                </a:rPr>
                <a:t> </a:t>
              </a:r>
              <a:r>
                <a:rPr lang="en-US" altLang="ko-KR" sz="1400" b="1" dirty="0" err="1">
                  <a:latin typeface="Arial Narrow" pitchFamily="34" charset="0"/>
                  <a:ea typeface="굴림" charset="-127"/>
                </a:rPr>
                <a:t>epi</a:t>
              </a:r>
              <a:r>
                <a:rPr lang="en-US" altLang="ko-KR" sz="1400" b="1" dirty="0">
                  <a:latin typeface="Arial Narrow" pitchFamily="34" charset="0"/>
                  <a:ea typeface="굴림" charset="-127"/>
                </a:rPr>
                <a:t>-stacks for</a:t>
              </a:r>
            </a:p>
            <a:p>
              <a:r>
                <a:rPr lang="en-US" altLang="ko-KR" sz="1400" b="1" dirty="0">
                  <a:latin typeface="Arial Narrow" pitchFamily="34" charset="0"/>
                  <a:ea typeface="굴림" charset="-127"/>
                </a:rPr>
                <a:t>solar microcells</a:t>
              </a:r>
            </a:p>
          </p:txBody>
        </p:sp>
        <p:sp>
          <p:nvSpPr>
            <p:cNvPr id="768" name="Text Box 9"/>
            <p:cNvSpPr txBox="1">
              <a:spLocks noChangeAspect="1" noChangeArrowheads="1"/>
            </p:cNvSpPr>
            <p:nvPr/>
          </p:nvSpPr>
          <p:spPr bwMode="auto">
            <a:xfrm>
              <a:off x="1347" y="2795"/>
              <a:ext cx="572" cy="181"/>
            </a:xfrm>
            <a:prstGeom prst="rect">
              <a:avLst/>
            </a:prstGeom>
            <a:noFill/>
            <a:ln w="9525">
              <a:noFill/>
              <a:miter lim="800000"/>
              <a:headEnd/>
              <a:tailEnd/>
            </a:ln>
          </p:spPr>
          <p:txBody>
            <a:bodyPr wrap="none">
              <a:spAutoFit/>
            </a:bodyPr>
            <a:lstStyle/>
            <a:p>
              <a:r>
                <a:rPr lang="en-US" altLang="ko-KR" sz="1400">
                  <a:latin typeface="Arial Narrow" pitchFamily="34" charset="0"/>
                  <a:ea typeface="굴림" charset="-127"/>
                </a:rPr>
                <a:t>etch in HF</a:t>
              </a:r>
            </a:p>
          </p:txBody>
        </p:sp>
        <p:cxnSp>
          <p:nvCxnSpPr>
            <p:cNvPr id="769" name="Straight Arrow Connector 768"/>
            <p:cNvCxnSpPr/>
            <p:nvPr/>
          </p:nvCxnSpPr>
          <p:spPr>
            <a:xfrm>
              <a:off x="1369" y="2973"/>
              <a:ext cx="505"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0" name="Text Box 9"/>
            <p:cNvSpPr txBox="1">
              <a:spLocks noChangeAspect="1" noChangeArrowheads="1"/>
            </p:cNvSpPr>
            <p:nvPr/>
          </p:nvSpPr>
          <p:spPr bwMode="auto">
            <a:xfrm>
              <a:off x="1674" y="1296"/>
              <a:ext cx="1539" cy="237"/>
            </a:xfrm>
            <a:prstGeom prst="rect">
              <a:avLst/>
            </a:prstGeom>
            <a:noFill/>
            <a:ln w="9525">
              <a:noFill/>
              <a:miter lim="800000"/>
              <a:headEnd/>
              <a:tailEnd/>
            </a:ln>
          </p:spPr>
          <p:txBody>
            <a:bodyPr wrap="none">
              <a:spAutoFit/>
            </a:bodyPr>
            <a:lstStyle/>
            <a:p>
              <a:r>
                <a:rPr lang="en-US" altLang="ko-KR" sz="1400" b="1" dirty="0">
                  <a:latin typeface="Arial Narrow" pitchFamily="34" charset="0"/>
                  <a:ea typeface="굴림" charset="-127"/>
                </a:rPr>
                <a:t>release; transfer print</a:t>
              </a:r>
            </a:p>
          </p:txBody>
        </p:sp>
        <p:sp>
          <p:nvSpPr>
            <p:cNvPr id="771" name="Text Box 9"/>
            <p:cNvSpPr txBox="1">
              <a:spLocks noChangeAspect="1" noChangeArrowheads="1"/>
            </p:cNvSpPr>
            <p:nvPr/>
          </p:nvSpPr>
          <p:spPr bwMode="auto">
            <a:xfrm>
              <a:off x="2545" y="2787"/>
              <a:ext cx="425" cy="181"/>
            </a:xfrm>
            <a:prstGeom prst="rect">
              <a:avLst/>
            </a:prstGeom>
            <a:noFill/>
            <a:ln w="9525">
              <a:noFill/>
              <a:miter lim="800000"/>
              <a:headEnd/>
              <a:tailEnd/>
            </a:ln>
          </p:spPr>
          <p:txBody>
            <a:bodyPr wrap="none">
              <a:spAutoFit/>
            </a:bodyPr>
            <a:lstStyle/>
            <a:p>
              <a:r>
                <a:rPr lang="en-US" altLang="ko-KR" sz="1400">
                  <a:latin typeface="Arial Narrow" pitchFamily="34" charset="0"/>
                  <a:ea typeface="굴림" charset="-127"/>
                </a:rPr>
                <a:t>regrow</a:t>
              </a:r>
            </a:p>
          </p:txBody>
        </p:sp>
        <p:cxnSp>
          <p:nvCxnSpPr>
            <p:cNvPr id="772" name="Straight Arrow Connector 64"/>
            <p:cNvCxnSpPr/>
            <p:nvPr/>
          </p:nvCxnSpPr>
          <p:spPr>
            <a:xfrm>
              <a:off x="2566" y="2973"/>
              <a:ext cx="397"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73" name="Rectangle 772"/>
          <p:cNvSpPr/>
          <p:nvPr/>
        </p:nvSpPr>
        <p:spPr>
          <a:xfrm>
            <a:off x="2895600" y="1600200"/>
            <a:ext cx="2743200" cy="1754326"/>
          </a:xfrm>
          <a:prstGeom prst="rect">
            <a:avLst/>
          </a:prstGeom>
        </p:spPr>
        <p:txBody>
          <a:bodyPr wrap="square">
            <a:spAutoFit/>
          </a:bodyPr>
          <a:lstStyle/>
          <a:p>
            <a:pPr marL="168275" indent="-168275"/>
            <a:r>
              <a:rPr lang="en-US" u="sng" dirty="0" smtClean="0">
                <a:effectLst>
                  <a:outerShdw blurRad="38100" dist="38100" dir="2700000" algn="tl">
                    <a:srgbClr val="C0C0C0"/>
                  </a:outerShdw>
                </a:effectLst>
                <a:latin typeface="Arial Narrow" pitchFamily="34" charset="0"/>
              </a:rPr>
              <a:t>EERE Solar America Initiative</a:t>
            </a:r>
            <a:r>
              <a:rPr lang="en-US" dirty="0" smtClean="0">
                <a:effectLst>
                  <a:outerShdw blurRad="38100" dist="38100" dir="2700000" algn="tl">
                    <a:srgbClr val="C0C0C0"/>
                  </a:outerShdw>
                </a:effectLst>
                <a:latin typeface="Arial Narrow" pitchFamily="34" charset="0"/>
              </a:rPr>
              <a:t>:  </a:t>
            </a:r>
            <a:r>
              <a:rPr lang="en-US" dirty="0" smtClean="0">
                <a:solidFill>
                  <a:srgbClr val="000000"/>
                </a:solidFill>
                <a:effectLst>
                  <a:outerShdw blurRad="38100" dist="38100" dir="2700000" algn="tl">
                    <a:srgbClr val="C0C0C0"/>
                  </a:outerShdw>
                </a:effectLst>
                <a:latin typeface="Arial Narrow" pitchFamily="34" charset="0"/>
                <a:cs typeface="Arial" charset="0"/>
              </a:rPr>
              <a:t>E</a:t>
            </a:r>
            <a:r>
              <a:rPr lang="en-US" dirty="0" smtClean="0">
                <a:solidFill>
                  <a:srgbClr val="000000"/>
                </a:solidFill>
                <a:latin typeface="Arial Narrow" pitchFamily="34" charset="0"/>
                <a:cs typeface="Arial" charset="0"/>
              </a:rPr>
              <a:t>stablished new materials strategies &amp; manufacturing methods for low-cost, high performance photovoltaic modules</a:t>
            </a:r>
            <a:endParaRPr lang="en-US" dirty="0">
              <a:solidFill>
                <a:srgbClr val="000000"/>
              </a:solidFill>
              <a:latin typeface="Arial Narrow" pitchFamily="34" charset="0"/>
              <a:cs typeface="Arial" charset="0"/>
            </a:endParaRPr>
          </a:p>
        </p:txBody>
      </p:sp>
      <p:sp>
        <p:nvSpPr>
          <p:cNvPr id="774" name="Rectangle 773"/>
          <p:cNvSpPr/>
          <p:nvPr/>
        </p:nvSpPr>
        <p:spPr>
          <a:xfrm>
            <a:off x="6248400" y="2797516"/>
            <a:ext cx="2667000" cy="1040285"/>
          </a:xfrm>
          <a:prstGeom prst="rect">
            <a:avLst/>
          </a:prstGeom>
        </p:spPr>
        <p:txBody>
          <a:bodyPr wrap="square">
            <a:spAutoFit/>
          </a:bodyPr>
          <a:lstStyle/>
          <a:p>
            <a:pPr algn="ctr">
              <a:spcBef>
                <a:spcPct val="20000"/>
              </a:spcBef>
            </a:pPr>
            <a:r>
              <a:rPr lang="en-US" sz="2000" b="1" i="1" dirty="0" smtClean="0">
                <a:solidFill>
                  <a:schemeClr val="accent3">
                    <a:lumMod val="50000"/>
                  </a:schemeClr>
                </a:solidFill>
                <a:latin typeface="Arial Narrow" pitchFamily="34" charset="0"/>
              </a:rPr>
              <a:t>Micro-Contact Printed Solar Cells</a:t>
            </a:r>
            <a:endParaRPr lang="en-US" sz="2000" b="1" dirty="0" smtClean="0">
              <a:solidFill>
                <a:schemeClr val="accent3">
                  <a:lumMod val="50000"/>
                </a:schemeClr>
              </a:solidFill>
              <a:latin typeface="Arial Narrow" pitchFamily="34" charset="0"/>
            </a:endParaRPr>
          </a:p>
          <a:p>
            <a:pPr algn="ctr">
              <a:spcBef>
                <a:spcPct val="20000"/>
              </a:spcBef>
            </a:pPr>
            <a:r>
              <a:rPr lang="en-US" b="1" i="1" dirty="0" smtClean="0">
                <a:solidFill>
                  <a:schemeClr val="accent3">
                    <a:lumMod val="50000"/>
                  </a:schemeClr>
                </a:solidFill>
                <a:latin typeface="Arial Narrow" pitchFamily="34" charset="0"/>
              </a:rPr>
              <a:t>Industrial collaborations</a:t>
            </a:r>
            <a:endParaRPr lang="en-US" b="1" i="1" dirty="0">
              <a:solidFill>
                <a:schemeClr val="accent3">
                  <a:lumMod val="50000"/>
                </a:schemeClr>
              </a:solidFill>
              <a:latin typeface="Arial Narrow" pitchFamily="34" charset="0"/>
            </a:endParaRPr>
          </a:p>
        </p:txBody>
      </p:sp>
      <p:pic>
        <p:nvPicPr>
          <p:cNvPr id="775" name="Picture 7"/>
          <p:cNvPicPr>
            <a:picLocks noChangeAspect="1"/>
          </p:cNvPicPr>
          <p:nvPr/>
        </p:nvPicPr>
        <p:blipFill>
          <a:blip r:embed="rId6" cstate="print"/>
          <a:srcRect/>
          <a:stretch>
            <a:fillRect/>
          </a:stretch>
        </p:blipFill>
        <p:spPr bwMode="auto">
          <a:xfrm>
            <a:off x="6172200" y="1447800"/>
            <a:ext cx="2451100" cy="711200"/>
          </a:xfrm>
          <a:prstGeom prst="rect">
            <a:avLst/>
          </a:prstGeom>
          <a:noFill/>
          <a:ln w="9525">
            <a:noFill/>
            <a:miter lim="800000"/>
            <a:headEnd/>
            <a:tailEnd/>
          </a:ln>
        </p:spPr>
      </p:pic>
      <p:sp>
        <p:nvSpPr>
          <p:cNvPr id="776" name="TextBox 775"/>
          <p:cNvSpPr txBox="1"/>
          <p:nvPr/>
        </p:nvSpPr>
        <p:spPr>
          <a:xfrm>
            <a:off x="6553200" y="2209800"/>
            <a:ext cx="1905000" cy="533400"/>
          </a:xfrm>
          <a:prstGeom prst="rect">
            <a:avLst/>
          </a:prstGeom>
          <a:noFill/>
          <a:effectLst>
            <a:outerShdw blurRad="50800" dist="38100" dir="2700000">
              <a:srgbClr val="000000">
                <a:alpha val="43000"/>
              </a:srgbClr>
            </a:outerShdw>
          </a:effectLst>
        </p:spPr>
        <p:txBody>
          <a:bodyPr wrap="square">
            <a:spAutoFit/>
          </a:bodyPr>
          <a:lstStyle/>
          <a:p>
            <a:r>
              <a:rPr lang="en-US" sz="1400" dirty="0">
                <a:latin typeface="Arial" pitchFamily="34" charset="0"/>
                <a:cs typeface="Arial" pitchFamily="34" charset="0"/>
              </a:rPr>
              <a:t>John Rogers, Ralph </a:t>
            </a:r>
            <a:r>
              <a:rPr lang="en-US" sz="1400" dirty="0" err="1">
                <a:latin typeface="Arial" pitchFamily="34" charset="0"/>
                <a:cs typeface="Arial" pitchFamily="34" charset="0"/>
              </a:rPr>
              <a:t>Nuzzo</a:t>
            </a:r>
            <a:r>
              <a:rPr lang="en-US" sz="1400" dirty="0">
                <a:latin typeface="Arial" pitchFamily="34" charset="0"/>
                <a:cs typeface="Arial" pitchFamily="34" charset="0"/>
              </a:rPr>
              <a:t> (co-founders)</a:t>
            </a:r>
          </a:p>
        </p:txBody>
      </p:sp>
      <p:pic>
        <p:nvPicPr>
          <p:cNvPr id="777" name="Picture 9"/>
          <p:cNvPicPr>
            <a:picLocks noChangeAspect="1"/>
          </p:cNvPicPr>
          <p:nvPr/>
        </p:nvPicPr>
        <p:blipFill>
          <a:blip r:embed="rId7" cstate="print"/>
          <a:srcRect/>
          <a:stretch>
            <a:fillRect/>
          </a:stretch>
        </p:blipFill>
        <p:spPr bwMode="auto">
          <a:xfrm>
            <a:off x="6172200" y="3962400"/>
            <a:ext cx="1282700" cy="484188"/>
          </a:xfrm>
          <a:prstGeom prst="rect">
            <a:avLst/>
          </a:prstGeom>
          <a:noFill/>
          <a:ln w="9525">
            <a:noFill/>
            <a:miter lim="800000"/>
            <a:headEnd/>
            <a:tailEnd/>
          </a:ln>
        </p:spPr>
      </p:pic>
      <p:pic>
        <p:nvPicPr>
          <p:cNvPr id="778" name="Picture 10"/>
          <p:cNvPicPr>
            <a:picLocks noChangeAspect="1"/>
          </p:cNvPicPr>
          <p:nvPr/>
        </p:nvPicPr>
        <p:blipFill>
          <a:blip r:embed="rId8" cstate="print"/>
          <a:srcRect/>
          <a:stretch>
            <a:fillRect/>
          </a:stretch>
        </p:blipFill>
        <p:spPr bwMode="auto">
          <a:xfrm>
            <a:off x="7493000" y="5715000"/>
            <a:ext cx="1651000" cy="469900"/>
          </a:xfrm>
          <a:prstGeom prst="rect">
            <a:avLst/>
          </a:prstGeom>
          <a:noFill/>
          <a:ln w="9525">
            <a:noFill/>
            <a:miter lim="800000"/>
            <a:headEnd/>
            <a:tailEnd/>
          </a:ln>
        </p:spPr>
      </p:pic>
      <p:pic>
        <p:nvPicPr>
          <p:cNvPr id="779" name="Picture 11"/>
          <p:cNvPicPr>
            <a:picLocks noChangeAspect="1"/>
          </p:cNvPicPr>
          <p:nvPr/>
        </p:nvPicPr>
        <p:blipFill>
          <a:blip r:embed="rId9" cstate="print"/>
          <a:srcRect/>
          <a:stretch>
            <a:fillRect/>
          </a:stretch>
        </p:blipFill>
        <p:spPr bwMode="auto">
          <a:xfrm>
            <a:off x="6324600" y="4648200"/>
            <a:ext cx="1222375" cy="742950"/>
          </a:xfrm>
          <a:prstGeom prst="rect">
            <a:avLst/>
          </a:prstGeom>
          <a:noFill/>
          <a:ln w="9525">
            <a:noFill/>
            <a:miter lim="800000"/>
            <a:headEnd/>
            <a:tailEnd/>
          </a:ln>
        </p:spPr>
      </p:pic>
      <p:pic>
        <p:nvPicPr>
          <p:cNvPr id="780" name="Picture 12"/>
          <p:cNvPicPr>
            <a:picLocks noChangeAspect="1"/>
          </p:cNvPicPr>
          <p:nvPr/>
        </p:nvPicPr>
        <p:blipFill>
          <a:blip r:embed="rId10" cstate="print"/>
          <a:srcRect/>
          <a:stretch>
            <a:fillRect/>
          </a:stretch>
        </p:blipFill>
        <p:spPr bwMode="auto">
          <a:xfrm>
            <a:off x="6172200" y="5638800"/>
            <a:ext cx="1254125" cy="781050"/>
          </a:xfrm>
          <a:prstGeom prst="rect">
            <a:avLst/>
          </a:prstGeom>
          <a:noFill/>
          <a:ln w="9525">
            <a:noFill/>
            <a:miter lim="800000"/>
            <a:headEnd/>
            <a:tailEnd/>
          </a:ln>
        </p:spPr>
      </p:pic>
      <p:pic>
        <p:nvPicPr>
          <p:cNvPr id="781" name="Picture 13"/>
          <p:cNvPicPr>
            <a:picLocks noChangeAspect="1"/>
          </p:cNvPicPr>
          <p:nvPr/>
        </p:nvPicPr>
        <p:blipFill>
          <a:blip r:embed="rId11" cstate="print"/>
          <a:srcRect/>
          <a:stretch>
            <a:fillRect/>
          </a:stretch>
        </p:blipFill>
        <p:spPr bwMode="auto">
          <a:xfrm>
            <a:off x="7543800" y="4114800"/>
            <a:ext cx="1435100" cy="508000"/>
          </a:xfrm>
          <a:prstGeom prst="rect">
            <a:avLst/>
          </a:prstGeom>
          <a:noFill/>
          <a:ln w="9525">
            <a:noFill/>
            <a:miter lim="800000"/>
            <a:headEnd/>
            <a:tailEnd/>
          </a:ln>
        </p:spPr>
      </p:pic>
      <p:pic>
        <p:nvPicPr>
          <p:cNvPr id="782" name="Picture 14"/>
          <p:cNvPicPr>
            <a:picLocks noChangeAspect="1"/>
          </p:cNvPicPr>
          <p:nvPr/>
        </p:nvPicPr>
        <p:blipFill>
          <a:blip r:embed="rId12" cstate="print"/>
          <a:srcRect/>
          <a:stretch>
            <a:fillRect/>
          </a:stretch>
        </p:blipFill>
        <p:spPr bwMode="auto">
          <a:xfrm>
            <a:off x="7924800" y="4876800"/>
            <a:ext cx="768350" cy="596900"/>
          </a:xfrm>
          <a:prstGeom prst="rect">
            <a:avLst/>
          </a:prstGeom>
          <a:noFill/>
          <a:ln w="9525">
            <a:noFill/>
            <a:miter lim="800000"/>
            <a:headEnd/>
            <a:tailEnd/>
          </a:ln>
        </p:spPr>
      </p:pic>
      <p:sp>
        <p:nvSpPr>
          <p:cNvPr id="37"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2"/>
          <p:cNvSpPr>
            <a:spLocks noGrp="1"/>
          </p:cNvSpPr>
          <p:nvPr>
            <p:ph type="title"/>
          </p:nvPr>
        </p:nvSpPr>
        <p:spPr/>
        <p:txBody>
          <a:bodyPr/>
          <a:lstStyle/>
          <a:p>
            <a:r>
              <a:rPr lang="en-US" dirty="0" smtClean="0"/>
              <a:t>Ultra High–Efficiency Solar Cells</a:t>
            </a:r>
          </a:p>
        </p:txBody>
      </p:sp>
      <p:sp>
        <p:nvSpPr>
          <p:cNvPr id="3076"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C7681F-A71E-41D6-8368-EFF4D010DC50}" type="slidenum">
              <a:rPr lang="en-US" smtClean="0"/>
              <a:pPr fontAlgn="base">
                <a:spcBef>
                  <a:spcPct val="0"/>
                </a:spcBef>
                <a:spcAft>
                  <a:spcPct val="0"/>
                </a:spcAft>
              </a:pPr>
              <a:t>29</a:t>
            </a:fld>
            <a:endParaRPr lang="en-US" smtClean="0"/>
          </a:p>
        </p:txBody>
      </p:sp>
      <p:sp>
        <p:nvSpPr>
          <p:cNvPr id="3077" name="Rectangle 59"/>
          <p:cNvSpPr>
            <a:spLocks noChangeArrowheads="1"/>
          </p:cNvSpPr>
          <p:nvPr/>
        </p:nvSpPr>
        <p:spPr bwMode="auto">
          <a:xfrm>
            <a:off x="4467225" y="1765300"/>
            <a:ext cx="184150" cy="457200"/>
          </a:xfrm>
          <a:prstGeom prst="rect">
            <a:avLst/>
          </a:prstGeom>
          <a:noFill/>
          <a:ln w="12700">
            <a:noFill/>
            <a:miter lim="800000"/>
            <a:headEnd type="none" w="sm" len="sm"/>
            <a:tailEnd type="none" w="sm" len="sm"/>
          </a:ln>
        </p:spPr>
        <p:txBody>
          <a:bodyPr wrap="none">
            <a:spAutoFit/>
          </a:bodyPr>
          <a:lstStyle/>
          <a:p>
            <a:endParaRPr lang="en-US" b="1">
              <a:solidFill>
                <a:srgbClr val="000000"/>
              </a:solidFill>
            </a:endParaRPr>
          </a:p>
        </p:txBody>
      </p:sp>
      <p:grpSp>
        <p:nvGrpSpPr>
          <p:cNvPr id="3078" name="Group 23"/>
          <p:cNvGrpSpPr>
            <a:grpSpLocks/>
          </p:cNvGrpSpPr>
          <p:nvPr/>
        </p:nvGrpSpPr>
        <p:grpSpPr bwMode="auto">
          <a:xfrm>
            <a:off x="5181600" y="1524000"/>
            <a:ext cx="3429000" cy="2286000"/>
            <a:chOff x="4720840" y="1949920"/>
            <a:chExt cx="3482403" cy="2373700"/>
          </a:xfrm>
        </p:grpSpPr>
        <p:graphicFrame>
          <p:nvGraphicFramePr>
            <p:cNvPr id="3074" name="Object 63"/>
            <p:cNvGraphicFramePr>
              <a:graphicFrameLocks noChangeAspect="1"/>
            </p:cNvGraphicFramePr>
            <p:nvPr/>
          </p:nvGraphicFramePr>
          <p:xfrm>
            <a:off x="4720840" y="1949920"/>
            <a:ext cx="3482403" cy="2057206"/>
          </p:xfrm>
          <a:graphic>
            <a:graphicData uri="http://schemas.openxmlformats.org/presentationml/2006/ole">
              <p:oleObj spid="_x0000_s3074" r:id="rId4" imgW="7315200" imgH="3657600" progId="">
                <p:embed/>
              </p:oleObj>
            </a:graphicData>
          </a:graphic>
        </p:graphicFrame>
        <p:sp>
          <p:nvSpPr>
            <p:cNvPr id="3082" name="Text Box 64"/>
            <p:cNvSpPr txBox="1">
              <a:spLocks noChangeArrowheads="1"/>
            </p:cNvSpPr>
            <p:nvPr/>
          </p:nvSpPr>
          <p:spPr bwMode="auto">
            <a:xfrm>
              <a:off x="5107774" y="3848880"/>
              <a:ext cx="1534837" cy="474740"/>
            </a:xfrm>
            <a:prstGeom prst="rect">
              <a:avLst/>
            </a:prstGeom>
            <a:solidFill>
              <a:schemeClr val="bg1"/>
            </a:solidFill>
            <a:ln w="9525">
              <a:noFill/>
              <a:miter lim="800000"/>
              <a:headEnd/>
              <a:tailEnd/>
            </a:ln>
          </p:spPr>
          <p:txBody>
            <a:bodyPr>
              <a:spAutoFit/>
            </a:bodyPr>
            <a:lstStyle/>
            <a:p>
              <a:pPr algn="ctr"/>
              <a:r>
                <a:rPr lang="en-US" sz="1200" b="1">
                  <a:solidFill>
                    <a:srgbClr val="000000"/>
                  </a:solidFill>
                  <a:cs typeface="Arial" pitchFamily="34" charset="0"/>
                </a:rPr>
                <a:t>In</a:t>
              </a:r>
              <a:r>
                <a:rPr lang="en-US" sz="1200" b="1" baseline="-25000">
                  <a:solidFill>
                    <a:srgbClr val="000000"/>
                  </a:solidFill>
                  <a:cs typeface="Arial" pitchFamily="34" charset="0"/>
                </a:rPr>
                <a:t>x</a:t>
              </a:r>
              <a:r>
                <a:rPr lang="en-US" sz="1200" b="1">
                  <a:solidFill>
                    <a:srgbClr val="000000"/>
                  </a:solidFill>
                  <a:cs typeface="Arial" pitchFamily="34" charset="0"/>
                </a:rPr>
                <a:t>Ga</a:t>
              </a:r>
              <a:r>
                <a:rPr lang="en-US" sz="1200" b="1" baseline="-25000">
                  <a:solidFill>
                    <a:srgbClr val="000000"/>
                  </a:solidFill>
                  <a:cs typeface="Arial" pitchFamily="34" charset="0"/>
                </a:rPr>
                <a:t>1-x</a:t>
              </a:r>
              <a:r>
                <a:rPr lang="en-US" sz="1200" b="1">
                  <a:solidFill>
                    <a:srgbClr val="000000"/>
                  </a:solidFill>
                  <a:cs typeface="Arial" pitchFamily="34" charset="0"/>
                </a:rPr>
                <a:t>N (x~0.45)</a:t>
              </a:r>
            </a:p>
            <a:p>
              <a:pPr algn="ctr"/>
              <a:r>
                <a:rPr lang="en-US" sz="1200" b="1">
                  <a:solidFill>
                    <a:srgbClr val="000000"/>
                  </a:solidFill>
                  <a:cs typeface="Arial" pitchFamily="34" charset="0"/>
                </a:rPr>
                <a:t> junction</a:t>
              </a:r>
            </a:p>
          </p:txBody>
        </p:sp>
      </p:grpSp>
      <p:pic>
        <p:nvPicPr>
          <p:cNvPr id="3079" name="Picture 8"/>
          <p:cNvPicPr>
            <a:picLocks noChangeAspect="1" noChangeArrowheads="1"/>
          </p:cNvPicPr>
          <p:nvPr/>
        </p:nvPicPr>
        <p:blipFill>
          <a:blip r:embed="rId5" cstate="print"/>
          <a:srcRect/>
          <a:stretch>
            <a:fillRect/>
          </a:stretch>
        </p:blipFill>
        <p:spPr bwMode="auto">
          <a:xfrm>
            <a:off x="381000" y="1066800"/>
            <a:ext cx="3810000" cy="3303588"/>
          </a:xfrm>
          <a:prstGeom prst="rect">
            <a:avLst/>
          </a:prstGeom>
          <a:noFill/>
          <a:ln w="19050">
            <a:noFill/>
            <a:miter lim="800000"/>
            <a:headEnd type="none" w="lg" len="lg"/>
            <a:tailEnd type="none" w="lg" len="lg"/>
          </a:ln>
        </p:spPr>
      </p:pic>
      <p:sp>
        <p:nvSpPr>
          <p:cNvPr id="3080" name="Text Box 6"/>
          <p:cNvSpPr>
            <a:spLocks noGrp="1" noChangeArrowheads="1"/>
          </p:cNvSpPr>
          <p:nvPr>
            <p:ph type="ftr" sz="quarter" idx="10"/>
          </p:nvPr>
        </p:nvSpPr>
        <p:spPr bwMode="auto">
          <a:xfrm>
            <a:off x="304800" y="5791200"/>
            <a:ext cx="8458200" cy="457200"/>
          </a:xfrm>
          <a:noFill/>
          <a:ln>
            <a:miter lim="800000"/>
            <a:headEnd/>
            <a:tailEnd/>
          </a:ln>
        </p:spPr>
        <p:txBody>
          <a:bodyPr wrap="square" lIns="91432" tIns="45716" rIns="91432" bIns="45716" numCol="1" anchorCtr="0" compatLnSpc="1">
            <a:prstTxWarp prst="textNoShape">
              <a:avLst/>
            </a:prstTxWarp>
            <a:spAutoFit/>
          </a:bodyPr>
          <a:lstStyle/>
          <a:p>
            <a:pPr algn="l" fontAlgn="base">
              <a:spcBef>
                <a:spcPct val="0"/>
              </a:spcBef>
              <a:spcAft>
                <a:spcPct val="0"/>
              </a:spcAft>
            </a:pPr>
            <a:r>
              <a:rPr lang="en-US" i="1" dirty="0" smtClean="0"/>
              <a:t>Ager et al., Phys. Status </a:t>
            </a:r>
            <a:r>
              <a:rPr lang="en-US" i="1" dirty="0" err="1" smtClean="0"/>
              <a:t>Solidi</a:t>
            </a:r>
            <a:r>
              <a:rPr lang="en-US" i="1" dirty="0" smtClean="0"/>
              <a:t> C </a:t>
            </a:r>
            <a:r>
              <a:rPr lang="en-US" b="1" i="1" dirty="0" smtClean="0"/>
              <a:t>6</a:t>
            </a:r>
            <a:r>
              <a:rPr lang="en-US" i="1" dirty="0" smtClean="0"/>
              <a:t>, S413 (2009).  </a:t>
            </a:r>
            <a:r>
              <a:rPr lang="en-US" dirty="0" smtClean="0"/>
              <a:t>W. </a:t>
            </a:r>
            <a:r>
              <a:rPr lang="en-US" dirty="0" err="1" smtClean="0"/>
              <a:t>Walukiewicz</a:t>
            </a:r>
            <a:r>
              <a:rPr lang="en-US" dirty="0" smtClean="0"/>
              <a:t>  et al., LBNL.  </a:t>
            </a:r>
            <a:r>
              <a:rPr lang="en-US" i="1" dirty="0" smtClean="0">
                <a:ea typeface="ＭＳ Ｐゴシック" pitchFamily="50" charset="-128"/>
              </a:rPr>
              <a:t>Yu et al., </a:t>
            </a:r>
            <a:r>
              <a:rPr lang="en-GB" i="1" dirty="0" smtClean="0">
                <a:ea typeface="ＭＳ Ｐゴシック" pitchFamily="50" charset="-128"/>
              </a:rPr>
              <a:t>J. Appl. Phys. </a:t>
            </a:r>
            <a:r>
              <a:rPr lang="en-US" b="1" i="1" dirty="0" smtClean="0">
                <a:ea typeface="ＭＳ Ｐゴシック" pitchFamily="50" charset="-128"/>
              </a:rPr>
              <a:t>106</a:t>
            </a:r>
            <a:r>
              <a:rPr lang="en-US" i="1" dirty="0" smtClean="0">
                <a:ea typeface="ＭＳ Ｐゴシック" pitchFamily="50" charset="-128"/>
              </a:rPr>
              <a:t>, 103709</a:t>
            </a:r>
            <a:r>
              <a:rPr lang="en-GB" i="1" dirty="0" smtClean="0">
                <a:ea typeface="ＭＳ Ｐゴシック" pitchFamily="50" charset="-128"/>
              </a:rPr>
              <a:t> (2009).</a:t>
            </a:r>
            <a:endParaRPr lang="en-US" i="1" dirty="0" smtClean="0">
              <a:ea typeface="ＭＳ Ｐゴシック" pitchFamily="50" charset="-128"/>
            </a:endParaRPr>
          </a:p>
        </p:txBody>
      </p:sp>
      <p:sp>
        <p:nvSpPr>
          <p:cNvPr id="3081" name="Rectangle 25"/>
          <p:cNvSpPr>
            <a:spLocks noChangeArrowheads="1"/>
          </p:cNvSpPr>
          <p:nvPr/>
        </p:nvSpPr>
        <p:spPr bwMode="auto">
          <a:xfrm>
            <a:off x="1600200" y="4495800"/>
            <a:ext cx="5486400" cy="107721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115888" indent="-115888"/>
            <a:r>
              <a:rPr lang="en-US" sz="1600" b="1" dirty="0">
                <a:solidFill>
                  <a:srgbClr val="146737"/>
                </a:solidFill>
                <a:latin typeface="Arial" pitchFamily="34" charset="0"/>
                <a:cs typeface="Arial" pitchFamily="34" charset="0"/>
              </a:rPr>
              <a:t>Basic science breakthrough</a:t>
            </a:r>
            <a:r>
              <a:rPr lang="en-US" sz="1600" dirty="0">
                <a:solidFill>
                  <a:srgbClr val="146737"/>
                </a:solidFill>
                <a:latin typeface="Arial" pitchFamily="34" charset="0"/>
                <a:cs typeface="Arial" pitchFamily="34" charset="0"/>
              </a:rPr>
              <a:t>: </a:t>
            </a:r>
          </a:p>
          <a:p>
            <a:pPr marL="115888" indent="-115888">
              <a:buFont typeface="Arial" pitchFamily="34" charset="0"/>
              <a:buChar char="•"/>
            </a:pPr>
            <a:r>
              <a:rPr lang="en-US" sz="1600" dirty="0">
                <a:solidFill>
                  <a:srgbClr val="000000"/>
                </a:solidFill>
                <a:latin typeface="Arial" pitchFamily="34" charset="0"/>
                <a:cs typeface="Arial" pitchFamily="34" charset="0"/>
              </a:rPr>
              <a:t>Discovery of single alloy </a:t>
            </a:r>
            <a:r>
              <a:rPr lang="en-US" sz="1600" dirty="0" smtClean="0">
                <a:solidFill>
                  <a:srgbClr val="000000"/>
                </a:solidFill>
                <a:latin typeface="Arial" pitchFamily="34" charset="0"/>
                <a:cs typeface="Arial" pitchFamily="34" charset="0"/>
              </a:rPr>
              <a:t>systems </a:t>
            </a:r>
            <a:r>
              <a:rPr lang="en-US" sz="1600" dirty="0">
                <a:solidFill>
                  <a:srgbClr val="000000"/>
                </a:solidFill>
                <a:latin typeface="Arial" pitchFamily="34" charset="0"/>
                <a:cs typeface="Arial" pitchFamily="34" charset="0"/>
              </a:rPr>
              <a:t>with wide band gap range: </a:t>
            </a:r>
            <a:r>
              <a:rPr lang="en-US" sz="1600" dirty="0" err="1">
                <a:solidFill>
                  <a:srgbClr val="000000"/>
                </a:solidFill>
                <a:latin typeface="Arial" pitchFamily="34" charset="0"/>
                <a:cs typeface="Arial" pitchFamily="34" charset="0"/>
              </a:rPr>
              <a:t>InGaN</a:t>
            </a:r>
            <a:r>
              <a:rPr lang="en-US" sz="1600" dirty="0">
                <a:solidFill>
                  <a:srgbClr val="000000"/>
                </a:solidFill>
                <a:latin typeface="Arial" pitchFamily="34" charset="0"/>
                <a:cs typeface="Arial" pitchFamily="34" charset="0"/>
              </a:rPr>
              <a:t> and </a:t>
            </a:r>
            <a:r>
              <a:rPr lang="en-US" sz="1600" dirty="0" err="1">
                <a:solidFill>
                  <a:srgbClr val="000000"/>
                </a:solidFill>
                <a:latin typeface="Arial" pitchFamily="34" charset="0"/>
                <a:cs typeface="Arial" pitchFamily="34" charset="0"/>
              </a:rPr>
              <a:t>GaNAs</a:t>
            </a:r>
            <a:endParaRPr lang="en-US" sz="1600" dirty="0">
              <a:solidFill>
                <a:srgbClr val="000000"/>
              </a:solidFill>
              <a:latin typeface="Arial" pitchFamily="34" charset="0"/>
              <a:cs typeface="Arial" pitchFamily="34" charset="0"/>
            </a:endParaRPr>
          </a:p>
          <a:p>
            <a:pPr marL="115888" indent="-115888">
              <a:buFont typeface="Arial" pitchFamily="34" charset="0"/>
              <a:buChar char="•"/>
            </a:pPr>
            <a:r>
              <a:rPr lang="en-US" sz="1600" dirty="0">
                <a:solidFill>
                  <a:srgbClr val="000000"/>
                </a:solidFill>
                <a:latin typeface="Arial" pitchFamily="34" charset="0"/>
                <a:cs typeface="Arial" pitchFamily="34" charset="0"/>
              </a:rPr>
              <a:t>Low cost alternatives to conventional </a:t>
            </a:r>
            <a:r>
              <a:rPr lang="en-US" sz="1600" dirty="0" smtClean="0">
                <a:solidFill>
                  <a:srgbClr val="000000"/>
                </a:solidFill>
                <a:latin typeface="Arial" pitchFamily="34" charset="0"/>
                <a:cs typeface="Arial" pitchFamily="34" charset="0"/>
              </a:rPr>
              <a:t>multi-junction </a:t>
            </a:r>
            <a:r>
              <a:rPr lang="en-US" sz="1600" dirty="0">
                <a:solidFill>
                  <a:srgbClr val="000000"/>
                </a:solidFill>
                <a:latin typeface="Arial" pitchFamily="34" charset="0"/>
                <a:cs typeface="Arial" pitchFamily="34" charset="0"/>
              </a:rPr>
              <a:t>cells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2209800" y="1066800"/>
            <a:ext cx="6627813" cy="4191000"/>
          </a:xfrm>
          <a:prstGeom prst="rect">
            <a:avLst/>
          </a:prstGeom>
          <a:noFill/>
          <a:ln w="9525">
            <a:noFill/>
            <a:miter lim="800000"/>
            <a:headEnd/>
            <a:tailEnd/>
          </a:ln>
        </p:spPr>
      </p:pic>
      <p:sp>
        <p:nvSpPr>
          <p:cNvPr id="29699"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8C0959-31D7-4862-A1D9-B860243DB5CA}" type="slidenum">
              <a:rPr lang="en-US" smtClean="0"/>
              <a:pPr fontAlgn="base">
                <a:spcBef>
                  <a:spcPct val="0"/>
                </a:spcBef>
                <a:spcAft>
                  <a:spcPct val="0"/>
                </a:spcAft>
              </a:pPr>
              <a:t>3</a:t>
            </a:fld>
            <a:endParaRPr lang="en-US" smtClean="0"/>
          </a:p>
        </p:txBody>
      </p:sp>
      <p:pic>
        <p:nvPicPr>
          <p:cNvPr id="29700" name="Picture 7" descr="Alaska_and_Hawaii.jpg"/>
          <p:cNvPicPr>
            <a:picLocks noChangeAspect="1"/>
          </p:cNvPicPr>
          <p:nvPr/>
        </p:nvPicPr>
        <p:blipFill>
          <a:blip r:embed="rId3" cstate="print"/>
          <a:srcRect/>
          <a:stretch>
            <a:fillRect/>
          </a:stretch>
        </p:blipFill>
        <p:spPr bwMode="auto">
          <a:xfrm>
            <a:off x="304800" y="3276600"/>
            <a:ext cx="2157413" cy="1538288"/>
          </a:xfrm>
          <a:prstGeom prst="rect">
            <a:avLst/>
          </a:prstGeom>
          <a:noFill/>
          <a:ln w="9525">
            <a:noFill/>
            <a:miter lim="800000"/>
            <a:headEnd/>
            <a:tailEnd/>
          </a:ln>
        </p:spPr>
      </p:pic>
      <p:grpSp>
        <p:nvGrpSpPr>
          <p:cNvPr id="29701" name="Group 16"/>
          <p:cNvGrpSpPr>
            <a:grpSpLocks/>
          </p:cNvGrpSpPr>
          <p:nvPr/>
        </p:nvGrpSpPr>
        <p:grpSpPr bwMode="auto">
          <a:xfrm>
            <a:off x="427038" y="1539875"/>
            <a:ext cx="1782762" cy="614363"/>
            <a:chOff x="466460" y="2907471"/>
            <a:chExt cx="1783390" cy="613402"/>
          </a:xfrm>
        </p:grpSpPr>
        <p:grpSp>
          <p:nvGrpSpPr>
            <p:cNvPr id="29704" name="Group 14"/>
            <p:cNvGrpSpPr>
              <a:grpSpLocks/>
            </p:cNvGrpSpPr>
            <p:nvPr/>
          </p:nvGrpSpPr>
          <p:grpSpPr bwMode="auto">
            <a:xfrm>
              <a:off x="466460" y="2907471"/>
              <a:ext cx="1340322" cy="339192"/>
              <a:chOff x="466460" y="2907475"/>
              <a:chExt cx="1340322" cy="339192"/>
            </a:xfrm>
          </p:grpSpPr>
          <p:sp>
            <p:nvSpPr>
              <p:cNvPr id="10" name="Oval 9"/>
              <p:cNvSpPr>
                <a:spLocks noChangeAspect="1"/>
              </p:cNvSpPr>
              <p:nvPr/>
            </p:nvSpPr>
            <p:spPr>
              <a:xfrm>
                <a:off x="466460" y="2985141"/>
                <a:ext cx="182626" cy="18386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709" name="TextBox 12"/>
              <p:cNvSpPr txBox="1">
                <a:spLocks noChangeArrowheads="1"/>
              </p:cNvSpPr>
              <p:nvPr/>
            </p:nvSpPr>
            <p:spPr bwMode="auto">
              <a:xfrm>
                <a:off x="622090" y="2907475"/>
                <a:ext cx="1184692" cy="339192"/>
              </a:xfrm>
              <a:prstGeom prst="rect">
                <a:avLst/>
              </a:prstGeom>
              <a:noFill/>
              <a:ln w="9525">
                <a:noFill/>
                <a:miter lim="800000"/>
                <a:headEnd/>
                <a:tailEnd/>
              </a:ln>
            </p:spPr>
            <p:txBody>
              <a:bodyPr wrap="none">
                <a:spAutoFit/>
              </a:bodyPr>
              <a:lstStyle/>
              <a:p>
                <a:r>
                  <a:rPr lang="en-US" sz="1600">
                    <a:solidFill>
                      <a:srgbClr val="000000"/>
                    </a:solidFill>
                  </a:rPr>
                  <a:t>Universities</a:t>
                </a:r>
              </a:p>
            </p:txBody>
          </p:sp>
        </p:grpSp>
        <p:grpSp>
          <p:nvGrpSpPr>
            <p:cNvPr id="29705" name="Group 15"/>
            <p:cNvGrpSpPr>
              <a:grpSpLocks/>
            </p:cNvGrpSpPr>
            <p:nvPr/>
          </p:nvGrpSpPr>
          <p:grpSpPr bwMode="auto">
            <a:xfrm>
              <a:off x="466460" y="3181681"/>
              <a:ext cx="1783390" cy="339192"/>
              <a:chOff x="466460" y="3229449"/>
              <a:chExt cx="1783390" cy="339192"/>
            </a:xfrm>
          </p:grpSpPr>
          <p:sp>
            <p:nvSpPr>
              <p:cNvPr id="11" name="Oval 10"/>
              <p:cNvSpPr>
                <a:spLocks noChangeAspect="1"/>
              </p:cNvSpPr>
              <p:nvPr/>
            </p:nvSpPr>
            <p:spPr>
              <a:xfrm>
                <a:off x="466460" y="3307112"/>
                <a:ext cx="182626" cy="18386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707" name="TextBox 13"/>
              <p:cNvSpPr txBox="1">
                <a:spLocks noChangeArrowheads="1"/>
              </p:cNvSpPr>
              <p:nvPr/>
            </p:nvSpPr>
            <p:spPr bwMode="auto">
              <a:xfrm>
                <a:off x="622090" y="3229449"/>
                <a:ext cx="1627760" cy="339192"/>
              </a:xfrm>
              <a:prstGeom prst="rect">
                <a:avLst/>
              </a:prstGeom>
              <a:noFill/>
              <a:ln w="9525">
                <a:noFill/>
                <a:miter lim="800000"/>
                <a:headEnd/>
                <a:tailEnd/>
              </a:ln>
            </p:spPr>
            <p:txBody>
              <a:bodyPr wrap="none">
                <a:spAutoFit/>
              </a:bodyPr>
              <a:lstStyle/>
              <a:p>
                <a:r>
                  <a:rPr lang="en-US" sz="1600">
                    <a:solidFill>
                      <a:srgbClr val="000000"/>
                    </a:solidFill>
                  </a:rPr>
                  <a:t>DOE laboratories</a:t>
                </a:r>
              </a:p>
            </p:txBody>
          </p:sp>
        </p:grpSp>
      </p:grpSp>
      <p:sp>
        <p:nvSpPr>
          <p:cNvPr id="9" name="TextBox 8"/>
          <p:cNvSpPr txBox="1"/>
          <p:nvPr/>
        </p:nvSpPr>
        <p:spPr>
          <a:xfrm>
            <a:off x="601663" y="4943475"/>
            <a:ext cx="7816850" cy="1246188"/>
          </a:xfrm>
          <a:prstGeom prst="rect">
            <a:avLst/>
          </a:prstGeom>
          <a:noFill/>
        </p:spPr>
        <p:txBody>
          <a:bodyPr wrap="none">
            <a:spAutoFit/>
          </a:bodyPr>
          <a:lstStyle/>
          <a:p>
            <a:pPr marL="225425">
              <a:lnSpc>
                <a:spcPts val="1800"/>
              </a:lnSpc>
              <a:defRPr/>
            </a:pPr>
            <a:r>
              <a:rPr lang="en-US" sz="1600" dirty="0">
                <a:solidFill>
                  <a:prstClr val="black"/>
                </a:solidFill>
                <a:cs typeface="Arial" pitchFamily="34" charset="0"/>
              </a:rPr>
              <a:t>The Office of Science supports:</a:t>
            </a:r>
          </a:p>
          <a:p>
            <a:pPr marL="463550" indent="-177800">
              <a:lnSpc>
                <a:spcPts val="1800"/>
              </a:lnSpc>
              <a:buFont typeface="Wingdings" pitchFamily="2" charset="2"/>
              <a:buChar char="§"/>
              <a:defRPr/>
            </a:pPr>
            <a:r>
              <a:rPr lang="en-US" sz="1600" b="1" dirty="0">
                <a:solidFill>
                  <a:prstClr val="black"/>
                </a:solidFill>
                <a:cs typeface="Arial" pitchFamily="34" charset="0"/>
              </a:rPr>
              <a:t>27,000</a:t>
            </a:r>
            <a:r>
              <a:rPr lang="en-US" sz="1600" dirty="0">
                <a:solidFill>
                  <a:prstClr val="black"/>
                </a:solidFill>
                <a:cs typeface="Arial" pitchFamily="34" charset="0"/>
              </a:rPr>
              <a:t> Ph.D.s, graduate students, undergraduates, engineers, and technicians</a:t>
            </a:r>
          </a:p>
          <a:p>
            <a:pPr marL="463550" indent="-177800">
              <a:lnSpc>
                <a:spcPts val="1800"/>
              </a:lnSpc>
              <a:buFont typeface="Wingdings" pitchFamily="2" charset="2"/>
              <a:buChar char="§"/>
              <a:defRPr/>
            </a:pPr>
            <a:r>
              <a:rPr lang="en-US" sz="1600" b="1" dirty="0">
                <a:solidFill>
                  <a:prstClr val="black"/>
                </a:solidFill>
                <a:cs typeface="Arial" pitchFamily="34" charset="0"/>
              </a:rPr>
              <a:t>26,000</a:t>
            </a:r>
            <a:r>
              <a:rPr lang="en-US" sz="1600" dirty="0">
                <a:solidFill>
                  <a:prstClr val="black"/>
                </a:solidFill>
                <a:cs typeface="Arial" pitchFamily="34" charset="0"/>
              </a:rPr>
              <a:t> users of open-access </a:t>
            </a:r>
            <a:r>
              <a:rPr lang="en-US" sz="1600" dirty="0" smtClean="0">
                <a:solidFill>
                  <a:prstClr val="black"/>
                </a:solidFill>
                <a:cs typeface="Arial" pitchFamily="34" charset="0"/>
              </a:rPr>
              <a:t>user facilities</a:t>
            </a:r>
            <a:endParaRPr lang="en-US" sz="1600" dirty="0">
              <a:solidFill>
                <a:prstClr val="black"/>
              </a:solidFill>
              <a:cs typeface="Arial" pitchFamily="34" charset="0"/>
            </a:endParaRPr>
          </a:p>
          <a:p>
            <a:pPr marL="463550" indent="-177800">
              <a:lnSpc>
                <a:spcPts val="1800"/>
              </a:lnSpc>
              <a:buFont typeface="Wingdings" pitchFamily="2" charset="2"/>
              <a:buChar char="§"/>
              <a:defRPr/>
            </a:pPr>
            <a:r>
              <a:rPr lang="en-US" sz="1600" b="1" dirty="0">
                <a:solidFill>
                  <a:prstClr val="black"/>
                </a:solidFill>
                <a:cs typeface="Arial" pitchFamily="34" charset="0"/>
              </a:rPr>
              <a:t>300</a:t>
            </a:r>
            <a:r>
              <a:rPr lang="en-US" sz="1600" dirty="0">
                <a:solidFill>
                  <a:prstClr val="black"/>
                </a:solidFill>
                <a:cs typeface="Arial" pitchFamily="34" charset="0"/>
              </a:rPr>
              <a:t> academic institutions</a:t>
            </a:r>
          </a:p>
          <a:p>
            <a:pPr marL="463550" indent="-177800">
              <a:lnSpc>
                <a:spcPts val="1800"/>
              </a:lnSpc>
              <a:buFont typeface="Wingdings" pitchFamily="2" charset="2"/>
              <a:buChar char="§"/>
              <a:defRPr/>
            </a:pPr>
            <a:r>
              <a:rPr lang="en-US" sz="1600" b="1" dirty="0">
                <a:solidFill>
                  <a:prstClr val="black"/>
                </a:solidFill>
                <a:cs typeface="Arial" pitchFamily="34" charset="0"/>
              </a:rPr>
              <a:t>17</a:t>
            </a:r>
            <a:r>
              <a:rPr lang="en-US" sz="1600" dirty="0">
                <a:solidFill>
                  <a:prstClr val="black"/>
                </a:solidFill>
                <a:cs typeface="Arial" pitchFamily="34" charset="0"/>
              </a:rPr>
              <a:t> DOE laboratories</a:t>
            </a:r>
          </a:p>
        </p:txBody>
      </p:sp>
      <p:sp>
        <p:nvSpPr>
          <p:cNvPr id="29703" name="Title 2"/>
          <p:cNvSpPr txBox="1">
            <a:spLocks/>
          </p:cNvSpPr>
          <p:nvPr/>
        </p:nvSpPr>
        <p:spPr bwMode="auto">
          <a:xfrm>
            <a:off x="0" y="-166688"/>
            <a:ext cx="9144000" cy="1143001"/>
          </a:xfrm>
          <a:prstGeom prst="rect">
            <a:avLst/>
          </a:prstGeom>
          <a:noFill/>
          <a:ln w="9525">
            <a:noFill/>
            <a:miter lim="800000"/>
            <a:headEnd/>
            <a:tailEnd/>
          </a:ln>
        </p:spPr>
        <p:txBody>
          <a:bodyPr anchor="ctr"/>
          <a:lstStyle/>
          <a:p>
            <a:pPr algn="ctr" eaLnBrk="0" hangingPunct="0"/>
            <a:r>
              <a:rPr lang="en-US" sz="2300" dirty="0">
                <a:solidFill>
                  <a:schemeClr val="bg1"/>
                </a:solidFill>
                <a:cs typeface="Arial" pitchFamily="34" charset="0"/>
              </a:rPr>
              <a:t>SC Supports Research at More than 300 Institutions Across the U.S.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62000"/>
            <a:ext cx="9144000" cy="6096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323" name="Title 2"/>
          <p:cNvSpPr>
            <a:spLocks noGrp="1"/>
          </p:cNvSpPr>
          <p:nvPr>
            <p:ph type="title"/>
          </p:nvPr>
        </p:nvSpPr>
        <p:spPr/>
        <p:txBody>
          <a:bodyPr/>
          <a:lstStyle/>
          <a:p>
            <a:r>
              <a:rPr lang="en-US" smtClean="0"/>
              <a:t>Science for Carbon Capture and Sequestration</a:t>
            </a:r>
          </a:p>
        </p:txBody>
      </p:sp>
      <p:sp>
        <p:nvSpPr>
          <p:cNvPr id="56325"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043203-2206-454D-BA15-B684E2CD343F}" type="slidenum">
              <a:rPr lang="en-US" smtClean="0"/>
              <a:pPr fontAlgn="base">
                <a:spcBef>
                  <a:spcPct val="0"/>
                </a:spcBef>
                <a:spcAft>
                  <a:spcPct val="0"/>
                </a:spcAft>
              </a:pPr>
              <a:t>30</a:t>
            </a:fld>
            <a:endParaRPr lang="en-US" smtClean="0"/>
          </a:p>
        </p:txBody>
      </p:sp>
      <p:pic>
        <p:nvPicPr>
          <p:cNvPr id="92161" name="Picture 1"/>
          <p:cNvPicPr>
            <a:picLocks noChangeAspect="1" noChangeArrowheads="1"/>
          </p:cNvPicPr>
          <p:nvPr/>
        </p:nvPicPr>
        <p:blipFill>
          <a:blip r:embed="rId2" cstate="print"/>
          <a:srcRect/>
          <a:stretch>
            <a:fillRect/>
          </a:stretch>
        </p:blipFill>
        <p:spPr bwMode="auto">
          <a:xfrm>
            <a:off x="0" y="777055"/>
            <a:ext cx="9144000" cy="53951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Rectangle 4"/>
          <p:cNvSpPr>
            <a:spLocks noGrp="1" noChangeArrowheads="1"/>
          </p:cNvSpPr>
          <p:nvPr>
            <p:ph idx="1"/>
          </p:nvPr>
        </p:nvSpPr>
        <p:spPr>
          <a:xfrm>
            <a:off x="381000" y="3984625"/>
            <a:ext cx="8763000" cy="2111375"/>
          </a:xfrm>
        </p:spPr>
        <p:txBody>
          <a:bodyPr lIns="91429" tIns="45714" rIns="91429" bIns="45714">
            <a:spAutoFit/>
          </a:bodyPr>
          <a:lstStyle/>
          <a:p>
            <a:pPr marL="158750" indent="-158750" defTabSz="819150">
              <a:lnSpc>
                <a:spcPct val="90000"/>
              </a:lnSpc>
              <a:spcAft>
                <a:spcPct val="5000"/>
              </a:spcAft>
            </a:pPr>
            <a:r>
              <a:rPr lang="en-US" sz="1600" smtClean="0">
                <a:latin typeface="Arial Narrow" pitchFamily="34" charset="0"/>
              </a:rPr>
              <a:t>Continued use of fossil fuel while capping the atmospheric concentration of carbon dioxide to about double the pre-industrial level requires the sequestration of ~10 GT of CO</a:t>
            </a:r>
            <a:r>
              <a:rPr lang="en-US" sz="1600" baseline="-25000" smtClean="0">
                <a:latin typeface="Arial Narrow" pitchFamily="34" charset="0"/>
              </a:rPr>
              <a:t>2</a:t>
            </a:r>
            <a:r>
              <a:rPr lang="en-US" sz="1600" smtClean="0">
                <a:latin typeface="Arial Narrow" pitchFamily="34" charset="0"/>
              </a:rPr>
              <a:t> per year.</a:t>
            </a:r>
          </a:p>
          <a:p>
            <a:pPr marL="158750" indent="-158750" defTabSz="819150">
              <a:lnSpc>
                <a:spcPct val="90000"/>
              </a:lnSpc>
              <a:spcAft>
                <a:spcPct val="5000"/>
              </a:spcAft>
            </a:pPr>
            <a:r>
              <a:rPr lang="en-US" sz="1600" smtClean="0">
                <a:latin typeface="Arial Narrow" pitchFamily="34" charset="0"/>
              </a:rPr>
              <a:t>Current technologies for the post-combustion capture of CO</a:t>
            </a:r>
            <a:r>
              <a:rPr lang="en-US" sz="1600" baseline="-25000" smtClean="0">
                <a:latin typeface="Arial Narrow" pitchFamily="34" charset="0"/>
              </a:rPr>
              <a:t>2</a:t>
            </a:r>
            <a:r>
              <a:rPr lang="en-US" sz="1600" smtClean="0">
                <a:latin typeface="Arial Narrow" pitchFamily="34" charset="0"/>
              </a:rPr>
              <a:t> are too expensive.</a:t>
            </a:r>
          </a:p>
          <a:p>
            <a:pPr marL="158750" indent="-158750" defTabSz="819150">
              <a:lnSpc>
                <a:spcPct val="90000"/>
              </a:lnSpc>
              <a:spcAft>
                <a:spcPct val="5000"/>
              </a:spcAft>
            </a:pPr>
            <a:r>
              <a:rPr lang="en-US" sz="1600" smtClean="0">
                <a:latin typeface="Arial Narrow" pitchFamily="34" charset="0"/>
              </a:rPr>
              <a:t>“Underground” as a long-term storage container</a:t>
            </a:r>
          </a:p>
          <a:p>
            <a:pPr marL="466725" lvl="1" indent="-158750" defTabSz="819150">
              <a:lnSpc>
                <a:spcPct val="90000"/>
              </a:lnSpc>
              <a:spcAft>
                <a:spcPct val="5000"/>
              </a:spcAft>
              <a:buFont typeface="Wingdings" pitchFamily="2" charset="2"/>
              <a:buChar char="§"/>
            </a:pPr>
            <a:r>
              <a:rPr lang="en-US" sz="1600" b="1" smtClean="0">
                <a:latin typeface="Arial Narrow" pitchFamily="34" charset="0"/>
              </a:rPr>
              <a:t>Advantages:  Enormous volume; distance from subsurface environment; pre-made container</a:t>
            </a:r>
          </a:p>
          <a:p>
            <a:pPr marL="466725" lvl="1" indent="-158750" defTabSz="819150">
              <a:lnSpc>
                <a:spcPct val="90000"/>
              </a:lnSpc>
              <a:spcAft>
                <a:spcPct val="5000"/>
              </a:spcAft>
              <a:buFont typeface="Wingdings" pitchFamily="2" charset="2"/>
              <a:buChar char="§"/>
            </a:pPr>
            <a:r>
              <a:rPr lang="en-US" sz="1600" b="1" smtClean="0">
                <a:latin typeface="Arial Narrow" pitchFamily="34" charset="0"/>
              </a:rPr>
              <a:t>Disadvantages:  Designed by nature, only approximately fits the design criteria for containment; complex materials and processes; difficult to see and monitor; uncertainty about long-term performance</a:t>
            </a:r>
          </a:p>
        </p:txBody>
      </p:sp>
      <p:sp>
        <p:nvSpPr>
          <p:cNvPr id="57347" name="Rectangle 2"/>
          <p:cNvSpPr>
            <a:spLocks noGrp="1" noChangeArrowheads="1"/>
          </p:cNvSpPr>
          <p:nvPr>
            <p:ph type="title"/>
          </p:nvPr>
        </p:nvSpPr>
        <p:spPr>
          <a:xfrm>
            <a:off x="0" y="152400"/>
            <a:ext cx="9144000" cy="461653"/>
          </a:xfrm>
        </p:spPr>
        <p:txBody>
          <a:bodyPr lIns="91429" tIns="45714" rIns="91429" bIns="45714" anchor="t">
            <a:spAutoFit/>
          </a:bodyPr>
          <a:lstStyle/>
          <a:p>
            <a:r>
              <a:rPr lang="en-US" dirty="0" smtClean="0"/>
              <a:t>Carbon Capture and Sequestration</a:t>
            </a:r>
            <a:endParaRPr lang="en-US" b="1" dirty="0" smtClean="0"/>
          </a:p>
        </p:txBody>
      </p:sp>
      <p:pic>
        <p:nvPicPr>
          <p:cNvPr id="57348" name="Picture 5" descr="CarbonEmissionsFig"/>
          <p:cNvPicPr>
            <a:picLocks noChangeAspect="1" noChangeArrowheads="1"/>
          </p:cNvPicPr>
          <p:nvPr/>
        </p:nvPicPr>
        <p:blipFill>
          <a:blip r:embed="rId3" cstate="print"/>
          <a:srcRect/>
          <a:stretch>
            <a:fillRect/>
          </a:stretch>
        </p:blipFill>
        <p:spPr bwMode="auto">
          <a:xfrm>
            <a:off x="276225" y="947738"/>
            <a:ext cx="8613775" cy="2481262"/>
          </a:xfrm>
          <a:prstGeom prst="rect">
            <a:avLst/>
          </a:prstGeom>
          <a:noFill/>
          <a:ln w="9525">
            <a:noFill/>
            <a:miter lim="800000"/>
            <a:headEnd/>
            <a:tailEnd/>
          </a:ln>
        </p:spPr>
      </p:pic>
      <p:sp>
        <p:nvSpPr>
          <p:cNvPr id="57349" name="Rectangle 6"/>
          <p:cNvSpPr>
            <a:spLocks noChangeArrowheads="1"/>
          </p:cNvSpPr>
          <p:nvPr/>
        </p:nvSpPr>
        <p:spPr bwMode="auto">
          <a:xfrm>
            <a:off x="838200" y="3505200"/>
            <a:ext cx="7242175" cy="369888"/>
          </a:xfrm>
          <a:prstGeom prst="rect">
            <a:avLst/>
          </a:prstGeom>
          <a:solidFill>
            <a:schemeClr val="bg1"/>
          </a:solidFill>
          <a:ln w="9525" algn="ctr">
            <a:noFill/>
            <a:miter lim="800000"/>
            <a:headEnd/>
            <a:tailEnd/>
          </a:ln>
        </p:spPr>
        <p:txBody>
          <a:bodyPr lIns="91429" tIns="45714" rIns="91429" bIns="45714">
            <a:spAutoFit/>
          </a:bodyPr>
          <a:lstStyle/>
          <a:p>
            <a:pPr eaLnBrk="0" hangingPunct="0"/>
            <a:r>
              <a:rPr lang="en-US" sz="900">
                <a:solidFill>
                  <a:srgbClr val="000000"/>
                </a:solidFill>
                <a:latin typeface="Arial Narrow" pitchFamily="34" charset="0"/>
              </a:rPr>
              <a:t>Two scenarios for reducing carbon dioxide emissions to keep atmospheric concentrations at 450-750 ppmv.  Left: high-emission scenario, where nuclear plays an important role.  Right low-emission scenario. In both cases, carbon capture and storage (CCS) – the orange wedge - plays a critical role.  (IPCC report, 2007)</a:t>
            </a:r>
          </a:p>
        </p:txBody>
      </p:sp>
      <p:sp>
        <p:nvSpPr>
          <p:cNvPr id="7" name="Slide Number Placeholder 4"/>
          <p:cNvSpPr>
            <a:spLocks noGrp="1"/>
          </p:cNvSpPr>
          <p:nvPr>
            <p:ph type="sldNum" sz="quarter" idx="11"/>
          </p:nvPr>
        </p:nvSpPr>
        <p:spPr bwMode="auto">
          <a:xfrm>
            <a:off x="8382000" y="6351588"/>
            <a:ext cx="4572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432D6450-4E18-4385-BE4F-6082AF101E90}" type="slidenum">
              <a:rPr lang="en-US" smtClean="0">
                <a:latin typeface="Arial" charset="0"/>
                <a:cs typeface="Arial" charset="0"/>
              </a:rPr>
              <a:pPr fontAlgn="base">
                <a:spcBef>
                  <a:spcPct val="0"/>
                </a:spcBef>
                <a:spcAft>
                  <a:spcPct val="0"/>
                </a:spcAft>
              </a:pPr>
              <a:t>31</a:t>
            </a:fld>
            <a:endParaRPr lang="en-US" smtClean="0">
              <a:latin typeface="Arial" charset="0"/>
              <a:cs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71" name="Title 1"/>
          <p:cNvSpPr>
            <a:spLocks noGrp="1"/>
          </p:cNvSpPr>
          <p:nvPr>
            <p:ph type="title"/>
          </p:nvPr>
        </p:nvSpPr>
        <p:spPr>
          <a:xfrm>
            <a:off x="-76200" y="-228600"/>
            <a:ext cx="9144000" cy="1143000"/>
          </a:xfrm>
        </p:spPr>
        <p:txBody>
          <a:bodyPr/>
          <a:lstStyle/>
          <a:p>
            <a:r>
              <a:rPr lang="en-US" smtClean="0"/>
              <a:t>Today’s Carbon Capture Options</a:t>
            </a:r>
          </a:p>
        </p:txBody>
      </p:sp>
      <p:pic>
        <p:nvPicPr>
          <p:cNvPr id="58372" name="Picture 3"/>
          <p:cNvPicPr>
            <a:picLocks noChangeAspect="1" noChangeArrowheads="1"/>
          </p:cNvPicPr>
          <p:nvPr/>
        </p:nvPicPr>
        <p:blipFill>
          <a:blip r:embed="rId3" cstate="print"/>
          <a:srcRect/>
          <a:stretch>
            <a:fillRect/>
          </a:stretch>
        </p:blipFill>
        <p:spPr bwMode="auto">
          <a:xfrm>
            <a:off x="0" y="914400"/>
            <a:ext cx="6457950" cy="5257800"/>
          </a:xfrm>
          <a:prstGeom prst="rect">
            <a:avLst/>
          </a:prstGeom>
          <a:noFill/>
          <a:ln w="9525">
            <a:noFill/>
            <a:miter lim="800000"/>
            <a:headEnd/>
            <a:tailEnd/>
          </a:ln>
        </p:spPr>
      </p:pic>
      <p:pic>
        <p:nvPicPr>
          <p:cNvPr id="58373" name="Picture 4"/>
          <p:cNvPicPr>
            <a:picLocks noChangeAspect="1" noChangeArrowheads="1"/>
          </p:cNvPicPr>
          <p:nvPr/>
        </p:nvPicPr>
        <p:blipFill>
          <a:blip r:embed="rId4" cstate="print"/>
          <a:srcRect/>
          <a:stretch>
            <a:fillRect/>
          </a:stretch>
        </p:blipFill>
        <p:spPr bwMode="auto">
          <a:xfrm>
            <a:off x="3886200" y="6324600"/>
            <a:ext cx="5006975" cy="195263"/>
          </a:xfrm>
          <a:prstGeom prst="rect">
            <a:avLst/>
          </a:prstGeom>
          <a:noFill/>
          <a:ln w="9525">
            <a:noFill/>
            <a:miter lim="800000"/>
            <a:headEnd/>
            <a:tailEnd/>
          </a:ln>
        </p:spPr>
      </p:pic>
      <p:sp>
        <p:nvSpPr>
          <p:cNvPr id="58374" name="TextBox 8"/>
          <p:cNvSpPr txBox="1">
            <a:spLocks noChangeArrowheads="1"/>
          </p:cNvSpPr>
          <p:nvPr/>
        </p:nvSpPr>
        <p:spPr bwMode="auto">
          <a:xfrm>
            <a:off x="304800" y="4056063"/>
            <a:ext cx="714375" cy="336550"/>
          </a:xfrm>
          <a:prstGeom prst="rect">
            <a:avLst/>
          </a:prstGeom>
          <a:noFill/>
          <a:ln w="9525">
            <a:noFill/>
            <a:miter lim="800000"/>
            <a:headEnd/>
            <a:tailEnd/>
          </a:ln>
        </p:spPr>
        <p:txBody>
          <a:bodyPr wrap="none">
            <a:spAutoFit/>
          </a:bodyPr>
          <a:lstStyle/>
          <a:p>
            <a:pPr eaLnBrk="0" hangingPunct="0"/>
            <a:r>
              <a:rPr lang="en-US" sz="1600" b="1">
                <a:solidFill>
                  <a:srgbClr val="000000"/>
                </a:solidFill>
                <a:latin typeface="Times New Roman" pitchFamily="18" charset="0"/>
              </a:rPr>
              <a:t>IGCC</a:t>
            </a:r>
          </a:p>
        </p:txBody>
      </p:sp>
      <p:cxnSp>
        <p:nvCxnSpPr>
          <p:cNvPr id="58375" name="Straight Connector 10"/>
          <p:cNvCxnSpPr>
            <a:cxnSpLocks noChangeShapeType="1"/>
          </p:cNvCxnSpPr>
          <p:nvPr/>
        </p:nvCxnSpPr>
        <p:spPr bwMode="auto">
          <a:xfrm>
            <a:off x="5638800" y="2524125"/>
            <a:ext cx="3276600" cy="0"/>
          </a:xfrm>
          <a:prstGeom prst="line">
            <a:avLst/>
          </a:prstGeom>
          <a:noFill/>
          <a:ln w="19050" algn="ctr">
            <a:solidFill>
              <a:schemeClr val="tx1"/>
            </a:solidFill>
            <a:round/>
            <a:headEnd/>
            <a:tailEnd/>
          </a:ln>
        </p:spPr>
      </p:cxnSp>
      <p:cxnSp>
        <p:nvCxnSpPr>
          <p:cNvPr id="58376" name="Straight Connector 11"/>
          <p:cNvCxnSpPr>
            <a:cxnSpLocks noChangeShapeType="1"/>
          </p:cNvCxnSpPr>
          <p:nvPr/>
        </p:nvCxnSpPr>
        <p:spPr bwMode="auto">
          <a:xfrm>
            <a:off x="5638800" y="4343400"/>
            <a:ext cx="3276600" cy="0"/>
          </a:xfrm>
          <a:prstGeom prst="line">
            <a:avLst/>
          </a:prstGeom>
          <a:noFill/>
          <a:ln w="19050" algn="ctr">
            <a:solidFill>
              <a:schemeClr val="tx1"/>
            </a:solidFill>
            <a:round/>
            <a:headEnd/>
            <a:tailEnd/>
          </a:ln>
        </p:spPr>
      </p:cxnSp>
      <p:sp>
        <p:nvSpPr>
          <p:cNvPr id="2" name="TextBox 12"/>
          <p:cNvSpPr txBox="1">
            <a:spLocks noChangeArrowheads="1"/>
          </p:cNvSpPr>
          <p:nvPr/>
        </p:nvSpPr>
        <p:spPr bwMode="auto">
          <a:xfrm>
            <a:off x="6324600" y="990600"/>
            <a:ext cx="2819400" cy="5094288"/>
          </a:xfrm>
          <a:prstGeom prst="rect">
            <a:avLst/>
          </a:prstGeom>
          <a:noFill/>
          <a:ln w="9525">
            <a:noFill/>
            <a:miter lim="800000"/>
            <a:headEnd/>
            <a:tailEnd/>
          </a:ln>
        </p:spPr>
        <p:txBody>
          <a:bodyPr>
            <a:spAutoFit/>
          </a:bodyPr>
          <a:lstStyle/>
          <a:p>
            <a:pPr algn="ctr" eaLnBrk="0" hangingPunct="0">
              <a:spcAft>
                <a:spcPts val="600"/>
              </a:spcAft>
              <a:defRPr/>
            </a:pPr>
            <a:r>
              <a:rPr lang="en-US" sz="2000" b="1" u="sng" dirty="0">
                <a:solidFill>
                  <a:srgbClr val="000000"/>
                </a:solidFill>
                <a:cs typeface="Arial" pitchFamily="34" charset="0"/>
              </a:rPr>
              <a:t>Challenges</a:t>
            </a:r>
          </a:p>
          <a:p>
            <a:pPr marL="174625" indent="-174625" eaLnBrk="0" hangingPunct="0">
              <a:buFont typeface="Arial" pitchFamily="34" charset="0"/>
              <a:buChar char="•"/>
              <a:defRPr/>
            </a:pPr>
            <a:r>
              <a:rPr lang="en-US" sz="2000" dirty="0">
                <a:solidFill>
                  <a:srgbClr val="000000"/>
                </a:solidFill>
                <a:latin typeface="Arial Narrow" pitchFamily="34" charset="0"/>
              </a:rPr>
              <a:t>Low CO</a:t>
            </a:r>
            <a:r>
              <a:rPr lang="en-US" sz="2000" baseline="-25000" dirty="0">
                <a:solidFill>
                  <a:srgbClr val="000000"/>
                </a:solidFill>
                <a:latin typeface="Arial Narrow" pitchFamily="34" charset="0"/>
              </a:rPr>
              <a:t>2</a:t>
            </a:r>
            <a:r>
              <a:rPr lang="en-US" sz="2000" dirty="0">
                <a:solidFill>
                  <a:srgbClr val="000000"/>
                </a:solidFill>
                <a:latin typeface="Arial Narrow" pitchFamily="34" charset="0"/>
              </a:rPr>
              <a:t> Concentration</a:t>
            </a:r>
          </a:p>
          <a:p>
            <a:pPr marL="174625" indent="-174625" eaLnBrk="0" hangingPunct="0">
              <a:buFont typeface="Arial" pitchFamily="34" charset="0"/>
              <a:buChar char="•"/>
              <a:defRPr/>
            </a:pPr>
            <a:r>
              <a:rPr lang="en-US" sz="2000" dirty="0">
                <a:solidFill>
                  <a:srgbClr val="000000"/>
                </a:solidFill>
                <a:latin typeface="Arial Narrow" pitchFamily="34" charset="0"/>
              </a:rPr>
              <a:t>High energy for regeneration</a:t>
            </a:r>
          </a:p>
          <a:p>
            <a:pPr marL="174625" indent="-174625" eaLnBrk="0" hangingPunct="0">
              <a:defRPr/>
            </a:pPr>
            <a:endParaRPr lang="en-US" sz="2000" dirty="0">
              <a:solidFill>
                <a:srgbClr val="000000"/>
              </a:solidFill>
              <a:latin typeface="Arial Narrow" pitchFamily="34" charset="0"/>
            </a:endParaRPr>
          </a:p>
          <a:p>
            <a:pPr marL="174625" indent="-174625" eaLnBrk="0" hangingPunct="0">
              <a:buFont typeface="Arial" pitchFamily="34" charset="0"/>
              <a:buChar char="•"/>
              <a:defRPr/>
            </a:pPr>
            <a:r>
              <a:rPr lang="en-US" sz="2000" dirty="0">
                <a:solidFill>
                  <a:srgbClr val="000000"/>
                </a:solidFill>
                <a:latin typeface="Arial Narrow" pitchFamily="34" charset="0"/>
              </a:rPr>
              <a:t>Mostly new plants</a:t>
            </a:r>
          </a:p>
          <a:p>
            <a:pPr marL="174625" indent="-174625" eaLnBrk="0" hangingPunct="0">
              <a:buFont typeface="Arial" pitchFamily="34" charset="0"/>
              <a:buChar char="•"/>
              <a:defRPr/>
            </a:pPr>
            <a:r>
              <a:rPr lang="en-US" sz="2000" dirty="0">
                <a:solidFill>
                  <a:srgbClr val="000000"/>
                </a:solidFill>
                <a:latin typeface="Arial Narrow" pitchFamily="34" charset="0"/>
              </a:rPr>
              <a:t>Oxygen production – Air Separation Units (ASUs) have high electricity cost (chemical looping, ITMs)</a:t>
            </a:r>
          </a:p>
          <a:p>
            <a:pPr marL="174625" indent="-174625" eaLnBrk="0" hangingPunct="0">
              <a:defRPr/>
            </a:pPr>
            <a:endParaRPr lang="en-US" sz="2000" dirty="0">
              <a:solidFill>
                <a:srgbClr val="000000"/>
              </a:solidFill>
              <a:latin typeface="Arial Narrow" pitchFamily="34" charset="0"/>
            </a:endParaRPr>
          </a:p>
          <a:p>
            <a:pPr marL="174625" indent="-174625" eaLnBrk="0" hangingPunct="0">
              <a:buFont typeface="Arial" pitchFamily="34" charset="0"/>
              <a:buChar char="•"/>
              <a:defRPr/>
            </a:pPr>
            <a:r>
              <a:rPr lang="en-US" sz="2000" dirty="0">
                <a:solidFill>
                  <a:srgbClr val="000000"/>
                </a:solidFill>
                <a:latin typeface="Arial Narrow" pitchFamily="34" charset="0"/>
              </a:rPr>
              <a:t>ASUs consume considerable energy</a:t>
            </a:r>
          </a:p>
          <a:p>
            <a:pPr marL="174625" indent="-174625" eaLnBrk="0" hangingPunct="0">
              <a:buFont typeface="Arial" pitchFamily="34" charset="0"/>
              <a:buChar char="•"/>
              <a:defRPr/>
            </a:pPr>
            <a:r>
              <a:rPr lang="en-US" sz="2000" dirty="0">
                <a:solidFill>
                  <a:srgbClr val="000000"/>
                </a:solidFill>
                <a:latin typeface="Arial Narrow" pitchFamily="34" charset="0"/>
              </a:rPr>
              <a:t>Expense - corrosion resistant materials</a:t>
            </a:r>
          </a:p>
          <a:p>
            <a:pPr eaLnBrk="0" hangingPunct="0">
              <a:buFont typeface="Arial" pitchFamily="34" charset="0"/>
              <a:buChar char="•"/>
              <a:defRPr/>
            </a:pPr>
            <a:endParaRPr lang="en-US" sz="2000" dirty="0">
              <a:solidFill>
                <a:srgbClr val="000000"/>
              </a:solidFill>
              <a:latin typeface="Arial Narrow" pitchFamily="34" charset="0"/>
            </a:endParaRPr>
          </a:p>
        </p:txBody>
      </p:sp>
      <p:sp>
        <p:nvSpPr>
          <p:cNvPr id="10" name="Slide Number Placeholder 4"/>
          <p:cNvSpPr>
            <a:spLocks noGrp="1"/>
          </p:cNvSpPr>
          <p:nvPr>
            <p:ph type="sldNum" sz="quarter" idx="11"/>
          </p:nvPr>
        </p:nvSpPr>
        <p:spPr bwMode="auto">
          <a:xfrm>
            <a:off x="8382000" y="6416675"/>
            <a:ext cx="4572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432D6450-4E18-4385-BE4F-6082AF101E90}" type="slidenum">
              <a:rPr lang="en-US" smtClean="0">
                <a:latin typeface="Arial" charset="0"/>
                <a:cs typeface="Arial" charset="0"/>
              </a:rPr>
              <a:pPr fontAlgn="base">
                <a:spcBef>
                  <a:spcPct val="0"/>
                </a:spcBef>
                <a:spcAft>
                  <a:spcPct val="0"/>
                </a:spcAft>
              </a:pPr>
              <a:t>32</a:t>
            </a:fld>
            <a:endParaRPr lang="en-US" smtClean="0">
              <a:latin typeface="Arial" charset="0"/>
              <a:cs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2"/>
          <p:cNvSpPr>
            <a:spLocks noGrp="1"/>
          </p:cNvSpPr>
          <p:nvPr>
            <p:ph type="title"/>
          </p:nvPr>
        </p:nvSpPr>
        <p:spPr>
          <a:xfrm>
            <a:off x="304800" y="0"/>
            <a:ext cx="8458200" cy="762000"/>
          </a:xfrm>
        </p:spPr>
        <p:txBody>
          <a:bodyPr/>
          <a:lstStyle/>
          <a:p>
            <a:r>
              <a:rPr lang="en-US" dirty="0" smtClean="0"/>
              <a:t>New Materials May Aid in Capturing Carbon Dioxide</a:t>
            </a:r>
          </a:p>
        </p:txBody>
      </p:sp>
      <p:sp>
        <p:nvSpPr>
          <p:cNvPr id="61443"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E3C6DB-DAAC-4DBA-83E3-3A5B418A6B90}" type="slidenum">
              <a:rPr lang="en-US" smtClean="0"/>
              <a:pPr fontAlgn="base">
                <a:spcBef>
                  <a:spcPct val="0"/>
                </a:spcBef>
                <a:spcAft>
                  <a:spcPct val="0"/>
                </a:spcAft>
              </a:pPr>
              <a:t>33</a:t>
            </a:fld>
            <a:endParaRPr lang="en-US" dirty="0" smtClean="0"/>
          </a:p>
        </p:txBody>
      </p:sp>
      <p:sp>
        <p:nvSpPr>
          <p:cNvPr id="61444" name="Rectangle 3"/>
          <p:cNvSpPr>
            <a:spLocks noChangeArrowheads="1"/>
          </p:cNvSpPr>
          <p:nvPr/>
        </p:nvSpPr>
        <p:spPr bwMode="auto">
          <a:xfrm>
            <a:off x="5126038" y="3316288"/>
            <a:ext cx="196850" cy="168275"/>
          </a:xfrm>
          <a:prstGeom prst="rect">
            <a:avLst/>
          </a:prstGeom>
          <a:solidFill>
            <a:schemeClr val="bg1"/>
          </a:solidFill>
          <a:ln w="12700" algn="ctr">
            <a:noFill/>
            <a:miter lim="800000"/>
            <a:headEnd/>
            <a:tailEnd/>
          </a:ln>
        </p:spPr>
        <p:txBody>
          <a:bodyPr wrap="none" anchor="ctr">
            <a:spAutoFit/>
          </a:bodyPr>
          <a:lstStyle/>
          <a:p>
            <a:endParaRPr lang="en-US"/>
          </a:p>
        </p:txBody>
      </p:sp>
      <p:sp>
        <p:nvSpPr>
          <p:cNvPr id="61445" name="Rectangle 4"/>
          <p:cNvSpPr>
            <a:spLocks noChangeArrowheads="1"/>
          </p:cNvSpPr>
          <p:nvPr/>
        </p:nvSpPr>
        <p:spPr bwMode="auto">
          <a:xfrm>
            <a:off x="5195888" y="3473450"/>
            <a:ext cx="830262" cy="806450"/>
          </a:xfrm>
          <a:prstGeom prst="rect">
            <a:avLst/>
          </a:prstGeom>
          <a:noFill/>
          <a:ln w="12700" algn="ctr">
            <a:noFill/>
            <a:miter lim="800000"/>
            <a:headEnd/>
            <a:tailEnd/>
          </a:ln>
        </p:spPr>
        <p:txBody>
          <a:bodyPr wrap="none" anchor="ctr">
            <a:spAutoFit/>
          </a:bodyPr>
          <a:lstStyle/>
          <a:p>
            <a:endParaRPr lang="en-US"/>
          </a:p>
        </p:txBody>
      </p:sp>
      <p:sp>
        <p:nvSpPr>
          <p:cNvPr id="61446" name="Text Box 5"/>
          <p:cNvSpPr txBox="1">
            <a:spLocks noChangeArrowheads="1"/>
          </p:cNvSpPr>
          <p:nvPr/>
        </p:nvSpPr>
        <p:spPr bwMode="auto">
          <a:xfrm>
            <a:off x="838200" y="1219200"/>
            <a:ext cx="7696200" cy="19383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91418" tIns="45709" rIns="91418" bIns="45709">
            <a:spAutoFit/>
          </a:bodyPr>
          <a:lstStyle/>
          <a:p>
            <a:pPr eaLnBrk="0" hangingPunct="0">
              <a:lnSpc>
                <a:spcPct val="110000"/>
              </a:lnSpc>
              <a:spcBef>
                <a:spcPct val="50000"/>
              </a:spcBef>
            </a:pPr>
            <a:r>
              <a:rPr lang="en-US" sz="2000" b="1" dirty="0">
                <a:latin typeface="Arial Narrow" pitchFamily="34" charset="0"/>
              </a:rPr>
              <a:t>Metal-organic frameworks (MOFs) act as “crystalline sponges” and show promise at reducing the energy penalty for CO</a:t>
            </a:r>
            <a:r>
              <a:rPr lang="en-US" sz="2000" b="1" baseline="-25000" dirty="0">
                <a:latin typeface="Arial Narrow" pitchFamily="34" charset="0"/>
              </a:rPr>
              <a:t>2</a:t>
            </a:r>
            <a:r>
              <a:rPr lang="en-US" sz="2000" b="1" dirty="0">
                <a:latin typeface="Arial Narrow" pitchFamily="34" charset="0"/>
              </a:rPr>
              <a:t> capture.</a:t>
            </a:r>
          </a:p>
          <a:p>
            <a:pPr eaLnBrk="0" hangingPunct="0">
              <a:lnSpc>
                <a:spcPct val="110000"/>
              </a:lnSpc>
              <a:spcBef>
                <a:spcPct val="50000"/>
              </a:spcBef>
            </a:pPr>
            <a:r>
              <a:rPr lang="en-US" sz="2000" b="1" dirty="0">
                <a:latin typeface="Arial Narrow" pitchFamily="34" charset="0"/>
              </a:rPr>
              <a:t>A new magnesium-based MOF is selective in capturing CO</a:t>
            </a:r>
            <a:r>
              <a:rPr lang="en-US" sz="2000" b="1" baseline="-25000" dirty="0">
                <a:latin typeface="Arial Narrow" pitchFamily="34" charset="0"/>
              </a:rPr>
              <a:t>2</a:t>
            </a:r>
            <a:r>
              <a:rPr lang="en-US" sz="2000" b="1" dirty="0">
                <a:latin typeface="Arial Narrow" pitchFamily="34" charset="0"/>
              </a:rPr>
              <a:t> in the presence of CH</a:t>
            </a:r>
            <a:r>
              <a:rPr lang="en-US" sz="2000" b="1" baseline="-25000" dirty="0">
                <a:latin typeface="Arial Narrow" pitchFamily="34" charset="0"/>
              </a:rPr>
              <a:t>4</a:t>
            </a:r>
            <a:r>
              <a:rPr lang="en-US" sz="2000" b="1" dirty="0">
                <a:latin typeface="Arial Narrow" pitchFamily="34" charset="0"/>
              </a:rPr>
              <a:t> and releases the stored CO</a:t>
            </a:r>
            <a:r>
              <a:rPr lang="en-US" sz="2000" b="1" baseline="-25000" dirty="0">
                <a:latin typeface="Arial Narrow" pitchFamily="34" charset="0"/>
              </a:rPr>
              <a:t>2</a:t>
            </a:r>
            <a:r>
              <a:rPr lang="en-US" sz="2000" b="1" dirty="0">
                <a:latin typeface="Arial Narrow" pitchFamily="34" charset="0"/>
              </a:rPr>
              <a:t> at temperatures much lower than current capture media.</a:t>
            </a:r>
          </a:p>
        </p:txBody>
      </p:sp>
      <p:pic>
        <p:nvPicPr>
          <p:cNvPr id="61447" name="Picture 4" descr="News image"/>
          <p:cNvPicPr>
            <a:picLocks noChangeAspect="1" noChangeArrowheads="1"/>
          </p:cNvPicPr>
          <p:nvPr/>
        </p:nvPicPr>
        <p:blipFill>
          <a:blip r:embed="rId2" cstate="print"/>
          <a:srcRect/>
          <a:stretch>
            <a:fillRect/>
          </a:stretch>
        </p:blipFill>
        <p:spPr bwMode="auto">
          <a:xfrm>
            <a:off x="6705600" y="3429000"/>
            <a:ext cx="2105025" cy="2133600"/>
          </a:xfrm>
          <a:prstGeom prst="rect">
            <a:avLst/>
          </a:prstGeom>
          <a:noFill/>
          <a:ln w="9525">
            <a:noFill/>
            <a:miter lim="800000"/>
            <a:headEnd/>
            <a:tailEnd/>
          </a:ln>
        </p:spPr>
      </p:pic>
      <p:pic>
        <p:nvPicPr>
          <p:cNvPr id="61448" name="Picture 5"/>
          <p:cNvPicPr>
            <a:picLocks noChangeAspect="1" noChangeArrowheads="1"/>
          </p:cNvPicPr>
          <p:nvPr/>
        </p:nvPicPr>
        <p:blipFill>
          <a:blip r:embed="rId3" cstate="print"/>
          <a:srcRect/>
          <a:stretch>
            <a:fillRect/>
          </a:stretch>
        </p:blipFill>
        <p:spPr bwMode="auto">
          <a:xfrm>
            <a:off x="304800" y="3733800"/>
            <a:ext cx="6227763" cy="2057400"/>
          </a:xfrm>
          <a:prstGeom prst="rect">
            <a:avLst/>
          </a:prstGeom>
          <a:noFill/>
          <a:ln w="9525">
            <a:noFill/>
            <a:miter lim="800000"/>
            <a:headEnd/>
            <a:tailEnd/>
          </a:ln>
        </p:spPr>
      </p:pic>
      <p:sp>
        <p:nvSpPr>
          <p:cNvPr id="61449" name="Text Box 5"/>
          <p:cNvSpPr txBox="1">
            <a:spLocks noChangeArrowheads="1"/>
          </p:cNvSpPr>
          <p:nvPr/>
        </p:nvSpPr>
        <p:spPr bwMode="auto">
          <a:xfrm>
            <a:off x="304800" y="5943600"/>
            <a:ext cx="8458200" cy="279734"/>
          </a:xfrm>
          <a:prstGeom prst="rect">
            <a:avLst/>
          </a:prstGeom>
          <a:noFill/>
          <a:ln w="9525">
            <a:noFill/>
            <a:miter lim="800000"/>
            <a:headEnd/>
            <a:tailEnd/>
          </a:ln>
        </p:spPr>
        <p:txBody>
          <a:bodyPr wrap="square" lIns="91418" tIns="45709" rIns="91418" bIns="45709">
            <a:spAutoFit/>
          </a:bodyPr>
          <a:lstStyle/>
          <a:p>
            <a:pPr eaLnBrk="0" hangingPunct="0">
              <a:lnSpc>
                <a:spcPct val="110000"/>
              </a:lnSpc>
              <a:spcBef>
                <a:spcPct val="50000"/>
              </a:spcBef>
            </a:pPr>
            <a:r>
              <a:rPr lang="en-US" sz="1200" b="1" i="1" dirty="0">
                <a:solidFill>
                  <a:srgbClr val="146737"/>
                </a:solidFill>
              </a:rPr>
              <a:t>D. Britt, H. Furukawa, B. Wang, and O. M. </a:t>
            </a:r>
            <a:r>
              <a:rPr lang="en-US" sz="1200" b="1" i="1" dirty="0" err="1">
                <a:solidFill>
                  <a:srgbClr val="146737"/>
                </a:solidFill>
              </a:rPr>
              <a:t>Yaghi</a:t>
            </a:r>
            <a:r>
              <a:rPr lang="en-US" sz="1200" b="1" i="1" dirty="0">
                <a:solidFill>
                  <a:srgbClr val="146737"/>
                </a:solidFill>
              </a:rPr>
              <a:t>, PNAS 106, 20637 (2009); also </a:t>
            </a:r>
            <a:r>
              <a:rPr lang="en-US" sz="1200" b="1" i="1" dirty="0" smtClean="0">
                <a:solidFill>
                  <a:srgbClr val="146737"/>
                </a:solidFill>
              </a:rPr>
              <a:t>see N.Y</a:t>
            </a:r>
            <a:r>
              <a:rPr lang="en-US" sz="1200" b="1" i="1" dirty="0">
                <a:solidFill>
                  <a:srgbClr val="146737"/>
                </a:solidFill>
              </a:rPr>
              <a:t>. Times on Dec. 8, 2009.</a:t>
            </a:r>
          </a:p>
        </p:txBody>
      </p:sp>
      <p:sp>
        <p:nvSpPr>
          <p:cNvPr id="61450" name="Text Box 5"/>
          <p:cNvSpPr txBox="1">
            <a:spLocks noChangeArrowheads="1"/>
          </p:cNvSpPr>
          <p:nvPr/>
        </p:nvSpPr>
        <p:spPr bwMode="auto">
          <a:xfrm>
            <a:off x="6629400" y="5562600"/>
            <a:ext cx="2286000" cy="261938"/>
          </a:xfrm>
          <a:prstGeom prst="rect">
            <a:avLst/>
          </a:prstGeom>
          <a:noFill/>
          <a:ln w="9525">
            <a:noFill/>
            <a:miter lim="800000"/>
            <a:headEnd/>
            <a:tailEnd/>
          </a:ln>
        </p:spPr>
        <p:txBody>
          <a:bodyPr lIns="91418" tIns="45709" rIns="91418" bIns="45709">
            <a:spAutoFit/>
          </a:bodyPr>
          <a:lstStyle/>
          <a:p>
            <a:pPr eaLnBrk="0" hangingPunct="0">
              <a:lnSpc>
                <a:spcPct val="110000"/>
              </a:lnSpc>
              <a:spcBef>
                <a:spcPct val="50000"/>
              </a:spcBef>
            </a:pPr>
            <a:r>
              <a:rPr lang="en-US" sz="1000" b="1" dirty="0"/>
              <a:t>Schematic structure of Mg-MOF-74</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457200" y="4343400"/>
            <a:ext cx="8229600" cy="1754318"/>
          </a:xfrm>
          <a:prstGeom prst="rect">
            <a:avLst/>
          </a:prstGeom>
          <a:noFill/>
          <a:ln w="9525">
            <a:noFill/>
            <a:miter lim="800000"/>
            <a:headEnd/>
            <a:tailEnd/>
          </a:ln>
        </p:spPr>
        <p:txBody>
          <a:bodyPr wrap="square" lIns="91432" tIns="45716" rIns="91432" bIns="45716">
            <a:spAutoFit/>
          </a:bodyPr>
          <a:lstStyle/>
          <a:p>
            <a:pPr eaLnBrk="0" hangingPunct="0"/>
            <a:r>
              <a:rPr lang="en-US" dirty="0" smtClean="0">
                <a:solidFill>
                  <a:srgbClr val="000000"/>
                </a:solidFill>
                <a:cs typeface="Arial" pitchFamily="34" charset="0"/>
              </a:rPr>
              <a:t>Prediction </a:t>
            </a:r>
            <a:r>
              <a:rPr lang="en-US" dirty="0">
                <a:solidFill>
                  <a:srgbClr val="000000"/>
                </a:solidFill>
                <a:cs typeface="Arial" pitchFamily="34" charset="0"/>
              </a:rPr>
              <a:t>of CO</a:t>
            </a:r>
            <a:r>
              <a:rPr lang="en-US" baseline="-25000" dirty="0">
                <a:solidFill>
                  <a:srgbClr val="000000"/>
                </a:solidFill>
                <a:cs typeface="Arial" pitchFamily="34" charset="0"/>
              </a:rPr>
              <a:t>2</a:t>
            </a:r>
            <a:r>
              <a:rPr lang="en-US" dirty="0">
                <a:solidFill>
                  <a:srgbClr val="000000"/>
                </a:solidFill>
                <a:cs typeface="Arial" pitchFamily="34" charset="0"/>
              </a:rPr>
              <a:t> Sequestration effectiveness depends on understanding:</a:t>
            </a:r>
          </a:p>
          <a:p>
            <a:pPr marL="339725" indent="-227013" eaLnBrk="0" hangingPunct="0">
              <a:buFont typeface="Arial" pitchFamily="34" charset="0"/>
              <a:buChar char="•"/>
            </a:pPr>
            <a:r>
              <a:rPr lang="en-US" dirty="0" smtClean="0">
                <a:solidFill>
                  <a:srgbClr val="000000"/>
                </a:solidFill>
                <a:cs typeface="Arial" pitchFamily="34" charset="0"/>
              </a:rPr>
              <a:t>Reactive </a:t>
            </a:r>
            <a:r>
              <a:rPr lang="en-US" dirty="0">
                <a:solidFill>
                  <a:srgbClr val="000000"/>
                </a:solidFill>
                <a:cs typeface="Arial" pitchFamily="34" charset="0"/>
              </a:rPr>
              <a:t>fluid flow properties of multiphase fluids under reservoir conditions in porous and fractured media</a:t>
            </a:r>
          </a:p>
          <a:p>
            <a:pPr marL="339725" indent="-227013" eaLnBrk="0" hangingPunct="0">
              <a:buFont typeface="Arial" pitchFamily="34" charset="0"/>
              <a:buChar char="•"/>
            </a:pPr>
            <a:r>
              <a:rPr lang="en-US" dirty="0" smtClean="0">
                <a:solidFill>
                  <a:srgbClr val="000000"/>
                </a:solidFill>
                <a:cs typeface="Arial" pitchFamily="34" charset="0"/>
              </a:rPr>
              <a:t>Geochemical </a:t>
            </a:r>
            <a:r>
              <a:rPr lang="en-US" dirty="0">
                <a:solidFill>
                  <a:srgbClr val="000000"/>
                </a:solidFill>
                <a:cs typeface="Arial" pitchFamily="34" charset="0"/>
              </a:rPr>
              <a:t>stability of mineral phases within deep formations</a:t>
            </a:r>
          </a:p>
          <a:p>
            <a:pPr marL="339725" indent="-227013" eaLnBrk="0" hangingPunct="0">
              <a:buFont typeface="Arial" pitchFamily="34" charset="0"/>
              <a:buChar char="•"/>
            </a:pPr>
            <a:r>
              <a:rPr lang="en-US" dirty="0" smtClean="0">
                <a:solidFill>
                  <a:srgbClr val="000000"/>
                </a:solidFill>
                <a:cs typeface="Arial" pitchFamily="34" charset="0"/>
              </a:rPr>
              <a:t>Improved </a:t>
            </a:r>
            <a:r>
              <a:rPr lang="en-US" dirty="0">
                <a:solidFill>
                  <a:srgbClr val="000000"/>
                </a:solidFill>
                <a:cs typeface="Arial" pitchFamily="34" charset="0"/>
              </a:rPr>
              <a:t>geophysical imaging of reservoir-scale properties to track changing reservoir dynamics over long periods of time</a:t>
            </a:r>
          </a:p>
        </p:txBody>
      </p:sp>
      <p:sp>
        <p:nvSpPr>
          <p:cNvPr id="62467" name="TextBox 2"/>
          <p:cNvSpPr txBox="1">
            <a:spLocks noChangeArrowheads="1"/>
          </p:cNvSpPr>
          <p:nvPr/>
        </p:nvSpPr>
        <p:spPr bwMode="auto">
          <a:xfrm>
            <a:off x="0" y="152400"/>
            <a:ext cx="9144000" cy="461963"/>
          </a:xfrm>
          <a:prstGeom prst="rect">
            <a:avLst/>
          </a:prstGeom>
          <a:noFill/>
          <a:ln w="9525">
            <a:noFill/>
            <a:miter lim="800000"/>
            <a:headEnd/>
            <a:tailEnd/>
          </a:ln>
        </p:spPr>
        <p:txBody>
          <a:bodyPr lIns="91432" tIns="45716" rIns="91432" bIns="45716">
            <a:spAutoFit/>
          </a:bodyPr>
          <a:lstStyle/>
          <a:p>
            <a:pPr algn="ctr" eaLnBrk="0" hangingPunct="0"/>
            <a:r>
              <a:rPr lang="en-US" sz="2400" dirty="0">
                <a:solidFill>
                  <a:schemeClr val="bg1"/>
                </a:solidFill>
                <a:ea typeface="ＭＳ Ｐゴシック" pitchFamily="50" charset="-128"/>
                <a:cs typeface="Arial" pitchFamily="34" charset="0"/>
              </a:rPr>
              <a:t>Geological CO</a:t>
            </a:r>
            <a:r>
              <a:rPr lang="en-US" sz="2400" baseline="-25000" dirty="0">
                <a:solidFill>
                  <a:schemeClr val="bg1"/>
                </a:solidFill>
                <a:ea typeface="ＭＳ Ｐゴシック" pitchFamily="50" charset="-128"/>
                <a:cs typeface="Arial" pitchFamily="34" charset="0"/>
              </a:rPr>
              <a:t>2</a:t>
            </a:r>
            <a:r>
              <a:rPr lang="en-US" sz="2400" dirty="0">
                <a:solidFill>
                  <a:schemeClr val="bg1"/>
                </a:solidFill>
                <a:ea typeface="ＭＳ Ｐゴシック" pitchFamily="50" charset="-128"/>
                <a:cs typeface="Arial" pitchFamily="34" charset="0"/>
              </a:rPr>
              <a:t> Sequestration</a:t>
            </a:r>
          </a:p>
        </p:txBody>
      </p:sp>
      <p:pic>
        <p:nvPicPr>
          <p:cNvPr id="86019" name="Picture 3"/>
          <p:cNvPicPr>
            <a:picLocks noChangeAspect="1" noChangeArrowheads="1"/>
          </p:cNvPicPr>
          <p:nvPr/>
        </p:nvPicPr>
        <p:blipFill>
          <a:blip r:embed="rId3" cstate="print"/>
          <a:srcRect/>
          <a:stretch>
            <a:fillRect/>
          </a:stretch>
        </p:blipFill>
        <p:spPr bwMode="auto">
          <a:xfrm>
            <a:off x="2590800" y="1143000"/>
            <a:ext cx="5946942" cy="3124200"/>
          </a:xfrm>
          <a:prstGeom prst="rect">
            <a:avLst/>
          </a:prstGeom>
          <a:noFill/>
          <a:ln w="9525">
            <a:noFill/>
            <a:miter lim="800000"/>
            <a:headEnd/>
            <a:tailEnd/>
          </a:ln>
        </p:spPr>
      </p:pic>
      <p:pic>
        <p:nvPicPr>
          <p:cNvPr id="86020" name="Picture 4"/>
          <p:cNvPicPr>
            <a:picLocks noChangeAspect="1" noChangeArrowheads="1"/>
          </p:cNvPicPr>
          <p:nvPr/>
        </p:nvPicPr>
        <p:blipFill>
          <a:blip r:embed="rId4" cstate="print"/>
          <a:srcRect/>
          <a:stretch>
            <a:fillRect/>
          </a:stretch>
        </p:blipFill>
        <p:spPr bwMode="auto">
          <a:xfrm>
            <a:off x="5867400" y="3124200"/>
            <a:ext cx="2657475" cy="1114425"/>
          </a:xfrm>
          <a:prstGeom prst="rect">
            <a:avLst/>
          </a:prstGeom>
          <a:noFill/>
          <a:ln w="9525">
            <a:noFill/>
            <a:miter lim="800000"/>
            <a:headEnd/>
            <a:tailEnd/>
          </a:ln>
        </p:spPr>
      </p:pic>
      <p:pic>
        <p:nvPicPr>
          <p:cNvPr id="86021" name="Picture 5"/>
          <p:cNvPicPr>
            <a:picLocks noChangeAspect="1" noChangeArrowheads="1"/>
          </p:cNvPicPr>
          <p:nvPr/>
        </p:nvPicPr>
        <p:blipFill>
          <a:blip r:embed="rId5" cstate="print"/>
          <a:srcRect/>
          <a:stretch>
            <a:fillRect/>
          </a:stretch>
        </p:blipFill>
        <p:spPr bwMode="auto">
          <a:xfrm>
            <a:off x="533400" y="1143000"/>
            <a:ext cx="1924050" cy="666750"/>
          </a:xfrm>
          <a:prstGeom prst="rect">
            <a:avLst/>
          </a:prstGeom>
          <a:noFill/>
          <a:ln w="9525">
            <a:noFill/>
            <a:miter lim="800000"/>
            <a:headEnd/>
            <a:tailEnd/>
          </a:ln>
        </p:spPr>
      </p:pic>
      <p:sp>
        <p:nvSpPr>
          <p:cNvPr id="7" name="Slide Number Placeholder 4"/>
          <p:cNvSpPr>
            <a:spLocks noGrp="1"/>
          </p:cNvSpPr>
          <p:nvPr>
            <p:ph type="sldNum" sz="quarter" idx="4294967295"/>
          </p:nvPr>
        </p:nvSpPr>
        <p:spPr bwMode="auto">
          <a:xfrm>
            <a:off x="8382000" y="6351588"/>
            <a:ext cx="457200" cy="365125"/>
          </a:xfrm>
          <a:prstGeom prst="rect">
            <a:avLst/>
          </a:prstGeom>
          <a:noFill/>
          <a:ln>
            <a:miter lim="800000"/>
            <a:headEnd/>
            <a:tailEnd/>
          </a:ln>
        </p:spPr>
        <p:txBody>
          <a:bodyPr wrap="square" numCol="1" anchor="ctr" anchorCtr="0" compatLnSpc="1">
            <a:prstTxWarp prst="textNoShape">
              <a:avLst/>
            </a:prstTxWarp>
          </a:bodyPr>
          <a:lstStyle/>
          <a:p>
            <a:pPr algn="ctr" fontAlgn="base">
              <a:spcBef>
                <a:spcPct val="0"/>
              </a:spcBef>
              <a:spcAft>
                <a:spcPct val="0"/>
              </a:spcAft>
            </a:pPr>
            <a:fld id="{432D6450-4E18-4385-BE4F-6082AF101E90}" type="slidenum">
              <a:rPr lang="en-US" sz="1200" smtClean="0">
                <a:solidFill>
                  <a:srgbClr val="146737"/>
                </a:solidFill>
                <a:latin typeface="Arial" charset="0"/>
                <a:cs typeface="Arial" charset="0"/>
              </a:rPr>
              <a:pPr algn="ctr" fontAlgn="base">
                <a:spcBef>
                  <a:spcPct val="0"/>
                </a:spcBef>
                <a:spcAft>
                  <a:spcPct val="0"/>
                </a:spcAft>
              </a:pPr>
              <a:t>34</a:t>
            </a:fld>
            <a:endParaRPr lang="en-US" sz="1200" smtClean="0">
              <a:solidFill>
                <a:srgbClr val="146737"/>
              </a:solidFill>
              <a:latin typeface="Arial" charset="0"/>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p:cNvSpPr>
            <a:spLocks noGrp="1"/>
          </p:cNvSpPr>
          <p:nvPr>
            <p:ph type="title"/>
          </p:nvPr>
        </p:nvSpPr>
        <p:spPr>
          <a:xfrm>
            <a:off x="381000" y="0"/>
            <a:ext cx="8763000" cy="762000"/>
          </a:xfrm>
        </p:spPr>
        <p:txBody>
          <a:bodyPr/>
          <a:lstStyle/>
          <a:p>
            <a:r>
              <a:rPr lang="en-US" dirty="0" smtClean="0"/>
              <a:t>Energy Frontier Research Center:  </a:t>
            </a:r>
            <a:br>
              <a:rPr lang="en-US" dirty="0" smtClean="0"/>
            </a:br>
            <a:r>
              <a:rPr lang="en-US" dirty="0" smtClean="0"/>
              <a:t>Center for Frontiers of Subsurface Energy Security  </a:t>
            </a:r>
          </a:p>
        </p:txBody>
      </p:sp>
      <p:sp>
        <p:nvSpPr>
          <p:cNvPr id="63491"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A2F98C-70CF-463B-B54F-4B904195DF9F}" type="slidenum">
              <a:rPr lang="en-US" smtClean="0"/>
              <a:pPr fontAlgn="base">
                <a:spcBef>
                  <a:spcPct val="0"/>
                </a:spcBef>
                <a:spcAft>
                  <a:spcPct val="0"/>
                </a:spcAft>
              </a:pPr>
              <a:t>35</a:t>
            </a:fld>
            <a:endParaRPr lang="en-US" smtClean="0"/>
          </a:p>
        </p:txBody>
      </p:sp>
      <p:sp>
        <p:nvSpPr>
          <p:cNvPr id="63492" name="Rectangle 3"/>
          <p:cNvSpPr>
            <a:spLocks noChangeArrowheads="1"/>
          </p:cNvSpPr>
          <p:nvPr/>
        </p:nvSpPr>
        <p:spPr bwMode="auto">
          <a:xfrm>
            <a:off x="5126038" y="3316288"/>
            <a:ext cx="196850" cy="168275"/>
          </a:xfrm>
          <a:prstGeom prst="rect">
            <a:avLst/>
          </a:prstGeom>
          <a:solidFill>
            <a:schemeClr val="bg1"/>
          </a:solidFill>
          <a:ln w="12700" algn="ctr">
            <a:noFill/>
            <a:miter lim="800000"/>
            <a:headEnd/>
            <a:tailEnd/>
          </a:ln>
        </p:spPr>
        <p:txBody>
          <a:bodyPr wrap="none" anchor="ctr">
            <a:spAutoFit/>
          </a:bodyPr>
          <a:lstStyle/>
          <a:p>
            <a:endParaRPr lang="en-US"/>
          </a:p>
        </p:txBody>
      </p:sp>
      <p:sp>
        <p:nvSpPr>
          <p:cNvPr id="63493" name="Rectangle 4"/>
          <p:cNvSpPr>
            <a:spLocks noChangeArrowheads="1"/>
          </p:cNvSpPr>
          <p:nvPr/>
        </p:nvSpPr>
        <p:spPr bwMode="auto">
          <a:xfrm>
            <a:off x="5195888" y="3473450"/>
            <a:ext cx="830262" cy="806450"/>
          </a:xfrm>
          <a:prstGeom prst="rect">
            <a:avLst/>
          </a:prstGeom>
          <a:noFill/>
          <a:ln w="12700" algn="ctr">
            <a:noFill/>
            <a:miter lim="800000"/>
            <a:headEnd/>
            <a:tailEnd/>
          </a:ln>
        </p:spPr>
        <p:txBody>
          <a:bodyPr wrap="none" anchor="ctr">
            <a:spAutoFit/>
          </a:bodyPr>
          <a:lstStyle/>
          <a:p>
            <a:endParaRPr lang="en-US"/>
          </a:p>
        </p:txBody>
      </p:sp>
      <p:sp>
        <p:nvSpPr>
          <p:cNvPr id="63494" name="Rectangle 4"/>
          <p:cNvSpPr>
            <a:spLocks noChangeArrowheads="1"/>
          </p:cNvSpPr>
          <p:nvPr/>
        </p:nvSpPr>
        <p:spPr bwMode="auto">
          <a:xfrm>
            <a:off x="5126038" y="3316288"/>
            <a:ext cx="196850" cy="168275"/>
          </a:xfrm>
          <a:prstGeom prst="rect">
            <a:avLst/>
          </a:prstGeom>
          <a:solidFill>
            <a:schemeClr val="bg1"/>
          </a:solidFill>
          <a:ln w="12700" algn="ctr">
            <a:noFill/>
            <a:miter lim="800000"/>
            <a:headEnd/>
            <a:tailEnd/>
          </a:ln>
        </p:spPr>
        <p:txBody>
          <a:bodyPr wrap="none" anchor="ctr">
            <a:spAutoFit/>
          </a:bodyPr>
          <a:lstStyle/>
          <a:p>
            <a:endParaRPr lang="en-US"/>
          </a:p>
        </p:txBody>
      </p:sp>
      <p:sp>
        <p:nvSpPr>
          <p:cNvPr id="63495" name="Rectangle 5"/>
          <p:cNvSpPr>
            <a:spLocks noChangeArrowheads="1"/>
          </p:cNvSpPr>
          <p:nvPr/>
        </p:nvSpPr>
        <p:spPr bwMode="auto">
          <a:xfrm>
            <a:off x="5195888" y="3473450"/>
            <a:ext cx="830262" cy="806450"/>
          </a:xfrm>
          <a:prstGeom prst="rect">
            <a:avLst/>
          </a:prstGeom>
          <a:noFill/>
          <a:ln w="12700" algn="ctr">
            <a:noFill/>
            <a:miter lim="800000"/>
            <a:headEnd/>
            <a:tailEnd/>
          </a:ln>
        </p:spPr>
        <p:txBody>
          <a:bodyPr wrap="none" anchor="ctr">
            <a:spAutoFit/>
          </a:bodyPr>
          <a:lstStyle/>
          <a:p>
            <a:endParaRPr lang="en-US"/>
          </a:p>
        </p:txBody>
      </p:sp>
      <p:sp>
        <p:nvSpPr>
          <p:cNvPr id="63496" name="Text Box 6"/>
          <p:cNvSpPr txBox="1">
            <a:spLocks noChangeArrowheads="1"/>
          </p:cNvSpPr>
          <p:nvPr/>
        </p:nvSpPr>
        <p:spPr bwMode="auto">
          <a:xfrm>
            <a:off x="1676400" y="4572000"/>
            <a:ext cx="5562600" cy="140346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spcBef>
                <a:spcPct val="50000"/>
              </a:spcBef>
              <a:defRPr/>
            </a:pPr>
            <a:r>
              <a:rPr lang="en-US" sz="1600" b="1" dirty="0" smtClean="0">
                <a:cs typeface="Arial" pitchFamily="34" charset="0"/>
              </a:rPr>
              <a:t>RESEARCH OBJECTIVES:</a:t>
            </a:r>
          </a:p>
          <a:p>
            <a:pPr>
              <a:lnSpc>
                <a:spcPct val="95000"/>
              </a:lnSpc>
              <a:spcBef>
                <a:spcPct val="40000"/>
              </a:spcBef>
            </a:pPr>
            <a:r>
              <a:rPr lang="en-US" sz="1600" b="1" dirty="0" smtClean="0">
                <a:cs typeface="Arial" pitchFamily="34" charset="0"/>
              </a:rPr>
              <a:t>Development of scientific </a:t>
            </a:r>
            <a:r>
              <a:rPr lang="en-US" sz="1600" b="1" dirty="0">
                <a:cs typeface="Arial" pitchFamily="34" charset="0"/>
              </a:rPr>
              <a:t>understanding of subsurface physical, chemical and biological processes from very small to very large scale so that we can predict the behavior of CO</a:t>
            </a:r>
            <a:r>
              <a:rPr lang="en-US" sz="1600" b="1" baseline="-25000" dirty="0">
                <a:cs typeface="Arial" pitchFamily="34" charset="0"/>
              </a:rPr>
              <a:t>2</a:t>
            </a:r>
            <a:r>
              <a:rPr lang="en-US" sz="1600" b="1" dirty="0">
                <a:cs typeface="Arial" pitchFamily="34" charset="0"/>
              </a:rPr>
              <a:t> and other byproducts of energy production </a:t>
            </a:r>
            <a:r>
              <a:rPr lang="en-US" sz="1600" b="1" dirty="0" smtClean="0">
                <a:cs typeface="Arial" pitchFamily="34" charset="0"/>
              </a:rPr>
              <a:t>stored </a:t>
            </a:r>
            <a:r>
              <a:rPr lang="en-US" sz="1600" b="1" dirty="0">
                <a:cs typeface="Arial" pitchFamily="34" charset="0"/>
              </a:rPr>
              <a:t>in the subsurface.</a:t>
            </a:r>
          </a:p>
        </p:txBody>
      </p:sp>
      <p:pic>
        <p:nvPicPr>
          <p:cNvPr id="63497" name="Picture 13" descr="Sandia_National_Laboratories"/>
          <p:cNvPicPr>
            <a:picLocks noChangeAspect="1" noChangeArrowheads="1"/>
          </p:cNvPicPr>
          <p:nvPr/>
        </p:nvPicPr>
        <p:blipFill>
          <a:blip r:embed="rId3" cstate="print"/>
          <a:srcRect/>
          <a:stretch>
            <a:fillRect/>
          </a:stretch>
        </p:blipFill>
        <p:spPr bwMode="auto">
          <a:xfrm>
            <a:off x="7010400" y="6291263"/>
            <a:ext cx="1374775" cy="527050"/>
          </a:xfrm>
          <a:prstGeom prst="rect">
            <a:avLst/>
          </a:prstGeom>
          <a:noFill/>
          <a:ln w="9525">
            <a:noFill/>
            <a:miter lim="800000"/>
            <a:headEnd/>
            <a:tailEnd/>
          </a:ln>
        </p:spPr>
      </p:pic>
      <p:pic>
        <p:nvPicPr>
          <p:cNvPr id="63498" name="Picture 14" descr="tower-orange outline + TEXAS - hoiz"/>
          <p:cNvPicPr>
            <a:picLocks noChangeAspect="1" noChangeArrowheads="1"/>
          </p:cNvPicPr>
          <p:nvPr/>
        </p:nvPicPr>
        <p:blipFill>
          <a:blip r:embed="rId4" cstate="print"/>
          <a:srcRect/>
          <a:stretch>
            <a:fillRect/>
          </a:stretch>
        </p:blipFill>
        <p:spPr bwMode="auto">
          <a:xfrm>
            <a:off x="5715000" y="6302375"/>
            <a:ext cx="1077913" cy="533400"/>
          </a:xfrm>
          <a:prstGeom prst="rect">
            <a:avLst/>
          </a:prstGeom>
          <a:noFill/>
          <a:ln w="9525">
            <a:noFill/>
            <a:miter lim="800000"/>
            <a:headEnd/>
            <a:tailEnd/>
          </a:ln>
        </p:spPr>
      </p:pic>
      <p:pic>
        <p:nvPicPr>
          <p:cNvPr id="63499" name="Picture 15" descr="CO2"/>
          <p:cNvPicPr>
            <a:picLocks noChangeAspect="1" noChangeArrowheads="1"/>
          </p:cNvPicPr>
          <p:nvPr/>
        </p:nvPicPr>
        <p:blipFill>
          <a:blip r:embed="rId5" cstate="print"/>
          <a:srcRect/>
          <a:stretch>
            <a:fillRect/>
          </a:stretch>
        </p:blipFill>
        <p:spPr bwMode="auto">
          <a:xfrm>
            <a:off x="1981199" y="1143000"/>
            <a:ext cx="4921725" cy="32125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2"/>
          <p:cNvSpPr>
            <a:spLocks noGrp="1"/>
          </p:cNvSpPr>
          <p:nvPr>
            <p:ph type="title"/>
          </p:nvPr>
        </p:nvSpPr>
        <p:spPr>
          <a:xfrm>
            <a:off x="381000" y="0"/>
            <a:ext cx="8305800" cy="762000"/>
          </a:xfrm>
        </p:spPr>
        <p:txBody>
          <a:bodyPr/>
          <a:lstStyle/>
          <a:p>
            <a:r>
              <a:rPr lang="en-US" dirty="0" smtClean="0"/>
              <a:t>Energy Frontier Research Center: </a:t>
            </a:r>
            <a:br>
              <a:rPr lang="en-US" dirty="0" smtClean="0"/>
            </a:br>
            <a:r>
              <a:rPr lang="en-US" dirty="0" err="1" smtClean="0"/>
              <a:t>Nanoscale</a:t>
            </a:r>
            <a:r>
              <a:rPr lang="en-US" dirty="0" smtClean="0"/>
              <a:t> Controls on Geologic CO</a:t>
            </a:r>
            <a:r>
              <a:rPr lang="en-US" baseline="-25000" dirty="0" smtClean="0"/>
              <a:t>2</a:t>
            </a:r>
            <a:endParaRPr lang="en-US" dirty="0" smtClean="0"/>
          </a:p>
        </p:txBody>
      </p:sp>
      <p:sp>
        <p:nvSpPr>
          <p:cNvPr id="64515"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527583-13F6-4A9F-BF21-14A0BB81CE90}" type="slidenum">
              <a:rPr lang="en-US" smtClean="0"/>
              <a:pPr fontAlgn="base">
                <a:spcBef>
                  <a:spcPct val="0"/>
                </a:spcBef>
                <a:spcAft>
                  <a:spcPct val="0"/>
                </a:spcAft>
              </a:pPr>
              <a:t>36</a:t>
            </a:fld>
            <a:endParaRPr lang="en-US" smtClean="0"/>
          </a:p>
        </p:txBody>
      </p:sp>
      <p:sp>
        <p:nvSpPr>
          <p:cNvPr id="64516" name="Rectangle 3"/>
          <p:cNvSpPr>
            <a:spLocks noChangeArrowheads="1"/>
          </p:cNvSpPr>
          <p:nvPr/>
        </p:nvSpPr>
        <p:spPr bwMode="auto">
          <a:xfrm>
            <a:off x="5381625" y="3025775"/>
            <a:ext cx="196850" cy="168275"/>
          </a:xfrm>
          <a:prstGeom prst="rect">
            <a:avLst/>
          </a:prstGeom>
          <a:solidFill>
            <a:schemeClr val="bg1"/>
          </a:solidFill>
          <a:ln w="12700" algn="ctr">
            <a:noFill/>
            <a:miter lim="800000"/>
            <a:headEnd/>
            <a:tailEnd/>
          </a:ln>
        </p:spPr>
        <p:txBody>
          <a:bodyPr wrap="none" anchor="ctr">
            <a:spAutoFit/>
          </a:bodyPr>
          <a:lstStyle/>
          <a:p>
            <a:endParaRPr lang="en-US"/>
          </a:p>
        </p:txBody>
      </p:sp>
      <p:sp>
        <p:nvSpPr>
          <p:cNvPr id="64517" name="Rectangle 4"/>
          <p:cNvSpPr>
            <a:spLocks noChangeArrowheads="1"/>
          </p:cNvSpPr>
          <p:nvPr/>
        </p:nvSpPr>
        <p:spPr bwMode="auto">
          <a:xfrm>
            <a:off x="5195888" y="3473450"/>
            <a:ext cx="830262" cy="806450"/>
          </a:xfrm>
          <a:prstGeom prst="rect">
            <a:avLst/>
          </a:prstGeom>
          <a:noFill/>
          <a:ln w="12700" algn="ctr">
            <a:noFill/>
            <a:miter lim="800000"/>
            <a:headEnd/>
            <a:tailEnd/>
          </a:ln>
        </p:spPr>
        <p:txBody>
          <a:bodyPr wrap="none" anchor="ctr">
            <a:spAutoFit/>
          </a:bodyPr>
          <a:lstStyle/>
          <a:p>
            <a:endParaRPr lang="en-US"/>
          </a:p>
        </p:txBody>
      </p:sp>
      <p:sp>
        <p:nvSpPr>
          <p:cNvPr id="64518" name="Rectangle 4"/>
          <p:cNvSpPr>
            <a:spLocks noChangeArrowheads="1"/>
          </p:cNvSpPr>
          <p:nvPr/>
        </p:nvSpPr>
        <p:spPr bwMode="auto">
          <a:xfrm>
            <a:off x="5381625" y="3025775"/>
            <a:ext cx="196850" cy="168275"/>
          </a:xfrm>
          <a:prstGeom prst="rect">
            <a:avLst/>
          </a:prstGeom>
          <a:solidFill>
            <a:schemeClr val="bg1"/>
          </a:solidFill>
          <a:ln w="12700" algn="ctr">
            <a:noFill/>
            <a:miter lim="800000"/>
            <a:headEnd/>
            <a:tailEnd/>
          </a:ln>
        </p:spPr>
        <p:txBody>
          <a:bodyPr wrap="none" anchor="ctr">
            <a:spAutoFit/>
          </a:bodyPr>
          <a:lstStyle/>
          <a:p>
            <a:endParaRPr lang="en-US"/>
          </a:p>
        </p:txBody>
      </p:sp>
      <p:sp>
        <p:nvSpPr>
          <p:cNvPr id="64519" name="Rectangle 5"/>
          <p:cNvSpPr>
            <a:spLocks noChangeArrowheads="1"/>
          </p:cNvSpPr>
          <p:nvPr/>
        </p:nvSpPr>
        <p:spPr bwMode="auto">
          <a:xfrm>
            <a:off x="5195888" y="3473450"/>
            <a:ext cx="830262" cy="806450"/>
          </a:xfrm>
          <a:prstGeom prst="rect">
            <a:avLst/>
          </a:prstGeom>
          <a:noFill/>
          <a:ln w="12700" algn="ctr">
            <a:noFill/>
            <a:miter lim="800000"/>
            <a:headEnd/>
            <a:tailEnd/>
          </a:ln>
        </p:spPr>
        <p:txBody>
          <a:bodyPr wrap="none" anchor="ctr">
            <a:spAutoFit/>
          </a:bodyPr>
          <a:lstStyle/>
          <a:p>
            <a:endParaRPr lang="en-US"/>
          </a:p>
        </p:txBody>
      </p:sp>
      <p:pic>
        <p:nvPicPr>
          <p:cNvPr id="64520" name="Picture 10">
            <a:hlinkClick r:id="rId2"/>
          </p:cNvPr>
          <p:cNvPicPr>
            <a:picLocks noChangeAspect="1" noChangeArrowheads="1"/>
          </p:cNvPicPr>
          <p:nvPr/>
        </p:nvPicPr>
        <p:blipFill>
          <a:blip r:embed="rId3" cstate="print"/>
          <a:srcRect/>
          <a:stretch>
            <a:fillRect/>
          </a:stretch>
        </p:blipFill>
        <p:spPr bwMode="auto">
          <a:xfrm>
            <a:off x="3124200" y="6281738"/>
            <a:ext cx="517525" cy="533400"/>
          </a:xfrm>
          <a:prstGeom prst="rect">
            <a:avLst/>
          </a:prstGeom>
          <a:noFill/>
          <a:ln w="9525">
            <a:noFill/>
            <a:miter lim="800000"/>
            <a:headEnd/>
            <a:tailEnd/>
          </a:ln>
        </p:spPr>
      </p:pic>
      <p:pic>
        <p:nvPicPr>
          <p:cNvPr id="64521" name="Picture 11">
            <a:hlinkClick r:id="rId4"/>
          </p:cNvPr>
          <p:cNvPicPr>
            <a:picLocks noChangeAspect="1" noChangeArrowheads="1"/>
          </p:cNvPicPr>
          <p:nvPr/>
        </p:nvPicPr>
        <p:blipFill>
          <a:blip r:embed="rId5" cstate="print"/>
          <a:srcRect l="18108" r="49666" b="58414"/>
          <a:stretch>
            <a:fillRect/>
          </a:stretch>
        </p:blipFill>
        <p:spPr bwMode="auto">
          <a:xfrm>
            <a:off x="3733800" y="6372225"/>
            <a:ext cx="669925" cy="398463"/>
          </a:xfrm>
          <a:prstGeom prst="rect">
            <a:avLst/>
          </a:prstGeom>
          <a:noFill/>
          <a:ln w="9525">
            <a:noFill/>
            <a:miter lim="800000"/>
            <a:headEnd/>
            <a:tailEnd/>
          </a:ln>
        </p:spPr>
      </p:pic>
      <p:pic>
        <p:nvPicPr>
          <p:cNvPr id="64522" name="Picture 12">
            <a:hlinkClick r:id="rId6"/>
          </p:cNvPr>
          <p:cNvPicPr>
            <a:picLocks noChangeAspect="1" noChangeArrowheads="1"/>
          </p:cNvPicPr>
          <p:nvPr/>
        </p:nvPicPr>
        <p:blipFill>
          <a:blip r:embed="rId7" cstate="print"/>
          <a:srcRect/>
          <a:stretch>
            <a:fillRect/>
          </a:stretch>
        </p:blipFill>
        <p:spPr bwMode="auto">
          <a:xfrm>
            <a:off x="6781800" y="6324600"/>
            <a:ext cx="1897063" cy="347663"/>
          </a:xfrm>
          <a:prstGeom prst="rect">
            <a:avLst/>
          </a:prstGeom>
          <a:noFill/>
          <a:ln w="9525">
            <a:noFill/>
            <a:miter lim="800000"/>
            <a:headEnd/>
            <a:tailEnd/>
          </a:ln>
        </p:spPr>
      </p:pic>
      <p:pic>
        <p:nvPicPr>
          <p:cNvPr id="64523" name="Picture 13" descr="Thermochem_sign-blu-gol"/>
          <p:cNvPicPr>
            <a:picLocks noChangeAspect="1" noChangeArrowheads="1"/>
          </p:cNvPicPr>
          <p:nvPr/>
        </p:nvPicPr>
        <p:blipFill>
          <a:blip r:embed="rId8" cstate="print"/>
          <a:srcRect/>
          <a:stretch>
            <a:fillRect/>
          </a:stretch>
        </p:blipFill>
        <p:spPr bwMode="auto">
          <a:xfrm>
            <a:off x="5334000" y="6297613"/>
            <a:ext cx="1304925" cy="538162"/>
          </a:xfrm>
          <a:prstGeom prst="rect">
            <a:avLst/>
          </a:prstGeom>
          <a:noFill/>
          <a:ln w="9525">
            <a:noFill/>
            <a:miter lim="800000"/>
            <a:headEnd/>
            <a:tailEnd/>
          </a:ln>
        </p:spPr>
      </p:pic>
      <p:pic>
        <p:nvPicPr>
          <p:cNvPr id="64524" name="Picture 11" descr="Untitled2"/>
          <p:cNvPicPr>
            <a:picLocks noChangeAspect="1" noChangeArrowheads="1"/>
          </p:cNvPicPr>
          <p:nvPr/>
        </p:nvPicPr>
        <p:blipFill>
          <a:blip r:embed="rId9" cstate="print"/>
          <a:srcRect/>
          <a:stretch>
            <a:fillRect/>
          </a:stretch>
        </p:blipFill>
        <p:spPr bwMode="auto">
          <a:xfrm>
            <a:off x="4419600" y="6300788"/>
            <a:ext cx="747713" cy="504825"/>
          </a:xfrm>
          <a:prstGeom prst="rect">
            <a:avLst/>
          </a:prstGeom>
          <a:noFill/>
          <a:ln w="9525">
            <a:noFill/>
            <a:miter lim="800000"/>
            <a:headEnd/>
            <a:tailEnd/>
          </a:ln>
        </p:spPr>
      </p:pic>
      <p:sp>
        <p:nvSpPr>
          <p:cNvPr id="64525" name="Text Box 7"/>
          <p:cNvSpPr txBox="1">
            <a:spLocks noChangeArrowheads="1"/>
          </p:cNvSpPr>
          <p:nvPr/>
        </p:nvSpPr>
        <p:spPr bwMode="auto">
          <a:xfrm>
            <a:off x="1600200" y="3962400"/>
            <a:ext cx="5715000" cy="209288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spcBef>
                <a:spcPct val="50000"/>
              </a:spcBef>
              <a:defRPr/>
            </a:pPr>
            <a:r>
              <a:rPr lang="en-US" sz="1600" b="1" dirty="0" smtClean="0">
                <a:cs typeface="Arial" pitchFamily="34" charset="0"/>
              </a:rPr>
              <a:t>RESEARCH OBJECTIVES:</a:t>
            </a:r>
          </a:p>
          <a:p>
            <a:pPr marL="342900" indent="-342900">
              <a:spcBef>
                <a:spcPct val="50000"/>
              </a:spcBef>
              <a:buAutoNum type="arabicParenBoth"/>
            </a:pPr>
            <a:r>
              <a:rPr lang="en-US" sz="1600" b="1" dirty="0" smtClean="0">
                <a:latin typeface="+mj-lt"/>
                <a:cs typeface="Arial" pitchFamily="34" charset="0"/>
              </a:rPr>
              <a:t>Development of </a:t>
            </a:r>
            <a:r>
              <a:rPr lang="en-US" sz="1600" b="1" dirty="0">
                <a:latin typeface="+mj-lt"/>
                <a:cs typeface="Arial" pitchFamily="34" charset="0"/>
              </a:rPr>
              <a:t>molecular, </a:t>
            </a:r>
            <a:r>
              <a:rPr lang="en-US" sz="1600" b="1" dirty="0" err="1">
                <a:latin typeface="+mj-lt"/>
                <a:cs typeface="Arial" pitchFamily="34" charset="0"/>
              </a:rPr>
              <a:t>nano</a:t>
            </a:r>
            <a:r>
              <a:rPr lang="en-US" sz="1600" b="1" dirty="0">
                <a:latin typeface="+mj-lt"/>
                <a:cs typeface="Arial" pitchFamily="34" charset="0"/>
              </a:rPr>
              <a:t>-scale, and pore network scale approaches for controlling flow, dissolution, and precipitation in subsurface rock formations during emplacement of supercritical CO</a:t>
            </a:r>
            <a:r>
              <a:rPr lang="en-US" sz="1600" b="1" baseline="-25000" dirty="0">
                <a:latin typeface="+mj-lt"/>
                <a:cs typeface="Arial" pitchFamily="34" charset="0"/>
              </a:rPr>
              <a:t>2</a:t>
            </a:r>
            <a:r>
              <a:rPr lang="en-US" sz="1600" b="1" dirty="0">
                <a:latin typeface="+mj-lt"/>
                <a:cs typeface="Arial" pitchFamily="34" charset="0"/>
              </a:rPr>
              <a:t>; and </a:t>
            </a:r>
            <a:endParaRPr lang="en-US" sz="1600" b="1" dirty="0" smtClean="0">
              <a:latin typeface="+mj-lt"/>
              <a:cs typeface="Arial" pitchFamily="34" charset="0"/>
            </a:endParaRPr>
          </a:p>
          <a:p>
            <a:pPr marL="342900" indent="-342900">
              <a:spcBef>
                <a:spcPct val="50000"/>
              </a:spcBef>
              <a:buAutoNum type="arabicParenBoth"/>
            </a:pPr>
            <a:r>
              <a:rPr lang="en-US" sz="1600" b="1" dirty="0" smtClean="0">
                <a:latin typeface="+mj-lt"/>
                <a:cs typeface="Arial" pitchFamily="34" charset="0"/>
              </a:rPr>
              <a:t>Achievement of a </a:t>
            </a:r>
            <a:r>
              <a:rPr lang="en-US" sz="1600" b="1" dirty="0">
                <a:latin typeface="+mj-lt"/>
                <a:cs typeface="Arial" pitchFamily="34" charset="0"/>
              </a:rPr>
              <a:t>new level of prediction of long-term performance</a:t>
            </a:r>
            <a:endParaRPr lang="en-US" sz="1600" b="1" dirty="0">
              <a:solidFill>
                <a:schemeClr val="bg2"/>
              </a:solidFill>
              <a:latin typeface="+mj-lt"/>
              <a:cs typeface="Arial" pitchFamily="34" charset="0"/>
            </a:endParaRPr>
          </a:p>
        </p:txBody>
      </p:sp>
      <p:pic>
        <p:nvPicPr>
          <p:cNvPr id="64526" name="Picture 4" descr="reservoir to pore8"/>
          <p:cNvPicPr>
            <a:picLocks noChangeAspect="1" noChangeArrowheads="1"/>
          </p:cNvPicPr>
          <p:nvPr/>
        </p:nvPicPr>
        <p:blipFill>
          <a:blip r:embed="rId10" cstate="print"/>
          <a:srcRect/>
          <a:stretch>
            <a:fillRect/>
          </a:stretch>
        </p:blipFill>
        <p:spPr bwMode="auto">
          <a:xfrm>
            <a:off x="2209800" y="1143000"/>
            <a:ext cx="4175125" cy="2759075"/>
          </a:xfrm>
          <a:prstGeom prst="rect">
            <a:avLst/>
          </a:prstGeom>
          <a:noFill/>
          <a:ln w="9525">
            <a:noFill/>
            <a:miter lim="800000"/>
            <a:headEnd/>
            <a:tailEnd/>
          </a:ln>
        </p:spPr>
      </p:pic>
      <p:sp>
        <p:nvSpPr>
          <p:cNvPr id="15" name="Slide Number Placeholder 4"/>
          <p:cNvSpPr txBox="1">
            <a:spLocks/>
          </p:cNvSpPr>
          <p:nvPr/>
        </p:nvSpPr>
        <p:spPr bwMode="auto">
          <a:xfrm>
            <a:off x="8740140" y="6503988"/>
            <a:ext cx="4572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432D6450-4E18-4385-BE4F-6082AF101E90}" type="slidenum">
              <a:rPr kumimoji="0" lang="en-US" sz="1200" b="0" i="0" u="none" strike="noStrike" kern="1200" cap="none" spc="0" normalizeH="0" baseline="0" noProof="0" smtClean="0">
                <a:ln>
                  <a:noFill/>
                </a:ln>
                <a:solidFill>
                  <a:srgbClr val="146737"/>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smtClean="0">
              <a:ln>
                <a:noFill/>
              </a:ln>
              <a:solidFill>
                <a:srgbClr val="146737"/>
              </a:solidFill>
              <a:effectLst/>
              <a:uLnTx/>
              <a:uFillTx/>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0"/>
            <a:ext cx="9144000" cy="6096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539" name="Slide Number Placeholder 4"/>
          <p:cNvSpPr txBox="1">
            <a:spLocks noGrp="1"/>
          </p:cNvSpPr>
          <p:nvPr/>
        </p:nvSpPr>
        <p:spPr bwMode="auto">
          <a:xfrm>
            <a:off x="8382000" y="6400800"/>
            <a:ext cx="457200" cy="365125"/>
          </a:xfrm>
          <a:prstGeom prst="rect">
            <a:avLst/>
          </a:prstGeom>
          <a:noFill/>
          <a:ln w="9525">
            <a:noFill/>
            <a:miter lim="800000"/>
            <a:headEnd/>
            <a:tailEnd/>
          </a:ln>
        </p:spPr>
        <p:txBody>
          <a:bodyPr anchor="ctr"/>
          <a:lstStyle/>
          <a:p>
            <a:pPr algn="ctr"/>
            <a:fld id="{C9BBDF62-5A6C-4E3C-81E8-896DD0202D41}" type="slidenum">
              <a:rPr lang="en-US" sz="1200">
                <a:solidFill>
                  <a:srgbClr val="146737"/>
                </a:solidFill>
                <a:cs typeface="Arial" pitchFamily="34" charset="0"/>
              </a:rPr>
              <a:pPr algn="ctr"/>
              <a:t>37</a:t>
            </a:fld>
            <a:endParaRPr lang="en-US" sz="1200">
              <a:solidFill>
                <a:srgbClr val="146737"/>
              </a:solidFill>
              <a:cs typeface="Arial" pitchFamily="34" charset="0"/>
            </a:endParaRPr>
          </a:p>
        </p:txBody>
      </p:sp>
      <p:sp>
        <p:nvSpPr>
          <p:cNvPr id="65541" name="Text Box 3"/>
          <p:cNvSpPr txBox="1">
            <a:spLocks noChangeArrowheads="1"/>
          </p:cNvSpPr>
          <p:nvPr/>
        </p:nvSpPr>
        <p:spPr bwMode="auto">
          <a:xfrm>
            <a:off x="990600" y="2209800"/>
            <a:ext cx="7688263" cy="2268538"/>
          </a:xfrm>
          <a:prstGeom prst="rect">
            <a:avLst/>
          </a:prstGeom>
          <a:noFill/>
          <a:ln w="9525">
            <a:noFill/>
            <a:miter lim="800000"/>
            <a:headEnd/>
            <a:tailEnd/>
          </a:ln>
        </p:spPr>
        <p:txBody>
          <a:bodyPr>
            <a:spAutoFit/>
          </a:bodyPr>
          <a:lstStyle/>
          <a:p>
            <a:pPr marL="633413" indent="-633413">
              <a:spcAft>
                <a:spcPct val="35000"/>
              </a:spcAft>
              <a:buFont typeface="Wingdings" pitchFamily="2" charset="2"/>
              <a:buChar char="§"/>
            </a:pPr>
            <a:endParaRPr lang="en-US" sz="2800" b="1">
              <a:solidFill>
                <a:srgbClr val="FFFFFF"/>
              </a:solidFill>
            </a:endParaRPr>
          </a:p>
          <a:p>
            <a:pPr marL="633413" indent="-633413" algn="ctr">
              <a:spcAft>
                <a:spcPct val="35000"/>
              </a:spcAft>
            </a:pPr>
            <a:r>
              <a:rPr lang="en-US" sz="2800" b="1">
                <a:solidFill>
                  <a:srgbClr val="FFFFFF"/>
                </a:solidFill>
                <a:cs typeface="Arial" pitchFamily="34" charset="0"/>
              </a:rPr>
              <a:t>Transportation Fuel Switching:</a:t>
            </a:r>
          </a:p>
          <a:p>
            <a:pPr marL="633413" indent="-633413" algn="ctr">
              <a:spcAft>
                <a:spcPct val="35000"/>
              </a:spcAft>
            </a:pPr>
            <a:r>
              <a:rPr lang="en-US" sz="2800" b="1">
                <a:solidFill>
                  <a:srgbClr val="FFFFFF"/>
                </a:solidFill>
                <a:cs typeface="Arial" pitchFamily="34" charset="0"/>
              </a:rPr>
              <a:t>Advanced Biofuels </a:t>
            </a:r>
          </a:p>
          <a:p>
            <a:pPr marL="633413" indent="-633413">
              <a:spcAft>
                <a:spcPct val="35000"/>
              </a:spcAft>
              <a:buFont typeface="Wingdings" pitchFamily="2" charset="2"/>
              <a:buChar char="§"/>
            </a:pPr>
            <a:endParaRPr lang="en-US" sz="2800" b="1">
              <a:solidFill>
                <a:srgbClr val="FFFFFF"/>
              </a:solidFill>
              <a:cs typeface="Arial" pitchFamily="34" charset="0"/>
            </a:endParaRPr>
          </a:p>
        </p:txBody>
      </p:sp>
      <p:sp>
        <p:nvSpPr>
          <p:cNvPr id="65543" name="Title 2"/>
          <p:cNvSpPr>
            <a:spLocks noGrp="1"/>
          </p:cNvSpPr>
          <p:nvPr>
            <p:ph type="title"/>
          </p:nvPr>
        </p:nvSpPr>
        <p:spPr/>
        <p:txBody>
          <a:bodyPr/>
          <a:lstStyle/>
          <a:p>
            <a:r>
              <a:rPr lang="en-US" smtClean="0"/>
              <a:t>Science for Transportation Fuel Switching</a:t>
            </a:r>
          </a:p>
        </p:txBody>
      </p:sp>
      <p:pic>
        <p:nvPicPr>
          <p:cNvPr id="79873" name="Picture 1"/>
          <p:cNvPicPr>
            <a:picLocks noChangeAspect="1" noChangeArrowheads="1"/>
          </p:cNvPicPr>
          <p:nvPr/>
        </p:nvPicPr>
        <p:blipFill>
          <a:blip r:embed="rId2" cstate="print"/>
          <a:srcRect/>
          <a:stretch>
            <a:fillRect/>
          </a:stretch>
        </p:blipFill>
        <p:spPr bwMode="auto">
          <a:xfrm>
            <a:off x="0" y="776514"/>
            <a:ext cx="9144000" cy="5382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 cerevisiae.jpg"/>
          <p:cNvPicPr>
            <a:picLocks noChangeAspect="1"/>
          </p:cNvPicPr>
          <p:nvPr/>
        </p:nvPicPr>
        <p:blipFill>
          <a:blip r:embed="rId3" cstate="print"/>
          <a:stretch>
            <a:fillRect/>
          </a:stretch>
        </p:blipFill>
        <p:spPr>
          <a:xfrm>
            <a:off x="6921120" y="837289"/>
            <a:ext cx="1933207" cy="1933207"/>
          </a:xfrm>
          <a:prstGeom prst="rect">
            <a:avLst/>
          </a:prstGeom>
          <a:ln w="12700">
            <a:solidFill>
              <a:schemeClr val="tx1"/>
            </a:solidFill>
          </a:ln>
        </p:spPr>
      </p:pic>
      <p:sp>
        <p:nvSpPr>
          <p:cNvPr id="12" name="Rectangle 11"/>
          <p:cNvSpPr/>
          <p:nvPr/>
        </p:nvSpPr>
        <p:spPr>
          <a:xfrm>
            <a:off x="1574007" y="2001173"/>
            <a:ext cx="4518243" cy="3908762"/>
          </a:xfrm>
          <a:prstGeom prst="rect">
            <a:avLst/>
          </a:prstGeom>
        </p:spPr>
        <p:txBody>
          <a:bodyPr wrap="square">
            <a:spAutoFit/>
          </a:bodyPr>
          <a:lstStyle/>
          <a:p>
            <a:pPr marL="230188" lvl="0" indent="-230188">
              <a:spcBef>
                <a:spcPts val="0"/>
              </a:spcBef>
              <a:buFont typeface="Wingdings" pitchFamily="2" charset="2"/>
              <a:buChar char="§"/>
            </a:pPr>
            <a:r>
              <a:rPr lang="en-US" sz="1600" dirty="0" smtClean="0">
                <a:latin typeface="Arial" pitchFamily="34" charset="0"/>
                <a:cs typeface="Arial" pitchFamily="34" charset="0"/>
              </a:rPr>
              <a:t>Developed new strains of ethanol-producing microbes with enhanced tolerance to stresses associated with industrial biofuels production.</a:t>
            </a:r>
            <a:br>
              <a:rPr lang="en-US" sz="1600" dirty="0" smtClean="0">
                <a:latin typeface="Arial" pitchFamily="34" charset="0"/>
                <a:cs typeface="Arial" pitchFamily="34" charset="0"/>
              </a:rPr>
            </a:br>
            <a:endParaRPr lang="en-US" sz="2000" dirty="0" smtClean="0">
              <a:latin typeface="Arial" pitchFamily="34" charset="0"/>
              <a:cs typeface="Arial" pitchFamily="34" charset="0"/>
            </a:endParaRPr>
          </a:p>
          <a:p>
            <a:pPr marL="230188" indent="-230188">
              <a:spcBef>
                <a:spcPts val="0"/>
              </a:spcBef>
              <a:buFont typeface="Wingdings" pitchFamily="2" charset="2"/>
              <a:buChar char="§"/>
            </a:pPr>
            <a:r>
              <a:rPr lang="en-US" sz="1600" dirty="0" smtClean="0">
                <a:latin typeface="Arial" pitchFamily="34" charset="0"/>
                <a:cs typeface="Arial" pitchFamily="34" charset="0"/>
              </a:rPr>
              <a:t>Used synthetic biology toolkit to construct the first microbes to produce an advanced biofuel (biodiesel) directly from biomass.</a:t>
            </a:r>
          </a:p>
          <a:p>
            <a:pPr marL="230188" indent="-230188">
              <a:spcBef>
                <a:spcPts val="0"/>
              </a:spcBef>
              <a:buFont typeface="Wingdings" pitchFamily="2" charset="2"/>
              <a:buChar char="§"/>
            </a:pPr>
            <a:endParaRPr lang="en-US" sz="2000" dirty="0" smtClean="0">
              <a:latin typeface="Arial" pitchFamily="34" charset="0"/>
              <a:cs typeface="Arial" pitchFamily="34" charset="0"/>
            </a:endParaRPr>
          </a:p>
          <a:p>
            <a:pPr marL="230188" indent="-230188">
              <a:spcBef>
                <a:spcPts val="0"/>
              </a:spcBef>
              <a:buFont typeface="Wingdings" pitchFamily="2" charset="2"/>
              <a:buChar char="§"/>
            </a:pPr>
            <a:r>
              <a:rPr lang="en-US" sz="1600" dirty="0" smtClean="0">
                <a:latin typeface="Arial" pitchFamily="34" charset="0"/>
                <a:cs typeface="Arial" pitchFamily="34" charset="0"/>
              </a:rPr>
              <a:t>Characterized impacts of </a:t>
            </a:r>
            <a:br>
              <a:rPr lang="en-US" sz="1600" dirty="0" smtClean="0">
                <a:latin typeface="Arial" pitchFamily="34" charset="0"/>
                <a:cs typeface="Arial" pitchFamily="34" charset="0"/>
              </a:rPr>
            </a:br>
            <a:r>
              <a:rPr lang="en-US" sz="1600" dirty="0" smtClean="0">
                <a:latin typeface="Arial" pitchFamily="34" charset="0"/>
                <a:cs typeface="Arial" pitchFamily="34" charset="0"/>
              </a:rPr>
              <a:t>biomass crop agriculture on marginal lands, studying shifts </a:t>
            </a:r>
            <a:br>
              <a:rPr lang="en-US" sz="1600" dirty="0" smtClean="0">
                <a:latin typeface="Arial" pitchFamily="34" charset="0"/>
                <a:cs typeface="Arial" pitchFamily="34" charset="0"/>
              </a:rPr>
            </a:br>
            <a:r>
              <a:rPr lang="en-US" sz="1600" dirty="0" smtClean="0">
                <a:latin typeface="Arial" pitchFamily="34" charset="0"/>
                <a:cs typeface="Arial" pitchFamily="34" charset="0"/>
              </a:rPr>
              <a:t>in microbial community and </a:t>
            </a:r>
            <a:br>
              <a:rPr lang="en-US" sz="1600" dirty="0" smtClean="0">
                <a:latin typeface="Arial" pitchFamily="34" charset="0"/>
                <a:cs typeface="Arial" pitchFamily="34" charset="0"/>
              </a:rPr>
            </a:br>
            <a:r>
              <a:rPr lang="en-US" sz="1600" dirty="0" smtClean="0">
                <a:latin typeface="Arial" pitchFamily="34" charset="0"/>
                <a:cs typeface="Arial" pitchFamily="34" charset="0"/>
              </a:rPr>
              <a:t>potential for changes in </a:t>
            </a:r>
            <a:br>
              <a:rPr lang="en-US" sz="1600" dirty="0" smtClean="0">
                <a:latin typeface="Arial" pitchFamily="34" charset="0"/>
                <a:cs typeface="Arial" pitchFamily="34" charset="0"/>
              </a:rPr>
            </a:br>
            <a:r>
              <a:rPr lang="en-US" sz="1600" dirty="0" smtClean="0">
                <a:latin typeface="Arial" pitchFamily="34" charset="0"/>
                <a:cs typeface="Arial" pitchFamily="34" charset="0"/>
              </a:rPr>
              <a:t>greenhouse gas emissions.</a:t>
            </a:r>
          </a:p>
        </p:txBody>
      </p:sp>
      <p:sp>
        <p:nvSpPr>
          <p:cNvPr id="182273" name="Title 1"/>
          <p:cNvSpPr>
            <a:spLocks noGrp="1"/>
          </p:cNvSpPr>
          <p:nvPr>
            <p:ph type="title" idx="4294967295"/>
          </p:nvPr>
        </p:nvSpPr>
        <p:spPr>
          <a:xfrm>
            <a:off x="0" y="-169520"/>
            <a:ext cx="9144000" cy="1143000"/>
          </a:xfrm>
        </p:spPr>
        <p:txBody>
          <a:bodyPr>
            <a:noAutofit/>
          </a:bodyPr>
          <a:lstStyle/>
          <a:p>
            <a:r>
              <a:rPr lang="en-US" sz="2200" dirty="0" smtClean="0"/>
              <a:t>Advancing Energy Technologies through Bioenergy Research Centers</a:t>
            </a:r>
          </a:p>
        </p:txBody>
      </p:sp>
      <p:pic>
        <p:nvPicPr>
          <p:cNvPr id="8" name="Picture 2"/>
          <p:cNvPicPr>
            <a:picLocks noChangeAspect="1" noChangeArrowheads="1"/>
          </p:cNvPicPr>
          <p:nvPr/>
        </p:nvPicPr>
        <p:blipFill>
          <a:blip r:embed="rId4" cstate="print"/>
          <a:srcRect/>
          <a:stretch>
            <a:fillRect/>
          </a:stretch>
        </p:blipFill>
        <p:spPr bwMode="auto">
          <a:xfrm>
            <a:off x="152400" y="4572000"/>
            <a:ext cx="1677433" cy="841057"/>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6487074" y="2495683"/>
            <a:ext cx="1960890" cy="2184991"/>
          </a:xfrm>
          <a:prstGeom prst="rect">
            <a:avLst/>
          </a:prstGeom>
          <a:noFill/>
          <a:ln w="12700">
            <a:solidFill>
              <a:schemeClr val="tx1"/>
            </a:solidFill>
            <a:miter lim="800000"/>
            <a:headEnd/>
            <a:tailEnd/>
          </a:ln>
        </p:spPr>
      </p:pic>
      <p:pic>
        <p:nvPicPr>
          <p:cNvPr id="16" name="Picture 2" descr="http://www.epa.gov/oerrpage/superfund/programs/recycle/images/rosetownship.jpg"/>
          <p:cNvPicPr>
            <a:picLocks noChangeAspect="1" noChangeArrowheads="1"/>
          </p:cNvPicPr>
          <p:nvPr/>
        </p:nvPicPr>
        <p:blipFill>
          <a:blip r:embed="rId6" cstate="print"/>
          <a:srcRect/>
          <a:stretch>
            <a:fillRect/>
          </a:stretch>
        </p:blipFill>
        <p:spPr bwMode="auto">
          <a:xfrm>
            <a:off x="5701128" y="4376791"/>
            <a:ext cx="3142621" cy="1956258"/>
          </a:xfrm>
          <a:prstGeom prst="rect">
            <a:avLst/>
          </a:prstGeom>
          <a:noFill/>
          <a:ln w="12700">
            <a:solidFill>
              <a:schemeClr val="tx1"/>
            </a:solidFill>
          </a:ln>
        </p:spPr>
      </p:pic>
      <p:sp>
        <p:nvSpPr>
          <p:cNvPr id="17" name="Footer Placeholder 6"/>
          <p:cNvSpPr txBox="1">
            <a:spLocks/>
          </p:cNvSpPr>
          <p:nvPr/>
        </p:nvSpPr>
        <p:spPr>
          <a:xfrm>
            <a:off x="3140463" y="6356350"/>
            <a:ext cx="5334000" cy="365125"/>
          </a:xfrm>
          <a:prstGeom prst="rect">
            <a:avLst/>
          </a:prstGeom>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noProof="0" dirty="0">
              <a:ln>
                <a:noFill/>
              </a:ln>
              <a:solidFill>
                <a:srgbClr val="106636"/>
              </a:solidFill>
              <a:effectLst/>
              <a:uLnTx/>
              <a:uFillTx/>
              <a:latin typeface="Arial" charset="0"/>
              <a:ea typeface="+mn-ea"/>
              <a:cs typeface="+mn-cs"/>
            </a:endParaRPr>
          </a:p>
        </p:txBody>
      </p:sp>
      <p:pic>
        <p:nvPicPr>
          <p:cNvPr id="1026" name="Picture 2"/>
          <p:cNvPicPr>
            <a:picLocks noChangeAspect="1" noChangeArrowheads="1"/>
          </p:cNvPicPr>
          <p:nvPr/>
        </p:nvPicPr>
        <p:blipFill>
          <a:blip r:embed="rId7" cstate="print"/>
          <a:srcRect/>
          <a:stretch>
            <a:fillRect/>
          </a:stretch>
        </p:blipFill>
        <p:spPr bwMode="auto">
          <a:xfrm>
            <a:off x="228600" y="2209800"/>
            <a:ext cx="1511584" cy="567946"/>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228600" y="3429000"/>
            <a:ext cx="1398103" cy="650046"/>
          </a:xfrm>
          <a:prstGeom prst="rect">
            <a:avLst/>
          </a:prstGeom>
          <a:noFill/>
          <a:ln w="9525">
            <a:noFill/>
            <a:miter lim="800000"/>
            <a:headEnd/>
            <a:tailEnd/>
          </a:ln>
        </p:spPr>
      </p:pic>
      <p:sp>
        <p:nvSpPr>
          <p:cNvPr id="19" name="Slide Number Placeholder 3"/>
          <p:cNvSpPr>
            <a:spLocks noGrp="1"/>
          </p:cNvSpPr>
          <p:nvPr>
            <p:ph type="sldNum" sz="quarter" idx="4294967295"/>
          </p:nvPr>
        </p:nvSpPr>
        <p:spPr>
          <a:xfrm>
            <a:off x="8413750" y="6353969"/>
            <a:ext cx="381000" cy="365125"/>
          </a:xfrm>
          <a:prstGeom prst="rect">
            <a:avLst/>
          </a:prstGeom>
        </p:spPr>
        <p:txBody>
          <a:bodyPr/>
          <a:lstStyle/>
          <a:p>
            <a:pPr algn="ctr"/>
            <a:fld id="{26CA2777-A89F-4130-B308-73BB65955918}" type="slidenum">
              <a:rPr lang="en-US" sz="1200" smtClean="0">
                <a:solidFill>
                  <a:srgbClr val="106636"/>
                </a:solidFill>
              </a:rPr>
              <a:pPr algn="ctr"/>
              <a:t>38</a:t>
            </a:fld>
            <a:endParaRPr lang="en-US" sz="1200" dirty="0">
              <a:solidFill>
                <a:srgbClr val="106636"/>
              </a:solidFill>
            </a:endParaRPr>
          </a:p>
        </p:txBody>
      </p:sp>
      <p:sp>
        <p:nvSpPr>
          <p:cNvPr id="14" name="Rectangle 13"/>
          <p:cNvSpPr/>
          <p:nvPr/>
        </p:nvSpPr>
        <p:spPr>
          <a:xfrm>
            <a:off x="228600" y="990600"/>
            <a:ext cx="6569050" cy="830997"/>
          </a:xfrm>
          <a:prstGeom prst="rect">
            <a:avLst/>
          </a:prstGeom>
          <a:ln>
            <a:solidFill>
              <a:schemeClr val="tx1"/>
            </a:solidFill>
          </a:ln>
          <a:effectLst/>
        </p:spPr>
        <p:txBody>
          <a:bodyPr wrap="square">
            <a:spAutoFit/>
          </a:bodyPr>
          <a:lstStyle/>
          <a:p>
            <a:r>
              <a:rPr lang="en-US" sz="1600" dirty="0" smtClean="0"/>
              <a:t>In the first three years of operations, the BRCs together had 66 inventions in various stages of the patent process, from disclosure to formal patent application, and over 400 peer-reviewed publications.</a:t>
            </a:r>
            <a:endParaRPr lang="en-US" sz="1600"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0936" y="172067"/>
            <a:ext cx="8231188" cy="501650"/>
          </a:xfrm>
          <a:noFill/>
          <a:ln w="9525">
            <a:noFill/>
            <a:miter lim="800000"/>
            <a:headEnd/>
            <a:tailEnd/>
          </a:ln>
        </p:spPr>
        <p:txBody>
          <a:bodyPr vert="horz" wrap="square" lIns="91440" tIns="45720" rIns="91440" bIns="45720" numCol="1" anchor="ctr" anchorCtr="0" compatLnSpc="1">
            <a:prstTxWarp prst="textNoShape">
              <a:avLst/>
            </a:prstTxWarp>
          </a:bodyPr>
          <a:lstStyle/>
          <a:p>
            <a:pPr lvl="0">
              <a:lnSpc>
                <a:spcPct val="80000"/>
              </a:lnSpc>
            </a:pPr>
            <a:r>
              <a:rPr lang="en-US" dirty="0" smtClean="0">
                <a:latin typeface="Arial" charset="0"/>
                <a:cs typeface="Arial" charset="0"/>
              </a:rPr>
              <a:t>Systems Biology for Bioenergy Production</a:t>
            </a:r>
            <a:endParaRPr lang="en-US" dirty="0">
              <a:latin typeface="Arial" charset="0"/>
              <a:cs typeface="Arial" charset="0"/>
            </a:endParaRPr>
          </a:p>
        </p:txBody>
      </p:sp>
      <p:sp>
        <p:nvSpPr>
          <p:cNvPr id="3" name="Title 1"/>
          <p:cNvSpPr txBox="1">
            <a:spLocks/>
          </p:cNvSpPr>
          <p:nvPr/>
        </p:nvSpPr>
        <p:spPr bwMode="auto">
          <a:xfrm>
            <a:off x="457200" y="0"/>
            <a:ext cx="8229600" cy="8500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4" name="Content Placeholder 2"/>
          <p:cNvSpPr txBox="1">
            <a:spLocks/>
          </p:cNvSpPr>
          <p:nvPr/>
        </p:nvSpPr>
        <p:spPr>
          <a:xfrm>
            <a:off x="285570" y="1088381"/>
            <a:ext cx="3885597" cy="4623487"/>
          </a:xfrm>
          <a:prstGeom prst="rect">
            <a:avLst/>
          </a:prstGeom>
        </p:spPr>
        <p:txBody>
          <a:bodyPr>
            <a:noAutofit/>
          </a:bodyPr>
          <a:lstStyle/>
          <a:p>
            <a:pPr marL="231775" indent="-231775" eaLnBrk="0" hangingPunct="0">
              <a:spcBef>
                <a:spcPts val="1200"/>
              </a:spcBef>
              <a:buFont typeface="Wingdings" pitchFamily="2" charset="2"/>
              <a:buChar char="§"/>
            </a:pPr>
            <a:r>
              <a:rPr lang="en-US" sz="1600" dirty="0" smtClean="0">
                <a:latin typeface="Arial" pitchFamily="34" charset="0"/>
                <a:cs typeface="Arial" pitchFamily="34" charset="0"/>
              </a:rPr>
              <a:t>Systems biology techniques were used to dissect how the common microbe </a:t>
            </a:r>
            <a:r>
              <a:rPr lang="en-US" sz="1600" i="1" dirty="0" err="1" smtClean="0">
                <a:latin typeface="Arial" pitchFamily="34" charset="0"/>
                <a:cs typeface="Arial" pitchFamily="34" charset="0"/>
              </a:rPr>
              <a:t>Cyanothece</a:t>
            </a:r>
            <a:r>
              <a:rPr lang="en-US" sz="1600" dirty="0" smtClean="0">
                <a:latin typeface="Arial" pitchFamily="34" charset="0"/>
                <a:cs typeface="Arial" pitchFamily="34" charset="0"/>
              </a:rPr>
              <a:t> balances photosynthesis with carbon, nitrogen, and hydrogen metabolism. </a:t>
            </a:r>
          </a:p>
          <a:p>
            <a:pPr marL="231775" indent="-231775" eaLnBrk="0" hangingPunct="0">
              <a:spcBef>
                <a:spcPts val="1200"/>
              </a:spcBef>
              <a:buFont typeface="Wingdings" pitchFamily="2" charset="2"/>
              <a:buChar char="§"/>
            </a:pPr>
            <a:r>
              <a:rPr lang="en-US" sz="1600" dirty="0" smtClean="0">
                <a:latin typeface="Arial" pitchFamily="34" charset="0"/>
                <a:cs typeface="Arial" pitchFamily="34" charset="0"/>
              </a:rPr>
              <a:t>Although oxygen is toxic to the enzymes involved in ammonia and hydrogen production, </a:t>
            </a:r>
            <a:r>
              <a:rPr lang="en-US" sz="1600" i="1" dirty="0" err="1" smtClean="0">
                <a:latin typeface="Arial" pitchFamily="34" charset="0"/>
                <a:cs typeface="Arial" pitchFamily="34" charset="0"/>
              </a:rPr>
              <a:t>Cyanothece</a:t>
            </a:r>
            <a:r>
              <a:rPr lang="en-US" sz="1600" dirty="0" smtClean="0">
                <a:latin typeface="Arial" pitchFamily="34" charset="0"/>
                <a:cs typeface="Arial" pitchFamily="34" charset="0"/>
              </a:rPr>
              <a:t> is unique in generating both in the presence of air and while producing O</a:t>
            </a:r>
            <a:r>
              <a:rPr lang="en-US" sz="1600" baseline="-25000" dirty="0" smtClean="0">
                <a:latin typeface="Arial" pitchFamily="34" charset="0"/>
                <a:cs typeface="Arial" pitchFamily="34" charset="0"/>
              </a:rPr>
              <a:t>2</a:t>
            </a:r>
            <a:r>
              <a:rPr lang="en-US" sz="1600" dirty="0" smtClean="0">
                <a:latin typeface="Arial" pitchFamily="34" charset="0"/>
                <a:cs typeface="Arial" pitchFamily="34" charset="0"/>
              </a:rPr>
              <a:t> as a byproduct of photosynthesis.</a:t>
            </a:r>
          </a:p>
          <a:p>
            <a:pPr marL="231775" indent="-231775" eaLnBrk="0" hangingPunct="0">
              <a:spcBef>
                <a:spcPts val="1200"/>
              </a:spcBef>
              <a:buFont typeface="Wingdings" pitchFamily="2" charset="2"/>
              <a:buChar char="§"/>
            </a:pPr>
            <a:r>
              <a:rPr lang="en-US" sz="1600" dirty="0" smtClean="0">
                <a:latin typeface="Arial" pitchFamily="34" charset="0"/>
                <a:cs typeface="Arial" pitchFamily="34" charset="0"/>
              </a:rPr>
              <a:t>These results suggest metabolic engineering this microbe for enhanced production of hydrogen, biodiesel, or other biofuels using only water and sunlight and without the need for added fertilizers. </a:t>
            </a:r>
          </a:p>
        </p:txBody>
      </p:sp>
      <p:pic>
        <p:nvPicPr>
          <p:cNvPr id="14" name="Picture 13" descr="cyanothece.jpg"/>
          <p:cNvPicPr>
            <a:picLocks noChangeAspect="1"/>
          </p:cNvPicPr>
          <p:nvPr/>
        </p:nvPicPr>
        <p:blipFill>
          <a:blip r:embed="rId3" cstate="print"/>
          <a:stretch>
            <a:fillRect/>
          </a:stretch>
        </p:blipFill>
        <p:spPr>
          <a:xfrm>
            <a:off x="5532882" y="1002083"/>
            <a:ext cx="3256278" cy="2159998"/>
          </a:xfrm>
          <a:prstGeom prst="rect">
            <a:avLst/>
          </a:prstGeom>
          <a:ln w="19050">
            <a:solidFill>
              <a:schemeClr val="tx1"/>
            </a:solidFill>
          </a:ln>
          <a:effectLst>
            <a:outerShdw blurRad="190500" algn="tl" rotWithShape="0">
              <a:srgbClr val="000000">
                <a:alpha val="70000"/>
              </a:srgbClr>
            </a:outerShdw>
          </a:effectLst>
        </p:spPr>
      </p:pic>
      <p:pic>
        <p:nvPicPr>
          <p:cNvPr id="15" name="Picture 14" descr="Pakrasi Fig 1.JPG"/>
          <p:cNvPicPr>
            <a:picLocks noChangeAspect="1"/>
          </p:cNvPicPr>
          <p:nvPr/>
        </p:nvPicPr>
        <p:blipFill>
          <a:blip r:embed="rId4" cstate="print"/>
          <a:srcRect l="-554" t="9503" b="13765"/>
          <a:stretch>
            <a:fillRect/>
          </a:stretch>
        </p:blipFill>
        <p:spPr>
          <a:xfrm>
            <a:off x="4573589" y="2523686"/>
            <a:ext cx="4215572" cy="3503485"/>
          </a:xfrm>
          <a:prstGeom prst="rect">
            <a:avLst/>
          </a:prstGeom>
          <a:ln w="19050">
            <a:solidFill>
              <a:schemeClr val="tx1"/>
            </a:solidFill>
          </a:ln>
          <a:effectLst>
            <a:outerShdw blurRad="190500" algn="tl" rotWithShape="0">
              <a:srgbClr val="000000">
                <a:alpha val="70000"/>
              </a:srgbClr>
            </a:outerShdw>
          </a:effectLst>
        </p:spPr>
      </p:pic>
      <p:sp>
        <p:nvSpPr>
          <p:cNvPr id="18" name="Rectangle 17"/>
          <p:cNvSpPr/>
          <p:nvPr/>
        </p:nvSpPr>
        <p:spPr>
          <a:xfrm>
            <a:off x="3795387" y="6258549"/>
            <a:ext cx="4985358" cy="600164"/>
          </a:xfrm>
          <a:prstGeom prst="rect">
            <a:avLst/>
          </a:prstGeom>
        </p:spPr>
        <p:txBody>
          <a:bodyPr wrap="square">
            <a:spAutoFit/>
          </a:bodyPr>
          <a:lstStyle/>
          <a:p>
            <a:pPr>
              <a:tabLst>
                <a:tab pos="723900" algn="l"/>
                <a:tab pos="1447800" algn="l"/>
                <a:tab pos="2171700" algn="l"/>
                <a:tab pos="2895600" algn="l"/>
                <a:tab pos="3619500" algn="l"/>
              </a:tabLst>
            </a:pPr>
            <a:r>
              <a:rPr lang="en-GB" sz="1100" b="0" dirty="0" err="1" smtClean="0">
                <a:solidFill>
                  <a:srgbClr val="000000"/>
                </a:solidFill>
                <a:latin typeface="Arial" pitchFamily="34" charset="0"/>
                <a:ea typeface="msgothic" charset="0"/>
                <a:cs typeface="Arial" pitchFamily="34" charset="0"/>
              </a:rPr>
              <a:t>Bandyopadhyay</a:t>
            </a:r>
            <a:r>
              <a:rPr lang="en-GB" sz="1100" dirty="0" smtClean="0">
                <a:solidFill>
                  <a:srgbClr val="000000"/>
                </a:solidFill>
                <a:latin typeface="Arial" pitchFamily="34" charset="0"/>
                <a:ea typeface="msgothic" charset="0"/>
                <a:cs typeface="Arial" pitchFamily="34" charset="0"/>
              </a:rPr>
              <a:t>, A., J. </a:t>
            </a:r>
            <a:r>
              <a:rPr lang="en-GB" sz="1100" dirty="0" err="1" smtClean="0">
                <a:solidFill>
                  <a:srgbClr val="000000"/>
                </a:solidFill>
                <a:latin typeface="Arial" pitchFamily="34" charset="0"/>
                <a:ea typeface="msgothic" charset="0"/>
                <a:cs typeface="Arial" pitchFamily="34" charset="0"/>
              </a:rPr>
              <a:t>Stockel</a:t>
            </a:r>
            <a:r>
              <a:rPr lang="en-GB" sz="1100" dirty="0" smtClean="0">
                <a:solidFill>
                  <a:srgbClr val="000000"/>
                </a:solidFill>
                <a:latin typeface="Arial" pitchFamily="34" charset="0"/>
                <a:ea typeface="msgothic" charset="0"/>
                <a:cs typeface="Arial" pitchFamily="34" charset="0"/>
              </a:rPr>
              <a:t>, H. Min, L. Sherman, &amp; H. Pakrasi</a:t>
            </a:r>
            <a:r>
              <a:rPr lang="en-GB" sz="1100" b="0" dirty="0" smtClean="0">
                <a:solidFill>
                  <a:srgbClr val="000000"/>
                </a:solidFill>
                <a:latin typeface="Arial" pitchFamily="34" charset="0"/>
                <a:ea typeface="msgothic" charset="0"/>
                <a:cs typeface="Arial" pitchFamily="34" charset="0"/>
              </a:rPr>
              <a:t>. 2010. “High Rates of </a:t>
            </a:r>
            <a:r>
              <a:rPr lang="en-GB" sz="1100" b="0" dirty="0" err="1" smtClean="0">
                <a:solidFill>
                  <a:srgbClr val="000000"/>
                </a:solidFill>
                <a:latin typeface="Arial" pitchFamily="34" charset="0"/>
                <a:ea typeface="msgothic" charset="0"/>
                <a:cs typeface="Arial" pitchFamily="34" charset="0"/>
              </a:rPr>
              <a:t>Photobiological</a:t>
            </a:r>
            <a:r>
              <a:rPr lang="en-GB" sz="1100" b="0" dirty="0" smtClean="0">
                <a:solidFill>
                  <a:srgbClr val="000000"/>
                </a:solidFill>
                <a:latin typeface="Arial" pitchFamily="34" charset="0"/>
                <a:ea typeface="msgothic" charset="0"/>
                <a:cs typeface="Arial" pitchFamily="34" charset="0"/>
              </a:rPr>
              <a:t> Hydrogen Production Under Aerobic Conditions “</a:t>
            </a:r>
            <a:r>
              <a:rPr lang="en-GB" sz="1100" dirty="0" smtClean="0">
                <a:solidFill>
                  <a:srgbClr val="000000"/>
                </a:solidFill>
                <a:latin typeface="Arial" pitchFamily="34" charset="0"/>
                <a:ea typeface="msgothic" charset="0"/>
                <a:cs typeface="Arial" pitchFamily="34" charset="0"/>
              </a:rPr>
              <a:t>  </a:t>
            </a:r>
            <a:r>
              <a:rPr lang="en-GB" sz="1100" b="0" dirty="0" smtClean="0">
                <a:solidFill>
                  <a:srgbClr val="000000"/>
                </a:solidFill>
                <a:latin typeface="Arial" pitchFamily="34" charset="0"/>
                <a:ea typeface="msgothic" charset="0"/>
                <a:cs typeface="Arial" pitchFamily="34" charset="0"/>
              </a:rPr>
              <a:t>Nature Commun</a:t>
            </a:r>
            <a:r>
              <a:rPr lang="en-GB" sz="1100" dirty="0" smtClean="0">
                <a:solidFill>
                  <a:srgbClr val="000000"/>
                </a:solidFill>
                <a:latin typeface="Arial" pitchFamily="34" charset="0"/>
                <a:ea typeface="msgothic" charset="0"/>
                <a:cs typeface="Arial" pitchFamily="34" charset="0"/>
              </a:rPr>
              <a:t>ications</a:t>
            </a:r>
            <a:r>
              <a:rPr lang="en-GB" sz="1100" b="0" dirty="0" smtClean="0">
                <a:solidFill>
                  <a:srgbClr val="000000"/>
                </a:solidFill>
                <a:latin typeface="Arial" pitchFamily="34" charset="0"/>
                <a:ea typeface="msgothic" charset="0"/>
                <a:cs typeface="Arial" pitchFamily="34" charset="0"/>
              </a:rPr>
              <a:t> DOI:10.1038/ncomms1139</a:t>
            </a:r>
            <a:endParaRPr lang="en-GB" sz="1100" b="0" dirty="0">
              <a:solidFill>
                <a:srgbClr val="000000"/>
              </a:solidFill>
              <a:latin typeface="Arial" pitchFamily="34" charset="0"/>
              <a:ea typeface="msgothic" charset="0"/>
              <a:cs typeface="Arial" pitchFamily="34" charset="0"/>
            </a:endParaRPr>
          </a:p>
        </p:txBody>
      </p:sp>
      <p:sp>
        <p:nvSpPr>
          <p:cNvPr id="8" name="Slide Number Placeholder 3"/>
          <p:cNvSpPr>
            <a:spLocks noGrp="1"/>
          </p:cNvSpPr>
          <p:nvPr>
            <p:ph type="sldNum" sz="quarter" idx="4294967295"/>
          </p:nvPr>
        </p:nvSpPr>
        <p:spPr>
          <a:xfrm>
            <a:off x="8413750" y="6476848"/>
            <a:ext cx="381000" cy="365125"/>
          </a:xfrm>
          <a:prstGeom prst="rect">
            <a:avLst/>
          </a:prstGeom>
        </p:spPr>
        <p:txBody>
          <a:bodyPr/>
          <a:lstStyle/>
          <a:p>
            <a:pPr>
              <a:defRPr/>
            </a:pPr>
            <a:fld id="{6EEA275D-5A49-48A8-817D-44C3EA0A3A2F}" type="slidenum">
              <a:rPr lang="en-US" smtClean="0"/>
              <a:pPr>
                <a:defRPr/>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
          <p:cNvSpPr>
            <a:spLocks noGrp="1"/>
          </p:cNvSpPr>
          <p:nvPr>
            <p:ph idx="1"/>
          </p:nvPr>
        </p:nvSpPr>
        <p:spPr>
          <a:xfrm>
            <a:off x="381000" y="1143000"/>
            <a:ext cx="8229600" cy="4876800"/>
          </a:xfrm>
        </p:spPr>
        <p:txBody>
          <a:bodyPr/>
          <a:lstStyle/>
          <a:p>
            <a:r>
              <a:rPr lang="en-US" sz="1800" dirty="0" smtClean="0">
                <a:latin typeface="Arial" charset="0"/>
                <a:cs typeface="Arial" charset="0"/>
              </a:rPr>
              <a:t>Approximately $10.3 </a:t>
            </a:r>
            <a:r>
              <a:rPr lang="en-US" sz="1800" dirty="0" smtClean="0">
                <a:latin typeface="Arial" charset="0"/>
                <a:cs typeface="Arial" charset="0"/>
              </a:rPr>
              <a:t>million in FY </a:t>
            </a:r>
            <a:r>
              <a:rPr lang="en-US" sz="1800" dirty="0" smtClean="0">
                <a:latin typeface="Arial" charset="0"/>
                <a:cs typeface="Arial" charset="0"/>
              </a:rPr>
              <a:t>2010 </a:t>
            </a:r>
            <a:r>
              <a:rPr lang="en-US" sz="1800" dirty="0" smtClean="0">
                <a:latin typeface="Arial" charset="0"/>
                <a:cs typeface="Arial" charset="0"/>
              </a:rPr>
              <a:t>via </a:t>
            </a:r>
            <a:r>
              <a:rPr lang="en-US" sz="1800" dirty="0" smtClean="0">
                <a:latin typeface="Arial" charset="0"/>
                <a:cs typeface="Arial" charset="0"/>
              </a:rPr>
              <a:t>awards from the Offices of Biological and Environmental Research, Basic Energy Sciences, and Nuclear Physics (radioisotopes)</a:t>
            </a:r>
            <a:endParaRPr lang="en-US" sz="1800" dirty="0" smtClean="0">
              <a:latin typeface="Arial" charset="0"/>
              <a:cs typeface="Arial" charset="0"/>
            </a:endParaRPr>
          </a:p>
          <a:p>
            <a:r>
              <a:rPr lang="en-US" sz="1800" dirty="0" smtClean="0">
                <a:latin typeface="Arial" charset="0"/>
                <a:cs typeface="Arial" charset="0"/>
              </a:rPr>
              <a:t>Biological and Environmental Sciences:</a:t>
            </a:r>
          </a:p>
          <a:p>
            <a:pPr lvl="1"/>
            <a:r>
              <a:rPr lang="en-US" sz="1200" dirty="0" smtClean="0"/>
              <a:t>Systems biology research on nutrient uptake in soybean root hairs</a:t>
            </a:r>
          </a:p>
          <a:p>
            <a:pPr lvl="1"/>
            <a:r>
              <a:rPr lang="en-US" sz="1200" dirty="0" smtClean="0"/>
              <a:t>Development </a:t>
            </a:r>
            <a:r>
              <a:rPr lang="en-US" sz="1200" dirty="0" smtClean="0"/>
              <a:t>of new dual-mode radionuclide and fluorescent peptide probes for in vivo analysis of carbohydrate-</a:t>
            </a:r>
            <a:r>
              <a:rPr lang="en-US" sz="1200" dirty="0" err="1" smtClean="0"/>
              <a:t>lectin</a:t>
            </a:r>
            <a:r>
              <a:rPr lang="en-US" sz="1200" dirty="0" smtClean="0"/>
              <a:t> interactions. </a:t>
            </a:r>
          </a:p>
          <a:p>
            <a:pPr lvl="1"/>
            <a:r>
              <a:rPr lang="en-US" sz="1200" dirty="0" smtClean="0"/>
              <a:t>Development of radionuclide and fluorescent imaging technologies to track the </a:t>
            </a:r>
            <a:r>
              <a:rPr lang="en-US" sz="1200" i="1" dirty="0" smtClean="0"/>
              <a:t>in vivo </a:t>
            </a:r>
            <a:r>
              <a:rPr lang="en-US" sz="1200" dirty="0" smtClean="0"/>
              <a:t>fate of </a:t>
            </a:r>
            <a:r>
              <a:rPr lang="en-US" sz="1200" dirty="0" err="1" smtClean="0"/>
              <a:t>nanoparticle</a:t>
            </a:r>
            <a:r>
              <a:rPr lang="en-US" sz="1200" dirty="0" smtClean="0"/>
              <a:t> constructs targeting tumor gene </a:t>
            </a:r>
            <a:r>
              <a:rPr lang="en-US" sz="1200" dirty="0" smtClean="0"/>
              <a:t>expression</a:t>
            </a:r>
            <a:endParaRPr lang="en-US" sz="1200" dirty="0" smtClean="0"/>
          </a:p>
          <a:p>
            <a:pPr lvl="1"/>
            <a:r>
              <a:rPr lang="en-US" sz="1200" dirty="0" smtClean="0"/>
              <a:t>Study of metabolic </a:t>
            </a:r>
            <a:r>
              <a:rPr lang="en-US" sz="1200" dirty="0" smtClean="0"/>
              <a:t>branch points </a:t>
            </a:r>
            <a:r>
              <a:rPr lang="en-US" sz="1200" dirty="0" smtClean="0"/>
              <a:t>and flux limitations in fermentative hydrogen production in sulfate-reducing </a:t>
            </a:r>
            <a:r>
              <a:rPr lang="en-US" sz="1200" dirty="0" smtClean="0"/>
              <a:t>bacteria</a:t>
            </a:r>
            <a:endParaRPr lang="en-US" sz="1200" dirty="0" smtClean="0"/>
          </a:p>
          <a:p>
            <a:pPr lvl="1"/>
            <a:r>
              <a:rPr lang="en-US" sz="1200" dirty="0" smtClean="0"/>
              <a:t>Research on microbial physiology to determine factors which regulate metal reduction and </a:t>
            </a:r>
            <a:r>
              <a:rPr lang="en-US" sz="1200" dirty="0" smtClean="0"/>
              <a:t>immobilization</a:t>
            </a:r>
            <a:endParaRPr lang="en-US" sz="1200" dirty="0" smtClean="0"/>
          </a:p>
          <a:p>
            <a:r>
              <a:rPr lang="en-US" sz="1800" dirty="0" smtClean="0"/>
              <a:t>Basic Energy Sciences:</a:t>
            </a:r>
            <a:endParaRPr lang="en-US" sz="1800" dirty="0" smtClean="0">
              <a:solidFill>
                <a:schemeClr val="tx1">
                  <a:lumMod val="65000"/>
                  <a:lumOff val="35000"/>
                </a:schemeClr>
              </a:solidFill>
              <a:latin typeface="Arial" charset="0"/>
              <a:cs typeface="Arial" charset="0"/>
            </a:endParaRPr>
          </a:p>
          <a:p>
            <a:pPr lvl="1"/>
            <a:r>
              <a:rPr lang="en-US" sz="1200" dirty="0" smtClean="0"/>
              <a:t>New </a:t>
            </a:r>
            <a:r>
              <a:rPr lang="en-US" sz="1200" dirty="0" smtClean="0"/>
              <a:t>pathways </a:t>
            </a:r>
            <a:r>
              <a:rPr lang="en-US" sz="1200" dirty="0" smtClean="0"/>
              <a:t>and </a:t>
            </a:r>
            <a:r>
              <a:rPr lang="en-US" sz="1200" dirty="0" smtClean="0"/>
              <a:t>metrics </a:t>
            </a:r>
            <a:r>
              <a:rPr lang="en-US" sz="1200" dirty="0" smtClean="0"/>
              <a:t>for </a:t>
            </a:r>
            <a:r>
              <a:rPr lang="en-US" sz="1200" dirty="0" smtClean="0"/>
              <a:t>enhanced</a:t>
            </a:r>
            <a:r>
              <a:rPr lang="en-US" sz="1200" dirty="0" smtClean="0"/>
              <a:t>, </a:t>
            </a:r>
            <a:r>
              <a:rPr lang="en-US" sz="1200" dirty="0" smtClean="0"/>
              <a:t>reversible hydrogen storage </a:t>
            </a:r>
            <a:r>
              <a:rPr lang="en-US" sz="1200" dirty="0" smtClean="0"/>
              <a:t>in </a:t>
            </a:r>
            <a:r>
              <a:rPr lang="en-US" sz="1200" dirty="0" smtClean="0"/>
              <a:t>boron-doped carbon </a:t>
            </a:r>
            <a:r>
              <a:rPr lang="en-US" sz="1200" dirty="0" err="1" smtClean="0"/>
              <a:t>nanospaces</a:t>
            </a:r>
            <a:endParaRPr lang="en-US" sz="1200" dirty="0" smtClean="0"/>
          </a:p>
          <a:p>
            <a:pPr lvl="1"/>
            <a:r>
              <a:rPr lang="en-US" sz="1200" dirty="0" smtClean="0"/>
              <a:t>Time-dependent current density-functional theory </a:t>
            </a:r>
            <a:r>
              <a:rPr lang="en-US" sz="1200" dirty="0" smtClean="0"/>
              <a:t>of </a:t>
            </a:r>
            <a:r>
              <a:rPr lang="en-US" sz="1200" dirty="0" smtClean="0"/>
              <a:t>charge</a:t>
            </a:r>
            <a:r>
              <a:rPr lang="en-US" sz="1200" dirty="0" smtClean="0"/>
              <a:t>, </a:t>
            </a:r>
            <a:r>
              <a:rPr lang="en-US" sz="1200" dirty="0" smtClean="0"/>
              <a:t>energy </a:t>
            </a:r>
            <a:r>
              <a:rPr lang="en-US" sz="1200" dirty="0" smtClean="0"/>
              <a:t>and </a:t>
            </a:r>
            <a:r>
              <a:rPr lang="en-US" sz="1200" dirty="0" smtClean="0"/>
              <a:t>spin transport </a:t>
            </a:r>
            <a:r>
              <a:rPr lang="en-US" sz="1200" dirty="0" smtClean="0"/>
              <a:t>in </a:t>
            </a:r>
            <a:r>
              <a:rPr lang="en-US" sz="1200" dirty="0" err="1" smtClean="0"/>
              <a:t>nanoscale</a:t>
            </a:r>
            <a:r>
              <a:rPr lang="en-US" sz="1200" dirty="0" smtClean="0"/>
              <a:t> conductors</a:t>
            </a:r>
            <a:endParaRPr lang="en-US" sz="1200" dirty="0" smtClean="0"/>
          </a:p>
          <a:p>
            <a:pPr lvl="1"/>
            <a:r>
              <a:rPr lang="en-US" sz="1200" dirty="0" smtClean="0"/>
              <a:t>Charge and </a:t>
            </a:r>
            <a:r>
              <a:rPr lang="en-US" sz="1200" dirty="0" smtClean="0"/>
              <a:t>spin dynamics </a:t>
            </a:r>
            <a:r>
              <a:rPr lang="en-US" sz="1200" dirty="0" smtClean="0"/>
              <a:t>in </a:t>
            </a:r>
            <a:r>
              <a:rPr lang="en-US" sz="1200" dirty="0" smtClean="0"/>
              <a:t>bulk </a:t>
            </a:r>
            <a:r>
              <a:rPr lang="en-US" sz="1200" dirty="0" smtClean="0"/>
              <a:t>and </a:t>
            </a:r>
            <a:r>
              <a:rPr lang="en-US" sz="1200" dirty="0" err="1" smtClean="0"/>
              <a:t>heterostructured</a:t>
            </a:r>
            <a:r>
              <a:rPr lang="en-US" sz="1200" dirty="0" smtClean="0"/>
              <a:t> dilute magnetic semiconductors</a:t>
            </a:r>
            <a:endParaRPr lang="en-US" sz="1200" dirty="0" smtClean="0"/>
          </a:p>
          <a:p>
            <a:pPr lvl="1"/>
            <a:r>
              <a:rPr lang="en-US" sz="1200" dirty="0" smtClean="0"/>
              <a:t>Fundamental </a:t>
            </a:r>
            <a:r>
              <a:rPr lang="en-US" sz="1200" dirty="0" smtClean="0"/>
              <a:t>studies </a:t>
            </a:r>
            <a:r>
              <a:rPr lang="en-US" sz="1200" dirty="0" smtClean="0"/>
              <a:t>of </a:t>
            </a:r>
            <a:r>
              <a:rPr lang="en-US" sz="1200" dirty="0" smtClean="0"/>
              <a:t>complex oxides </a:t>
            </a:r>
            <a:r>
              <a:rPr lang="en-US" sz="1200" dirty="0" smtClean="0"/>
              <a:t>and </a:t>
            </a:r>
            <a:r>
              <a:rPr lang="en-US" sz="1200" dirty="0" smtClean="0"/>
              <a:t>their </a:t>
            </a:r>
            <a:r>
              <a:rPr lang="en-US" sz="1200" dirty="0" smtClean="0"/>
              <a:t>Interfaces</a:t>
            </a:r>
          </a:p>
          <a:p>
            <a:pPr lvl="1"/>
            <a:r>
              <a:rPr lang="en-US" sz="1200" dirty="0" smtClean="0"/>
              <a:t>Platinum </a:t>
            </a:r>
            <a:r>
              <a:rPr lang="en-US" sz="1200" dirty="0" err="1" smtClean="0"/>
              <a:t>oxo</a:t>
            </a:r>
            <a:r>
              <a:rPr lang="en-US" sz="1200" dirty="0" smtClean="0"/>
              <a:t> complex reactivity </a:t>
            </a:r>
            <a:r>
              <a:rPr lang="en-US" sz="1200" dirty="0" smtClean="0"/>
              <a:t>and </a:t>
            </a:r>
            <a:r>
              <a:rPr lang="en-US" sz="1200" dirty="0" err="1" smtClean="0"/>
              <a:t>dioxygen</a:t>
            </a:r>
            <a:r>
              <a:rPr lang="en-US" sz="1200" dirty="0" smtClean="0"/>
              <a:t> activation</a:t>
            </a:r>
            <a:endParaRPr lang="en-US" sz="1200" dirty="0" smtClean="0"/>
          </a:p>
        </p:txBody>
      </p:sp>
      <p:sp>
        <p:nvSpPr>
          <p:cNvPr id="12291" name="Title 2"/>
          <p:cNvSpPr>
            <a:spLocks noGrp="1"/>
          </p:cNvSpPr>
          <p:nvPr>
            <p:ph type="title"/>
          </p:nvPr>
        </p:nvSpPr>
        <p:spPr>
          <a:xfrm>
            <a:off x="381000" y="-228600"/>
            <a:ext cx="8382000" cy="1143000"/>
          </a:xfrm>
        </p:spPr>
        <p:txBody>
          <a:bodyPr/>
          <a:lstStyle/>
          <a:p>
            <a:r>
              <a:rPr lang="en-US" dirty="0" smtClean="0">
                <a:solidFill>
                  <a:srgbClr val="404040"/>
                </a:solidFill>
                <a:latin typeface="Arial" charset="0"/>
                <a:cs typeface="Arial" charset="0"/>
              </a:rPr>
              <a:t> </a:t>
            </a:r>
            <a:r>
              <a:rPr lang="en-US" sz="2800" dirty="0" smtClean="0">
                <a:latin typeface="Arial" charset="0"/>
                <a:cs typeface="Arial" charset="0"/>
              </a:rPr>
              <a:t>Connections to University of Missouri</a:t>
            </a:r>
            <a:endParaRPr lang="en-US" dirty="0" smtClean="0">
              <a:latin typeface="Arial" charset="0"/>
              <a:cs typeface="Arial" charset="0"/>
            </a:endParaRPr>
          </a:p>
        </p:txBody>
      </p:sp>
      <p:sp>
        <p:nvSpPr>
          <p:cNvPr id="12293"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2A4EB9-3BEB-4B32-852E-0D8FD515D1A3}" type="slidenum">
              <a:rPr lang="en-US" smtClean="0">
                <a:latin typeface="Arial" charset="0"/>
                <a:cs typeface="Arial" charset="0"/>
              </a:rPr>
              <a:pPr fontAlgn="base">
                <a:spcBef>
                  <a:spcPct val="0"/>
                </a:spcBef>
                <a:spcAft>
                  <a:spcPct val="0"/>
                </a:spcAft>
              </a:pPr>
              <a:t>4</a:t>
            </a:fld>
            <a:endParaRPr lang="en-US" smtClean="0">
              <a:latin typeface="Arial" charset="0"/>
              <a:cs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Content Placeholder 1"/>
          <p:cNvSpPr>
            <a:spLocks noGrp="1"/>
          </p:cNvSpPr>
          <p:nvPr>
            <p:ph idx="4294967295"/>
          </p:nvPr>
        </p:nvSpPr>
        <p:spPr>
          <a:xfrm>
            <a:off x="457200" y="1169988"/>
            <a:ext cx="8229600" cy="3962400"/>
          </a:xfrm>
        </p:spPr>
        <p:txBody>
          <a:bodyPr/>
          <a:lstStyle/>
          <a:p>
            <a:pPr>
              <a:buFont typeface="Arial" pitchFamily="34" charset="0"/>
              <a:buNone/>
              <a:defRPr/>
            </a:pPr>
            <a:r>
              <a:rPr lang="en-US" sz="2000" dirty="0" smtClean="0"/>
              <a:t>Revolutionizing discovery of </a:t>
            </a:r>
            <a:r>
              <a:rPr lang="en-US" sz="2000" dirty="0" err="1" smtClean="0"/>
              <a:t>biofuels</a:t>
            </a:r>
            <a:r>
              <a:rPr lang="en-US" sz="2000" dirty="0" smtClean="0"/>
              <a:t> solutions</a:t>
            </a:r>
          </a:p>
          <a:p>
            <a:pPr>
              <a:defRPr/>
            </a:pPr>
            <a:r>
              <a:rPr lang="en-US" sz="2000" dirty="0" smtClean="0">
                <a:solidFill>
                  <a:schemeClr val="tx1"/>
                </a:solidFill>
              </a:rPr>
              <a:t>New paradigm for research—single focus, multi-disciplinary, highly integrated science</a:t>
            </a:r>
          </a:p>
          <a:p>
            <a:pPr>
              <a:defRPr/>
            </a:pPr>
            <a:r>
              <a:rPr lang="en-US" sz="2000" dirty="0" smtClean="0">
                <a:solidFill>
                  <a:schemeClr val="tx1"/>
                </a:solidFill>
              </a:rPr>
              <a:t>Building on DOE’s investments in user facilities and fundamental research programs</a:t>
            </a:r>
          </a:p>
          <a:p>
            <a:pPr>
              <a:defRPr/>
            </a:pPr>
            <a:r>
              <a:rPr lang="en-US" sz="2000" dirty="0" smtClean="0">
                <a:solidFill>
                  <a:schemeClr val="tx1"/>
                </a:solidFill>
              </a:rPr>
              <a:t>Focus on</a:t>
            </a:r>
          </a:p>
          <a:p>
            <a:pPr lvl="1">
              <a:defRPr/>
            </a:pPr>
            <a:r>
              <a:rPr lang="en-US" sz="2000" b="1" dirty="0" smtClean="0">
                <a:solidFill>
                  <a:schemeClr val="tx1"/>
                </a:solidFill>
              </a:rPr>
              <a:t>Feedstock characterization &amp; development</a:t>
            </a:r>
          </a:p>
          <a:p>
            <a:pPr lvl="1">
              <a:defRPr/>
            </a:pPr>
            <a:r>
              <a:rPr lang="en-US" sz="2000" b="1" dirty="0" smtClean="0">
                <a:solidFill>
                  <a:schemeClr val="tx1"/>
                </a:solidFill>
              </a:rPr>
              <a:t>Feedstock deconstruction</a:t>
            </a:r>
          </a:p>
          <a:p>
            <a:pPr lvl="1">
              <a:defRPr/>
            </a:pPr>
            <a:r>
              <a:rPr lang="en-US" sz="2000" b="1" dirty="0" smtClean="0">
                <a:solidFill>
                  <a:schemeClr val="tx1"/>
                </a:solidFill>
              </a:rPr>
              <a:t>Feedstock conversion to liquid fuels</a:t>
            </a:r>
          </a:p>
          <a:p>
            <a:pPr lvl="1">
              <a:defRPr/>
            </a:pPr>
            <a:endParaRPr lang="en-US" sz="2000" b="1" dirty="0" smtClean="0">
              <a:solidFill>
                <a:schemeClr val="tx1"/>
              </a:solidFill>
            </a:endParaRPr>
          </a:p>
        </p:txBody>
      </p:sp>
      <p:sp>
        <p:nvSpPr>
          <p:cNvPr id="66563" name="Slide Number Placeholder 4"/>
          <p:cNvSpPr txBox="1">
            <a:spLocks noGrp="1"/>
          </p:cNvSpPr>
          <p:nvPr/>
        </p:nvSpPr>
        <p:spPr bwMode="auto">
          <a:xfrm>
            <a:off x="8382000" y="6351588"/>
            <a:ext cx="457200" cy="365125"/>
          </a:xfrm>
          <a:prstGeom prst="rect">
            <a:avLst/>
          </a:prstGeom>
          <a:noFill/>
          <a:ln w="9525">
            <a:noFill/>
            <a:miter lim="800000"/>
            <a:headEnd/>
            <a:tailEnd/>
          </a:ln>
        </p:spPr>
        <p:txBody>
          <a:bodyPr anchor="ctr"/>
          <a:lstStyle/>
          <a:p>
            <a:pPr algn="ctr"/>
            <a:fld id="{F4D0FE3D-B1CA-49F5-90E9-08A936C71DD5}" type="slidenum">
              <a:rPr lang="en-US" sz="1200">
                <a:solidFill>
                  <a:srgbClr val="146737"/>
                </a:solidFill>
                <a:cs typeface="Arial" pitchFamily="34" charset="0"/>
              </a:rPr>
              <a:pPr algn="ctr"/>
              <a:t>40</a:t>
            </a:fld>
            <a:endParaRPr lang="en-US" sz="1200">
              <a:solidFill>
                <a:srgbClr val="146737"/>
              </a:solidFill>
              <a:cs typeface="Arial" pitchFamily="34" charset="0"/>
            </a:endParaRPr>
          </a:p>
        </p:txBody>
      </p:sp>
      <p:pic>
        <p:nvPicPr>
          <p:cNvPr id="66564" name="Picture 2" descr="c:\users\xnv\Desktop\Destop files\backgrounds_artwork\Logo_pngs\Universities_Institutes_Centers\BESC_c copy.png"/>
          <p:cNvPicPr>
            <a:picLocks noChangeAspect="1" noChangeArrowheads="1"/>
          </p:cNvPicPr>
          <p:nvPr/>
        </p:nvPicPr>
        <p:blipFill>
          <a:blip r:embed="rId3" cstate="print"/>
          <a:srcRect/>
          <a:stretch>
            <a:fillRect/>
          </a:stretch>
        </p:blipFill>
        <p:spPr bwMode="auto">
          <a:xfrm>
            <a:off x="6370638" y="5226050"/>
            <a:ext cx="2438400" cy="1036638"/>
          </a:xfrm>
          <a:prstGeom prst="rect">
            <a:avLst/>
          </a:prstGeom>
          <a:noFill/>
          <a:ln w="9525">
            <a:noFill/>
            <a:miter lim="800000"/>
            <a:headEnd/>
            <a:tailEnd/>
          </a:ln>
        </p:spPr>
      </p:pic>
      <p:pic>
        <p:nvPicPr>
          <p:cNvPr id="66566" name="Picture 2" descr="C:\Users\xnv\Desktop\Destop files\backgrounds_artwork\Logo_pngs\JBEI.png"/>
          <p:cNvPicPr>
            <a:picLocks noChangeAspect="1" noChangeArrowheads="1"/>
          </p:cNvPicPr>
          <p:nvPr/>
        </p:nvPicPr>
        <p:blipFill>
          <a:blip r:embed="rId4" cstate="print"/>
          <a:srcRect/>
          <a:stretch>
            <a:fillRect/>
          </a:stretch>
        </p:blipFill>
        <p:spPr bwMode="auto">
          <a:xfrm>
            <a:off x="431800" y="5210175"/>
            <a:ext cx="2193925" cy="958850"/>
          </a:xfrm>
          <a:prstGeom prst="rect">
            <a:avLst/>
          </a:prstGeom>
          <a:noFill/>
          <a:ln w="9525">
            <a:noFill/>
            <a:miter lim="800000"/>
            <a:headEnd/>
            <a:tailEnd/>
          </a:ln>
        </p:spPr>
      </p:pic>
      <p:sp>
        <p:nvSpPr>
          <p:cNvPr id="66569" name="Title 2"/>
          <p:cNvSpPr>
            <a:spLocks noGrp="1"/>
          </p:cNvSpPr>
          <p:nvPr>
            <p:ph type="title" idx="4294967295"/>
          </p:nvPr>
        </p:nvSpPr>
        <p:spPr>
          <a:xfrm>
            <a:off x="0" y="-214313"/>
            <a:ext cx="9144000" cy="1143001"/>
          </a:xfrm>
        </p:spPr>
        <p:txBody>
          <a:bodyPr/>
          <a:lstStyle/>
          <a:p>
            <a:pPr eaLnBrk="1" hangingPunct="1"/>
            <a:r>
              <a:rPr lang="en-US" dirty="0" smtClean="0"/>
              <a:t>The DOE </a:t>
            </a:r>
            <a:r>
              <a:rPr lang="en-US" dirty="0" err="1" smtClean="0"/>
              <a:t>Bioenergy</a:t>
            </a:r>
            <a:r>
              <a:rPr lang="en-US" dirty="0" smtClean="0"/>
              <a:t> Research Centers</a:t>
            </a:r>
          </a:p>
        </p:txBody>
      </p:sp>
      <p:pic>
        <p:nvPicPr>
          <p:cNvPr id="10" name="Picture 8"/>
          <p:cNvPicPr>
            <a:picLocks noChangeAspect="1" noChangeArrowheads="1"/>
          </p:cNvPicPr>
          <p:nvPr/>
        </p:nvPicPr>
        <p:blipFill>
          <a:blip r:embed="rId5" cstate="print"/>
          <a:srcRect/>
          <a:stretch>
            <a:fillRect/>
          </a:stretch>
        </p:blipFill>
        <p:spPr bwMode="auto">
          <a:xfrm>
            <a:off x="3429000" y="5029200"/>
            <a:ext cx="2286000" cy="113109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itle 2"/>
          <p:cNvSpPr>
            <a:spLocks noGrp="1"/>
          </p:cNvSpPr>
          <p:nvPr>
            <p:ph type="title"/>
          </p:nvPr>
        </p:nvSpPr>
        <p:spPr/>
        <p:txBody>
          <a:bodyPr/>
          <a:lstStyle/>
          <a:p>
            <a:r>
              <a:rPr lang="en-US" dirty="0" smtClean="0"/>
              <a:t>Energy Frontier Research Center:</a:t>
            </a:r>
            <a:br>
              <a:rPr lang="en-US" dirty="0" smtClean="0"/>
            </a:br>
            <a:r>
              <a:rPr lang="en-US" dirty="0" smtClean="0"/>
              <a:t>Center for </a:t>
            </a:r>
            <a:r>
              <a:rPr lang="en-US" dirty="0" err="1" smtClean="0"/>
              <a:t>Lignocellulose</a:t>
            </a:r>
            <a:r>
              <a:rPr lang="en-US" dirty="0" smtClean="0"/>
              <a:t> Structure and Formation (PSU)</a:t>
            </a:r>
          </a:p>
        </p:txBody>
      </p:sp>
      <p:sp>
        <p:nvSpPr>
          <p:cNvPr id="71685"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5EE01D-FD4D-4750-8280-839134FB832F}" type="slidenum">
              <a:rPr lang="en-US" smtClean="0"/>
              <a:pPr fontAlgn="base">
                <a:spcBef>
                  <a:spcPct val="0"/>
                </a:spcBef>
                <a:spcAft>
                  <a:spcPct val="0"/>
                </a:spcAft>
              </a:pPr>
              <a:t>41</a:t>
            </a:fld>
            <a:endParaRPr lang="en-US" smtClean="0"/>
          </a:p>
        </p:txBody>
      </p:sp>
      <p:sp>
        <p:nvSpPr>
          <p:cNvPr id="9" name="Text Box 13"/>
          <p:cNvSpPr txBox="1">
            <a:spLocks noChangeArrowheads="1"/>
          </p:cNvSpPr>
          <p:nvPr/>
        </p:nvSpPr>
        <p:spPr bwMode="auto">
          <a:xfrm>
            <a:off x="352424" y="3886200"/>
            <a:ext cx="8458200" cy="209288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spcBef>
                <a:spcPct val="50000"/>
              </a:spcBef>
              <a:defRPr/>
            </a:pPr>
            <a:r>
              <a:rPr lang="en-US" b="1" dirty="0">
                <a:latin typeface="+mj-lt"/>
                <a:cs typeface="Arial" pitchFamily="34" charset="0"/>
              </a:rPr>
              <a:t>RESEARCH </a:t>
            </a:r>
            <a:r>
              <a:rPr lang="en-US" b="1" dirty="0" smtClean="0">
                <a:latin typeface="+mj-lt"/>
                <a:cs typeface="Arial" pitchFamily="34" charset="0"/>
              </a:rPr>
              <a:t>OBJECTIVES:</a:t>
            </a:r>
            <a:endParaRPr lang="en-US" b="1" dirty="0">
              <a:latin typeface="+mj-lt"/>
              <a:cs typeface="Arial" pitchFamily="34" charset="0"/>
            </a:endParaRPr>
          </a:p>
          <a:p>
            <a:pPr>
              <a:defRPr/>
            </a:pPr>
            <a:r>
              <a:rPr lang="en-US" sz="1600" b="1" dirty="0" smtClean="0">
                <a:latin typeface="+mj-lt"/>
                <a:cs typeface="Arial" pitchFamily="34" charset="0"/>
              </a:rPr>
              <a:t>Develop a detailed understanding of the </a:t>
            </a:r>
            <a:r>
              <a:rPr lang="en-US" sz="1600" b="1" dirty="0" err="1" smtClean="0">
                <a:latin typeface="+mj-lt"/>
                <a:cs typeface="Arial" pitchFamily="34" charset="0"/>
              </a:rPr>
              <a:t>nano</a:t>
            </a:r>
            <a:r>
              <a:rPr lang="en-US" sz="1600" b="1" dirty="0" smtClean="0">
                <a:latin typeface="+mj-lt"/>
                <a:cs typeface="Arial" pitchFamily="34" charset="0"/>
              </a:rPr>
              <a:t>-scale structure of </a:t>
            </a:r>
            <a:r>
              <a:rPr lang="en-US" sz="1600" b="1" dirty="0" err="1" smtClean="0">
                <a:latin typeface="+mj-lt"/>
                <a:cs typeface="Arial" pitchFamily="34" charset="0"/>
              </a:rPr>
              <a:t>lignocellulose</a:t>
            </a:r>
            <a:r>
              <a:rPr lang="en-US" sz="1600" b="1" dirty="0" smtClean="0">
                <a:latin typeface="+mj-lt"/>
                <a:cs typeface="Arial" pitchFamily="34" charset="0"/>
              </a:rPr>
              <a:t> and the </a:t>
            </a:r>
            <a:r>
              <a:rPr lang="en-US" sz="1600" b="1" dirty="0" err="1" smtClean="0">
                <a:latin typeface="+mj-lt"/>
                <a:cs typeface="Arial" pitchFamily="34" charset="0"/>
              </a:rPr>
              <a:t>physichemical</a:t>
            </a:r>
            <a:r>
              <a:rPr lang="en-US" sz="1600" b="1" dirty="0" smtClean="0">
                <a:latin typeface="+mj-lt"/>
                <a:cs typeface="Arial" pitchFamily="34" charset="0"/>
              </a:rPr>
              <a:t> principles of its formation through:</a:t>
            </a:r>
          </a:p>
          <a:p>
            <a:pPr marL="342900" indent="-342900">
              <a:buFont typeface="+mj-lt"/>
              <a:buAutoNum type="arabicPeriod"/>
            </a:pPr>
            <a:r>
              <a:rPr lang="en-US" sz="1600" b="1" dirty="0" smtClean="0">
                <a:latin typeface="+mj-lt"/>
                <a:cs typeface="Arial" pitchFamily="34" charset="0"/>
              </a:rPr>
              <a:t>Use a </a:t>
            </a:r>
            <a:r>
              <a:rPr lang="en-US" sz="1600" b="1" dirty="0" err="1" smtClean="0">
                <a:latin typeface="+mj-lt"/>
                <a:cs typeface="Arial" pitchFamily="34" charset="0"/>
              </a:rPr>
              <a:t>nano</a:t>
            </a:r>
            <a:r>
              <a:rPr lang="en-US" sz="1600" b="1" dirty="0" smtClean="0">
                <a:latin typeface="+mj-lt"/>
                <a:cs typeface="Arial" pitchFamily="34" charset="0"/>
              </a:rPr>
              <a:t>-engineered platform to facilitate biophysical spectroscopic studies</a:t>
            </a:r>
          </a:p>
          <a:p>
            <a:pPr marL="342900" indent="-342900">
              <a:buFont typeface="+mj-lt"/>
              <a:buAutoNum type="arabicPeriod"/>
            </a:pPr>
            <a:r>
              <a:rPr lang="en-US" sz="1600" b="1" dirty="0" smtClean="0">
                <a:latin typeface="+mj-lt"/>
                <a:cs typeface="Arial" pitchFamily="34" charset="0"/>
              </a:rPr>
              <a:t>Characterize the dynamics and </a:t>
            </a:r>
            <a:r>
              <a:rPr lang="en-US" sz="1600" b="1" dirty="0" err="1" smtClean="0">
                <a:latin typeface="+mj-lt"/>
                <a:cs typeface="Arial" pitchFamily="34" charset="0"/>
              </a:rPr>
              <a:t>energetics</a:t>
            </a:r>
            <a:r>
              <a:rPr lang="en-US" sz="1600" b="1" dirty="0" smtClean="0">
                <a:latin typeface="+mj-lt"/>
                <a:cs typeface="Arial" pitchFamily="34" charset="0"/>
              </a:rPr>
              <a:t> of specific cellulose-polysaccharide-protein-enzyme-lignin binding interactions</a:t>
            </a:r>
          </a:p>
          <a:p>
            <a:pPr marL="342900" indent="-342900">
              <a:buFont typeface="+mj-lt"/>
              <a:buAutoNum type="arabicPeriod"/>
            </a:pPr>
            <a:r>
              <a:rPr lang="en-US" sz="1600" b="1" dirty="0" smtClean="0">
                <a:latin typeface="+mj-lt"/>
                <a:cs typeface="Arial" pitchFamily="34" charset="0"/>
              </a:rPr>
              <a:t>Develop and validate a </a:t>
            </a:r>
            <a:r>
              <a:rPr lang="en-US" sz="1600" b="1" dirty="0" err="1" smtClean="0">
                <a:latin typeface="+mj-lt"/>
                <a:cs typeface="Arial" pitchFamily="34" charset="0"/>
              </a:rPr>
              <a:t>multiscale</a:t>
            </a:r>
            <a:r>
              <a:rPr lang="en-US" sz="1600" b="1" dirty="0" smtClean="0">
                <a:latin typeface="+mj-lt"/>
                <a:cs typeface="Arial" pitchFamily="34" charset="0"/>
              </a:rPr>
              <a:t> model that will bridge the </a:t>
            </a:r>
            <a:r>
              <a:rPr lang="en-US" sz="1600" b="1" dirty="0" err="1" smtClean="0">
                <a:latin typeface="+mj-lt"/>
                <a:cs typeface="Arial" pitchFamily="34" charset="0"/>
              </a:rPr>
              <a:t>nano</a:t>
            </a:r>
            <a:r>
              <a:rPr lang="en-US" sz="1600" b="1" dirty="0" smtClean="0">
                <a:latin typeface="+mj-lt"/>
                <a:cs typeface="Arial" pitchFamily="34" charset="0"/>
              </a:rPr>
              <a:t> and molecular scale to real-world applications including drying and chemical/enzymatic degradation  </a:t>
            </a:r>
          </a:p>
        </p:txBody>
      </p:sp>
      <p:grpSp>
        <p:nvGrpSpPr>
          <p:cNvPr id="10" name="Group 9"/>
          <p:cNvGrpSpPr>
            <a:grpSpLocks/>
          </p:cNvGrpSpPr>
          <p:nvPr/>
        </p:nvGrpSpPr>
        <p:grpSpPr bwMode="auto">
          <a:xfrm>
            <a:off x="2514600" y="1066800"/>
            <a:ext cx="3705225" cy="2711450"/>
            <a:chOff x="0" y="228600"/>
            <a:chExt cx="5681663" cy="4521200"/>
          </a:xfrm>
        </p:grpSpPr>
        <p:pic>
          <p:nvPicPr>
            <p:cNvPr id="11" name="Picture 22" descr="cell_wall_model-EDITED.tif"/>
            <p:cNvPicPr>
              <a:picLocks noChangeAspect="1"/>
            </p:cNvPicPr>
            <p:nvPr/>
          </p:nvPicPr>
          <p:blipFill>
            <a:blip r:embed="rId2" cstate="print"/>
            <a:srcRect/>
            <a:stretch>
              <a:fillRect/>
            </a:stretch>
          </p:blipFill>
          <p:spPr bwMode="auto">
            <a:xfrm>
              <a:off x="2667000" y="1219200"/>
              <a:ext cx="3014663" cy="1911350"/>
            </a:xfrm>
            <a:prstGeom prst="rect">
              <a:avLst/>
            </a:prstGeom>
            <a:noFill/>
            <a:ln w="9525">
              <a:noFill/>
              <a:miter lim="800000"/>
              <a:headEnd/>
              <a:tailEnd/>
            </a:ln>
          </p:spPr>
        </p:pic>
        <p:pic>
          <p:nvPicPr>
            <p:cNvPr id="12" name="Picture 20" descr="cellulose_synthesis-EDITED.tif"/>
            <p:cNvPicPr>
              <a:picLocks noChangeAspect="1"/>
            </p:cNvPicPr>
            <p:nvPr/>
          </p:nvPicPr>
          <p:blipFill>
            <a:blip r:embed="rId3" cstate="print"/>
            <a:srcRect/>
            <a:stretch>
              <a:fillRect/>
            </a:stretch>
          </p:blipFill>
          <p:spPr bwMode="auto">
            <a:xfrm>
              <a:off x="228600" y="228600"/>
              <a:ext cx="2427288" cy="1544638"/>
            </a:xfrm>
            <a:prstGeom prst="rect">
              <a:avLst/>
            </a:prstGeom>
            <a:noFill/>
            <a:ln w="9525">
              <a:noFill/>
              <a:miter lim="800000"/>
              <a:headEnd/>
              <a:tailEnd/>
            </a:ln>
          </p:spPr>
        </p:pic>
        <p:cxnSp>
          <p:nvCxnSpPr>
            <p:cNvPr id="13" name="Straight Arrow Connector 12"/>
            <p:cNvCxnSpPr/>
            <p:nvPr/>
          </p:nvCxnSpPr>
          <p:spPr>
            <a:xfrm>
              <a:off x="1981523" y="1295371"/>
              <a:ext cx="2590098" cy="22764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5"/>
            <p:cNvGrpSpPr>
              <a:grpSpLocks/>
            </p:cNvGrpSpPr>
            <p:nvPr/>
          </p:nvGrpSpPr>
          <p:grpSpPr bwMode="auto">
            <a:xfrm>
              <a:off x="228600" y="2895600"/>
              <a:ext cx="2667000" cy="1854200"/>
              <a:chOff x="5791200" y="228600"/>
              <a:chExt cx="2667000" cy="1854200"/>
            </a:xfrm>
          </p:grpSpPr>
          <p:pic>
            <p:nvPicPr>
              <p:cNvPr id="21" name="Picture 26" descr="plant_cell_walls-EDITED.tif"/>
              <p:cNvPicPr>
                <a:picLocks noChangeAspect="1"/>
              </p:cNvPicPr>
              <p:nvPr/>
            </p:nvPicPr>
            <p:blipFill>
              <a:blip r:embed="rId4" cstate="print"/>
              <a:srcRect/>
              <a:stretch>
                <a:fillRect/>
              </a:stretch>
            </p:blipFill>
            <p:spPr bwMode="auto">
              <a:xfrm>
                <a:off x="5791200" y="304800"/>
                <a:ext cx="1873250" cy="1489075"/>
              </a:xfrm>
              <a:prstGeom prst="rect">
                <a:avLst/>
              </a:prstGeom>
              <a:noFill/>
              <a:ln w="9525">
                <a:noFill/>
                <a:miter lim="800000"/>
                <a:headEnd/>
                <a:tailEnd/>
              </a:ln>
            </p:spPr>
          </p:pic>
          <p:pic>
            <p:nvPicPr>
              <p:cNvPr id="22" name="Picture 19"/>
              <p:cNvPicPr>
                <a:picLocks noChangeAspect="1" noChangeArrowheads="1"/>
              </p:cNvPicPr>
              <p:nvPr/>
            </p:nvPicPr>
            <p:blipFill>
              <a:blip r:embed="rId5" cstate="print"/>
              <a:srcRect/>
              <a:stretch>
                <a:fillRect/>
              </a:stretch>
            </p:blipFill>
            <p:spPr bwMode="auto">
              <a:xfrm>
                <a:off x="7696200" y="228600"/>
                <a:ext cx="762000" cy="1854200"/>
              </a:xfrm>
              <a:prstGeom prst="rect">
                <a:avLst/>
              </a:prstGeom>
              <a:noFill/>
              <a:ln w="9525">
                <a:noFill/>
                <a:miter lim="800000"/>
                <a:headEnd/>
                <a:tailEnd/>
              </a:ln>
            </p:spPr>
          </p:pic>
          <p:cxnSp>
            <p:nvCxnSpPr>
              <p:cNvPr id="23" name="Straight Arrow Connector 22"/>
              <p:cNvCxnSpPr/>
              <p:nvPr/>
            </p:nvCxnSpPr>
            <p:spPr>
              <a:xfrm flipV="1">
                <a:off x="6249073" y="1447502"/>
                <a:ext cx="1828163" cy="304414"/>
              </a:xfrm>
              <a:prstGeom prst="straightConnector1">
                <a:avLst/>
              </a:prstGeom>
              <a:ln w="28575">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H="1">
                <a:off x="7428850" y="725000"/>
                <a:ext cx="839121" cy="457649"/>
              </a:xfrm>
              <a:prstGeom prst="straightConnector1">
                <a:avLst/>
              </a:prstGeom>
              <a:ln w="28575">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p:cNvCxnSpPr/>
            <p:nvPr/>
          </p:nvCxnSpPr>
          <p:spPr>
            <a:xfrm>
              <a:off x="990762" y="1830080"/>
              <a:ext cx="990761"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66225" y="1830080"/>
              <a:ext cx="839835" cy="434120"/>
            </a:xfrm>
            <a:prstGeom prst="rect">
              <a:avLst/>
            </a:prstGeom>
            <a:noFill/>
          </p:spPr>
          <p:txBody>
            <a:bodyPr>
              <a:spAutoFit/>
            </a:bodyPr>
            <a:lstStyle/>
            <a:p>
              <a:pPr algn="ctr">
                <a:defRPr/>
              </a:pPr>
              <a:r>
                <a:rPr lang="en-US" sz="1100" dirty="0">
                  <a:latin typeface="+mn-lt"/>
                </a:rPr>
                <a:t>50 nm</a:t>
              </a:r>
            </a:p>
          </p:txBody>
        </p:sp>
        <p:cxnSp>
          <p:nvCxnSpPr>
            <p:cNvPr id="17" name="Straight Arrow Connector 16"/>
            <p:cNvCxnSpPr/>
            <p:nvPr/>
          </p:nvCxnSpPr>
          <p:spPr>
            <a:xfrm rot="10800000" flipV="1">
              <a:off x="1295049" y="2502436"/>
              <a:ext cx="1927968" cy="394413"/>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8" name="TextBox 7"/>
            <p:cNvSpPr txBox="1">
              <a:spLocks noChangeArrowheads="1"/>
            </p:cNvSpPr>
            <p:nvPr/>
          </p:nvSpPr>
          <p:spPr bwMode="auto">
            <a:xfrm>
              <a:off x="2667001" y="525364"/>
              <a:ext cx="2977767" cy="513012"/>
            </a:xfrm>
            <a:prstGeom prst="rect">
              <a:avLst/>
            </a:prstGeom>
            <a:noFill/>
            <a:ln w="9525">
              <a:noFill/>
              <a:miter lim="800000"/>
              <a:headEnd/>
              <a:tailEnd/>
            </a:ln>
          </p:spPr>
          <p:txBody>
            <a:bodyPr>
              <a:spAutoFit/>
            </a:bodyPr>
            <a:lstStyle/>
            <a:p>
              <a:r>
                <a:rPr lang="en-US" sz="1400" i="1">
                  <a:latin typeface="Calibri" pitchFamily="34" charset="0"/>
                </a:rPr>
                <a:t>Cellulose synthesis</a:t>
              </a:r>
            </a:p>
          </p:txBody>
        </p:sp>
        <p:sp>
          <p:nvSpPr>
            <p:cNvPr id="19" name="TextBox 7"/>
            <p:cNvSpPr txBox="1">
              <a:spLocks noChangeArrowheads="1"/>
            </p:cNvSpPr>
            <p:nvPr/>
          </p:nvSpPr>
          <p:spPr bwMode="auto">
            <a:xfrm>
              <a:off x="0" y="2209800"/>
              <a:ext cx="2557977" cy="513012"/>
            </a:xfrm>
            <a:prstGeom prst="rect">
              <a:avLst/>
            </a:prstGeom>
            <a:noFill/>
            <a:ln w="9525">
              <a:noFill/>
              <a:miter lim="800000"/>
              <a:headEnd/>
              <a:tailEnd/>
            </a:ln>
          </p:spPr>
          <p:txBody>
            <a:bodyPr>
              <a:spAutoFit/>
            </a:bodyPr>
            <a:lstStyle/>
            <a:p>
              <a:r>
                <a:rPr lang="en-US" sz="1400" i="1">
                  <a:latin typeface="Calibri" pitchFamily="34" charset="0"/>
                </a:rPr>
                <a:t>Cell wall assembly</a:t>
              </a:r>
            </a:p>
          </p:txBody>
        </p:sp>
        <p:sp>
          <p:nvSpPr>
            <p:cNvPr id="20" name="TextBox 7"/>
            <p:cNvSpPr txBox="1">
              <a:spLocks noChangeArrowheads="1"/>
            </p:cNvSpPr>
            <p:nvPr/>
          </p:nvSpPr>
          <p:spPr bwMode="auto">
            <a:xfrm>
              <a:off x="3057885" y="3497165"/>
              <a:ext cx="2611478" cy="872119"/>
            </a:xfrm>
            <a:prstGeom prst="rect">
              <a:avLst/>
            </a:prstGeom>
            <a:noFill/>
            <a:ln w="9525">
              <a:noFill/>
              <a:miter lim="800000"/>
              <a:headEnd/>
              <a:tailEnd/>
            </a:ln>
          </p:spPr>
          <p:txBody>
            <a:bodyPr>
              <a:spAutoFit/>
            </a:bodyPr>
            <a:lstStyle/>
            <a:p>
              <a:r>
                <a:rPr lang="en-US" sz="1400" i="1">
                  <a:latin typeface="Calibri" pitchFamily="34" charset="0"/>
                </a:rPr>
                <a:t>Plant material properties</a:t>
              </a:r>
            </a:p>
          </p:txBody>
        </p:sp>
      </p:grpSp>
      <p:pic>
        <p:nvPicPr>
          <p:cNvPr id="25" name="Picture 20" descr="http://www.personal.psu.edu/users/a/q/aqs11/imgs/logo.jpg"/>
          <p:cNvPicPr>
            <a:picLocks noChangeAspect="1" noChangeArrowheads="1"/>
          </p:cNvPicPr>
          <p:nvPr/>
        </p:nvPicPr>
        <p:blipFill>
          <a:blip r:embed="rId6" cstate="print"/>
          <a:srcRect/>
          <a:stretch>
            <a:fillRect/>
          </a:stretch>
        </p:blipFill>
        <p:spPr bwMode="auto">
          <a:xfrm>
            <a:off x="4038600" y="6308298"/>
            <a:ext cx="1177139" cy="539427"/>
          </a:xfrm>
          <a:prstGeom prst="rect">
            <a:avLst/>
          </a:prstGeom>
          <a:noFill/>
          <a:ln w="9525">
            <a:noFill/>
            <a:miter lim="800000"/>
            <a:headEnd/>
            <a:tailEnd/>
          </a:ln>
        </p:spPr>
      </p:pic>
      <p:pic>
        <p:nvPicPr>
          <p:cNvPr id="26" name="Picture 24" descr="http://dixiedining.files.wordpress.com/2008/08/virginia-tech-logo.jpg"/>
          <p:cNvPicPr>
            <a:picLocks noChangeAspect="1" noChangeArrowheads="1"/>
          </p:cNvPicPr>
          <p:nvPr/>
        </p:nvPicPr>
        <p:blipFill>
          <a:blip r:embed="rId7" cstate="print"/>
          <a:srcRect/>
          <a:stretch>
            <a:fillRect/>
          </a:stretch>
        </p:blipFill>
        <p:spPr bwMode="auto">
          <a:xfrm>
            <a:off x="6692900" y="6314325"/>
            <a:ext cx="739427" cy="493713"/>
          </a:xfrm>
          <a:prstGeom prst="rect">
            <a:avLst/>
          </a:prstGeom>
          <a:noFill/>
          <a:ln w="9525">
            <a:noFill/>
            <a:miter lim="800000"/>
            <a:headEnd/>
            <a:tailEnd/>
          </a:ln>
        </p:spPr>
      </p:pic>
      <p:pic>
        <p:nvPicPr>
          <p:cNvPr id="27" name="Picture 25"/>
          <p:cNvPicPr>
            <a:picLocks noChangeAspect="1" noChangeArrowheads="1"/>
          </p:cNvPicPr>
          <p:nvPr/>
        </p:nvPicPr>
        <p:blipFill>
          <a:blip r:embed="rId8" cstate="print"/>
          <a:srcRect/>
          <a:stretch>
            <a:fillRect/>
          </a:stretch>
        </p:blipFill>
        <p:spPr bwMode="auto">
          <a:xfrm>
            <a:off x="5638800" y="6303726"/>
            <a:ext cx="548570" cy="543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219200" y="4953000"/>
            <a:ext cx="67056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683" name="Title 2"/>
          <p:cNvSpPr>
            <a:spLocks noGrp="1"/>
          </p:cNvSpPr>
          <p:nvPr>
            <p:ph type="title"/>
          </p:nvPr>
        </p:nvSpPr>
        <p:spPr/>
        <p:txBody>
          <a:bodyPr/>
          <a:lstStyle/>
          <a:p>
            <a:r>
              <a:rPr lang="en-US" dirty="0" smtClean="0"/>
              <a:t>Innovation Hub </a:t>
            </a:r>
            <a:br>
              <a:rPr lang="en-US" dirty="0" smtClean="0"/>
            </a:br>
            <a:r>
              <a:rPr lang="en-US" dirty="0" smtClean="0"/>
              <a:t>Joint Center for Artificial Photosynthesis (JCAP)</a:t>
            </a:r>
          </a:p>
        </p:txBody>
      </p:sp>
      <p:sp>
        <p:nvSpPr>
          <p:cNvPr id="71685"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5EE01D-FD4D-4750-8280-839134FB832F}" type="slidenum">
              <a:rPr lang="en-US" smtClean="0"/>
              <a:pPr fontAlgn="base">
                <a:spcBef>
                  <a:spcPct val="0"/>
                </a:spcBef>
                <a:spcAft>
                  <a:spcPct val="0"/>
                </a:spcAft>
              </a:pPr>
              <a:t>42</a:t>
            </a:fld>
            <a:endParaRPr lang="en-US" smtClean="0"/>
          </a:p>
        </p:txBody>
      </p:sp>
      <p:sp>
        <p:nvSpPr>
          <p:cNvPr id="35" name="Text Box 4"/>
          <p:cNvSpPr txBox="1">
            <a:spLocks noChangeArrowheads="1"/>
          </p:cNvSpPr>
          <p:nvPr/>
        </p:nvSpPr>
        <p:spPr bwMode="auto">
          <a:xfrm>
            <a:off x="528034" y="997683"/>
            <a:ext cx="7956747" cy="3985684"/>
          </a:xfrm>
          <a:prstGeom prst="rect">
            <a:avLst/>
          </a:prstGeom>
          <a:noFill/>
          <a:ln w="9525" algn="ctr">
            <a:noFill/>
            <a:miter lim="800000"/>
            <a:headEnd/>
            <a:tailEnd/>
          </a:ln>
          <a:effectLst/>
        </p:spPr>
        <p:txBody>
          <a:bodyPr wrap="square" lIns="91418" tIns="45709" rIns="91418" bIns="45709">
            <a:spAutoFit/>
          </a:bodyPr>
          <a:lstStyle/>
          <a:p>
            <a:pPr marL="169863" indent="-169863">
              <a:spcAft>
                <a:spcPts val="600"/>
              </a:spcAft>
              <a:buFont typeface="Wingdings" pitchFamily="2" charset="2"/>
              <a:buChar char="§"/>
            </a:pPr>
            <a:r>
              <a:rPr lang="en-US" sz="1600" dirty="0" smtClean="0">
                <a:solidFill>
                  <a:schemeClr val="tx1">
                    <a:lumMod val="85000"/>
                    <a:lumOff val="15000"/>
                  </a:schemeClr>
                </a:solidFill>
              </a:rPr>
              <a:t>The design of highly efficient, non‐biological, molecular‐level “machines” that generate fuels directly from sunlight, water, and carbon dioxide is the challenge. </a:t>
            </a:r>
          </a:p>
          <a:p>
            <a:pPr marL="169863" indent="-169863">
              <a:spcAft>
                <a:spcPts val="600"/>
              </a:spcAft>
              <a:buFont typeface="Wingdings" pitchFamily="2" charset="2"/>
              <a:buChar char="§"/>
            </a:pPr>
            <a:r>
              <a:rPr lang="en-US" sz="1600" dirty="0" smtClean="0">
                <a:solidFill>
                  <a:schemeClr val="tx1">
                    <a:lumMod val="85000"/>
                    <a:lumOff val="15000"/>
                  </a:schemeClr>
                </a:solidFill>
              </a:rPr>
              <a:t>Basic research has provided an understanding of the complex photochemistry of the natural photosynthetic system and the use of inorganic photo‐catalytic methods to split water or reduce carbon dioxide – key steps in photosynthesis. </a:t>
            </a:r>
          </a:p>
          <a:p>
            <a:pPr marL="169863" indent="-169863">
              <a:spcAft>
                <a:spcPts val="600"/>
              </a:spcAft>
              <a:buFont typeface="Wingdings" pitchFamily="2" charset="2"/>
              <a:buChar char="§"/>
            </a:pPr>
            <a:r>
              <a:rPr lang="en-US" sz="1600" b="1" dirty="0" smtClean="0">
                <a:solidFill>
                  <a:schemeClr val="tx1">
                    <a:lumMod val="85000"/>
                    <a:lumOff val="15000"/>
                  </a:schemeClr>
                </a:solidFill>
                <a:latin typeface="Arial" pitchFamily="34" charset="0"/>
                <a:cs typeface="Arial" pitchFamily="34" charset="0"/>
              </a:rPr>
              <a:t>JCAP Mission:  To demonstrate a scalable, </a:t>
            </a:r>
            <a:r>
              <a:rPr lang="en-US" sz="1600" b="1" dirty="0" err="1" smtClean="0">
                <a:solidFill>
                  <a:schemeClr val="tx1">
                    <a:lumMod val="85000"/>
                    <a:lumOff val="15000"/>
                  </a:schemeClr>
                </a:solidFill>
                <a:latin typeface="Arial" pitchFamily="34" charset="0"/>
                <a:cs typeface="Arial" pitchFamily="34" charset="0"/>
              </a:rPr>
              <a:t>manufacturable</a:t>
            </a:r>
            <a:r>
              <a:rPr lang="en-US" sz="1600" b="1" dirty="0" smtClean="0">
                <a:solidFill>
                  <a:schemeClr val="tx1">
                    <a:lumMod val="85000"/>
                    <a:lumOff val="15000"/>
                  </a:schemeClr>
                </a:solidFill>
                <a:latin typeface="Arial" pitchFamily="34" charset="0"/>
                <a:cs typeface="Arial" pitchFamily="34" charset="0"/>
              </a:rPr>
              <a:t> solar-fuels generator using Earth-abundant elements, that, with no wires, robustly produces fuel from the sun 10 times more efficiently than (current) crops.</a:t>
            </a:r>
          </a:p>
          <a:p>
            <a:pPr marL="228600" indent="-228600">
              <a:spcAft>
                <a:spcPts val="200"/>
              </a:spcAft>
              <a:buFont typeface="Wingdings" pitchFamily="2" charset="2"/>
              <a:buChar char="§"/>
            </a:pPr>
            <a:r>
              <a:rPr lang="en-US" sz="1600" dirty="0" smtClean="0">
                <a:solidFill>
                  <a:schemeClr val="tx1">
                    <a:lumMod val="85000"/>
                    <a:lumOff val="15000"/>
                  </a:schemeClr>
                </a:solidFill>
                <a:latin typeface="Arial" pitchFamily="34" charset="0"/>
                <a:cs typeface="Arial" pitchFamily="34" charset="0"/>
              </a:rPr>
              <a:t>JCAP R&amp;D focuses on:</a:t>
            </a:r>
          </a:p>
          <a:p>
            <a:pPr marL="627063" lvl="3" indent="-169863">
              <a:spcAft>
                <a:spcPts val="200"/>
              </a:spcAft>
              <a:buFont typeface="Wingdings" pitchFamily="2" charset="2"/>
              <a:buChar char="§"/>
            </a:pPr>
            <a:r>
              <a:rPr lang="en-US" sz="1200" dirty="0" smtClean="0">
                <a:solidFill>
                  <a:schemeClr val="tx1">
                    <a:lumMod val="85000"/>
                    <a:lumOff val="15000"/>
                  </a:schemeClr>
                </a:solidFill>
                <a:latin typeface="Arial" pitchFamily="34" charset="0"/>
                <a:cs typeface="Arial" pitchFamily="34" charset="0"/>
              </a:rPr>
              <a:t>Accelerating the rate of catalyst discovery for solar fuel reactions</a:t>
            </a:r>
          </a:p>
          <a:p>
            <a:pPr marL="627063" lvl="3" indent="-169863">
              <a:spcAft>
                <a:spcPts val="200"/>
              </a:spcAft>
              <a:buFont typeface="Wingdings" pitchFamily="2" charset="2"/>
              <a:buChar char="§"/>
            </a:pPr>
            <a:r>
              <a:rPr lang="en-US" sz="1200" dirty="0" smtClean="0">
                <a:solidFill>
                  <a:schemeClr val="tx1">
                    <a:lumMod val="85000"/>
                    <a:lumOff val="15000"/>
                  </a:schemeClr>
                </a:solidFill>
                <a:latin typeface="Arial" pitchFamily="34" charset="0"/>
                <a:cs typeface="Arial" pitchFamily="34" charset="0"/>
              </a:rPr>
              <a:t>Discovering earth-abundant, robust, inorganic light absorbers with optimal band gap</a:t>
            </a:r>
          </a:p>
          <a:p>
            <a:pPr marL="627063" lvl="3" indent="-169863">
              <a:spcAft>
                <a:spcPts val="600"/>
              </a:spcAft>
              <a:buFont typeface="Wingdings" pitchFamily="2" charset="2"/>
              <a:buChar char="§"/>
            </a:pPr>
            <a:r>
              <a:rPr lang="en-US" sz="1200" dirty="0" smtClean="0">
                <a:solidFill>
                  <a:schemeClr val="tx1">
                    <a:lumMod val="85000"/>
                    <a:lumOff val="15000"/>
                  </a:schemeClr>
                </a:solidFill>
                <a:latin typeface="Arial" pitchFamily="34" charset="0"/>
                <a:cs typeface="Arial" pitchFamily="34" charset="0"/>
              </a:rPr>
              <a:t>Providing system integration and scale-up</a:t>
            </a:r>
          </a:p>
          <a:p>
            <a:pPr marL="169863" indent="-169863">
              <a:spcAft>
                <a:spcPts val="600"/>
              </a:spcAft>
              <a:buFont typeface="Wingdings" pitchFamily="2" charset="2"/>
              <a:buChar char="§"/>
            </a:pPr>
            <a:r>
              <a:rPr lang="en-US" sz="1600" b="1" dirty="0" smtClean="0">
                <a:solidFill>
                  <a:schemeClr val="tx1">
                    <a:lumMod val="85000"/>
                    <a:lumOff val="15000"/>
                  </a:schemeClr>
                </a:solidFill>
                <a:latin typeface="Arial" pitchFamily="34" charset="0"/>
                <a:cs typeface="Arial" pitchFamily="34" charset="0"/>
              </a:rPr>
              <a:t>Begun in FY 2010, JCAP serves as an integrative focal point for the solar fuels R&amp;D community – formal collaborations have been established with 20 Energy Frontier Research Centers.</a:t>
            </a:r>
          </a:p>
        </p:txBody>
      </p:sp>
      <p:grpSp>
        <p:nvGrpSpPr>
          <p:cNvPr id="36" name="Group 13"/>
          <p:cNvGrpSpPr/>
          <p:nvPr/>
        </p:nvGrpSpPr>
        <p:grpSpPr>
          <a:xfrm>
            <a:off x="1418141" y="4921411"/>
            <a:ext cx="6310894" cy="1860389"/>
            <a:chOff x="1326525" y="4284718"/>
            <a:chExt cx="6310894" cy="1860389"/>
          </a:xfrm>
        </p:grpSpPr>
        <p:pic>
          <p:nvPicPr>
            <p:cNvPr id="37" name="Picture 2" descr="split250.png">
              <a:hlinkClick r:id="rId2"/>
            </p:cNvPr>
            <p:cNvPicPr>
              <a:picLocks noChangeAspect="1" noChangeArrowheads="1"/>
            </p:cNvPicPr>
            <p:nvPr/>
          </p:nvPicPr>
          <p:blipFill>
            <a:blip r:embed="rId3" cstate="print"/>
            <a:srcRect/>
            <a:stretch>
              <a:fillRect/>
            </a:stretch>
          </p:blipFill>
          <p:spPr bwMode="auto">
            <a:xfrm>
              <a:off x="5256169" y="4352088"/>
              <a:ext cx="2381250" cy="1495426"/>
            </a:xfrm>
            <a:prstGeom prst="rect">
              <a:avLst/>
            </a:prstGeom>
            <a:noFill/>
          </p:spPr>
        </p:pic>
        <p:pic>
          <p:nvPicPr>
            <p:cNvPr id="38" name="Picture 2" descr="http://upload.wikimedia.org/wikipedia/commons/1/18/Thylakoid_membrane.png"/>
            <p:cNvPicPr>
              <a:picLocks noChangeAspect="1" noChangeArrowheads="1"/>
            </p:cNvPicPr>
            <p:nvPr/>
          </p:nvPicPr>
          <p:blipFill>
            <a:blip r:embed="rId4" cstate="print"/>
            <a:srcRect/>
            <a:stretch>
              <a:fillRect/>
            </a:stretch>
          </p:blipFill>
          <p:spPr bwMode="auto">
            <a:xfrm>
              <a:off x="1326525" y="4284718"/>
              <a:ext cx="2859110" cy="1630166"/>
            </a:xfrm>
            <a:prstGeom prst="rect">
              <a:avLst/>
            </a:prstGeom>
            <a:noFill/>
          </p:spPr>
        </p:pic>
        <p:sp>
          <p:nvSpPr>
            <p:cNvPr id="39" name="Right Arrow 38"/>
            <p:cNvSpPr/>
            <p:nvPr/>
          </p:nvSpPr>
          <p:spPr>
            <a:xfrm>
              <a:off x="4316012" y="5012720"/>
              <a:ext cx="875763" cy="174163"/>
            </a:xfrm>
            <a:prstGeom prst="rightArrow">
              <a:avLst>
                <a:gd name="adj1" fmla="val 35902"/>
                <a:gd name="adj2" fmla="val 131498"/>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40" name="TextBox 39"/>
            <p:cNvSpPr txBox="1"/>
            <p:nvPr/>
          </p:nvSpPr>
          <p:spPr>
            <a:xfrm>
              <a:off x="1879878" y="5883497"/>
              <a:ext cx="1752403" cy="261610"/>
            </a:xfrm>
            <a:prstGeom prst="rect">
              <a:avLst/>
            </a:prstGeom>
            <a:noFill/>
          </p:spPr>
          <p:txBody>
            <a:bodyPr wrap="none" rtlCol="0">
              <a:spAutoFit/>
            </a:bodyPr>
            <a:lstStyle/>
            <a:p>
              <a:pPr algn="ctr"/>
              <a:r>
                <a:rPr lang="en-US" sz="1100" b="1" dirty="0" smtClean="0">
                  <a:solidFill>
                    <a:schemeClr val="tx1">
                      <a:lumMod val="85000"/>
                      <a:lumOff val="15000"/>
                    </a:schemeClr>
                  </a:solidFill>
                </a:rPr>
                <a:t>Natural photosynthesis</a:t>
              </a:r>
              <a:endParaRPr lang="en-US" sz="1100" b="1" dirty="0">
                <a:solidFill>
                  <a:schemeClr val="tx1">
                    <a:lumMod val="85000"/>
                    <a:lumOff val="15000"/>
                  </a:schemeClr>
                </a:solidFill>
              </a:endParaRPr>
            </a:p>
          </p:txBody>
        </p:sp>
        <p:sp>
          <p:nvSpPr>
            <p:cNvPr id="41" name="TextBox 40"/>
            <p:cNvSpPr txBox="1"/>
            <p:nvPr/>
          </p:nvSpPr>
          <p:spPr>
            <a:xfrm>
              <a:off x="5532922" y="5883497"/>
              <a:ext cx="1827744" cy="261610"/>
            </a:xfrm>
            <a:prstGeom prst="rect">
              <a:avLst/>
            </a:prstGeom>
            <a:noFill/>
          </p:spPr>
          <p:txBody>
            <a:bodyPr wrap="none" rtlCol="0">
              <a:spAutoFit/>
            </a:bodyPr>
            <a:lstStyle/>
            <a:p>
              <a:pPr algn="ctr"/>
              <a:r>
                <a:rPr lang="en-US" sz="1100" b="1" dirty="0" smtClean="0">
                  <a:solidFill>
                    <a:schemeClr val="tx1">
                      <a:lumMod val="85000"/>
                      <a:lumOff val="15000"/>
                    </a:schemeClr>
                  </a:solidFill>
                </a:rPr>
                <a:t>Artificial photosynthesis</a:t>
              </a:r>
              <a:endParaRPr lang="en-US" sz="1100" b="1" dirty="0">
                <a:solidFill>
                  <a:schemeClr val="tx1">
                    <a:lumMod val="85000"/>
                    <a:lumOff val="15000"/>
                  </a:schemeClr>
                </a:solidFill>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2706" name="Group 4"/>
          <p:cNvGrpSpPr>
            <a:grpSpLocks/>
          </p:cNvGrpSpPr>
          <p:nvPr/>
        </p:nvGrpSpPr>
        <p:grpSpPr bwMode="auto">
          <a:xfrm>
            <a:off x="381000" y="2438400"/>
            <a:ext cx="1517650" cy="3533775"/>
            <a:chOff x="419" y="1284"/>
            <a:chExt cx="1123" cy="2616"/>
          </a:xfrm>
        </p:grpSpPr>
        <p:sp>
          <p:nvSpPr>
            <p:cNvPr id="72735" name="Oval 5"/>
            <p:cNvSpPr>
              <a:spLocks noChangeArrowheads="1"/>
            </p:cNvSpPr>
            <p:nvPr/>
          </p:nvSpPr>
          <p:spPr bwMode="auto">
            <a:xfrm>
              <a:off x="750" y="3234"/>
              <a:ext cx="522" cy="522"/>
            </a:xfrm>
            <a:prstGeom prst="ellipse">
              <a:avLst/>
            </a:prstGeom>
            <a:solidFill>
              <a:schemeClr val="accent1"/>
            </a:solidFill>
            <a:ln w="9525">
              <a:solidFill>
                <a:schemeClr val="tx1"/>
              </a:solidFill>
              <a:round/>
              <a:headEnd/>
              <a:tailEnd/>
            </a:ln>
          </p:spPr>
          <p:txBody>
            <a:bodyPr wrap="none" anchor="ctr"/>
            <a:lstStyle/>
            <a:p>
              <a:endParaRPr lang="en-US"/>
            </a:p>
          </p:txBody>
        </p:sp>
        <p:grpSp>
          <p:nvGrpSpPr>
            <p:cNvPr id="72736" name="Group 6"/>
            <p:cNvGrpSpPr>
              <a:grpSpLocks/>
            </p:cNvGrpSpPr>
            <p:nvPr/>
          </p:nvGrpSpPr>
          <p:grpSpPr bwMode="auto">
            <a:xfrm>
              <a:off x="419" y="1284"/>
              <a:ext cx="1123" cy="2616"/>
              <a:chOff x="419" y="1284"/>
              <a:chExt cx="1123" cy="2616"/>
            </a:xfrm>
          </p:grpSpPr>
          <p:sp>
            <p:nvSpPr>
              <p:cNvPr id="72737" name="Rectangle 7"/>
              <p:cNvSpPr>
                <a:spLocks noChangeArrowheads="1"/>
              </p:cNvSpPr>
              <p:nvPr/>
            </p:nvSpPr>
            <p:spPr bwMode="auto">
              <a:xfrm>
                <a:off x="726" y="1308"/>
                <a:ext cx="612" cy="342"/>
              </a:xfrm>
              <a:prstGeom prst="rect">
                <a:avLst/>
              </a:prstGeom>
              <a:solidFill>
                <a:srgbClr val="EBFD07"/>
              </a:solidFill>
              <a:ln w="9525">
                <a:solidFill>
                  <a:schemeClr val="tx1"/>
                </a:solidFill>
                <a:miter lim="800000"/>
                <a:headEnd/>
                <a:tailEnd/>
              </a:ln>
            </p:spPr>
            <p:txBody>
              <a:bodyPr wrap="none" anchor="ctr"/>
              <a:lstStyle/>
              <a:p>
                <a:endParaRPr lang="en-US"/>
              </a:p>
            </p:txBody>
          </p:sp>
          <p:sp>
            <p:nvSpPr>
              <p:cNvPr id="72738" name="Rectangle 8"/>
              <p:cNvSpPr>
                <a:spLocks noChangeArrowheads="1"/>
              </p:cNvSpPr>
              <p:nvPr/>
            </p:nvSpPr>
            <p:spPr bwMode="auto">
              <a:xfrm>
                <a:off x="726" y="1644"/>
                <a:ext cx="612" cy="342"/>
              </a:xfrm>
              <a:prstGeom prst="rect">
                <a:avLst/>
              </a:prstGeom>
              <a:solidFill>
                <a:srgbClr val="FF9933"/>
              </a:solidFill>
              <a:ln w="9525">
                <a:solidFill>
                  <a:schemeClr val="tx1"/>
                </a:solidFill>
                <a:miter lim="800000"/>
                <a:headEnd/>
                <a:tailEnd/>
              </a:ln>
            </p:spPr>
            <p:txBody>
              <a:bodyPr wrap="none" anchor="ctr"/>
              <a:lstStyle/>
              <a:p>
                <a:endParaRPr lang="en-US"/>
              </a:p>
            </p:txBody>
          </p:sp>
          <p:sp>
            <p:nvSpPr>
              <p:cNvPr id="72739" name="Rectangle 9"/>
              <p:cNvSpPr>
                <a:spLocks noChangeArrowheads="1"/>
              </p:cNvSpPr>
              <p:nvPr/>
            </p:nvSpPr>
            <p:spPr bwMode="auto">
              <a:xfrm>
                <a:off x="726" y="2412"/>
                <a:ext cx="612" cy="342"/>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72740" name="AutoShape 10"/>
              <p:cNvSpPr>
                <a:spLocks noChangeArrowheads="1"/>
              </p:cNvSpPr>
              <p:nvPr/>
            </p:nvSpPr>
            <p:spPr bwMode="auto">
              <a:xfrm>
                <a:off x="912" y="2040"/>
                <a:ext cx="204" cy="342"/>
              </a:xfrm>
              <a:prstGeom prst="downArrow">
                <a:avLst>
                  <a:gd name="adj1" fmla="val 50000"/>
                  <a:gd name="adj2" fmla="val 41912"/>
                </a:avLst>
              </a:prstGeom>
              <a:solidFill>
                <a:schemeClr val="accent1"/>
              </a:solidFill>
              <a:ln w="9525">
                <a:solidFill>
                  <a:schemeClr val="tx1"/>
                </a:solidFill>
                <a:miter lim="800000"/>
                <a:headEnd/>
                <a:tailEnd/>
              </a:ln>
            </p:spPr>
            <p:txBody>
              <a:bodyPr vert="eaVert" wrap="none" anchor="ctr"/>
              <a:lstStyle/>
              <a:p>
                <a:endParaRPr lang="en-US"/>
              </a:p>
            </p:txBody>
          </p:sp>
          <p:sp>
            <p:nvSpPr>
              <p:cNvPr id="72741" name="AutoShape 11"/>
              <p:cNvSpPr>
                <a:spLocks noChangeArrowheads="1"/>
              </p:cNvSpPr>
              <p:nvPr/>
            </p:nvSpPr>
            <p:spPr bwMode="auto">
              <a:xfrm>
                <a:off x="912" y="2820"/>
                <a:ext cx="204" cy="342"/>
              </a:xfrm>
              <a:prstGeom prst="downArrow">
                <a:avLst>
                  <a:gd name="adj1" fmla="val 50000"/>
                  <a:gd name="adj2" fmla="val 41912"/>
                </a:avLst>
              </a:prstGeom>
              <a:solidFill>
                <a:schemeClr val="accent1"/>
              </a:solidFill>
              <a:ln w="9525">
                <a:solidFill>
                  <a:schemeClr val="tx1"/>
                </a:solidFill>
                <a:miter lim="800000"/>
                <a:headEnd/>
                <a:tailEnd/>
              </a:ln>
            </p:spPr>
            <p:txBody>
              <a:bodyPr vert="eaVert" wrap="none" anchor="ctr"/>
              <a:lstStyle/>
              <a:p>
                <a:endParaRPr lang="en-US"/>
              </a:p>
            </p:txBody>
          </p:sp>
          <p:sp>
            <p:nvSpPr>
              <p:cNvPr id="72742" name="Text Box 12"/>
              <p:cNvSpPr txBox="1">
                <a:spLocks noChangeArrowheads="1"/>
              </p:cNvSpPr>
              <p:nvPr/>
            </p:nvSpPr>
            <p:spPr bwMode="auto">
              <a:xfrm>
                <a:off x="672" y="3294"/>
                <a:ext cx="672" cy="387"/>
              </a:xfrm>
              <a:prstGeom prst="rect">
                <a:avLst/>
              </a:prstGeom>
              <a:noFill/>
              <a:ln w="9525">
                <a:noFill/>
                <a:miter lim="800000"/>
                <a:headEnd/>
                <a:tailEnd/>
              </a:ln>
            </p:spPr>
            <p:txBody>
              <a:bodyPr>
                <a:spAutoFit/>
              </a:bodyPr>
              <a:lstStyle/>
              <a:p>
                <a:pPr algn="ctr">
                  <a:spcBef>
                    <a:spcPct val="50000"/>
                  </a:spcBef>
                </a:pPr>
                <a:r>
                  <a:rPr lang="en-US" sz="1400"/>
                  <a:t>fuel storage</a:t>
                </a:r>
              </a:p>
            </p:txBody>
          </p:sp>
          <p:sp>
            <p:nvSpPr>
              <p:cNvPr id="72743" name="Text Box 13"/>
              <p:cNvSpPr txBox="1">
                <a:spLocks noChangeArrowheads="1"/>
              </p:cNvSpPr>
              <p:nvPr/>
            </p:nvSpPr>
            <p:spPr bwMode="auto">
              <a:xfrm>
                <a:off x="669" y="2484"/>
                <a:ext cx="732" cy="205"/>
              </a:xfrm>
              <a:prstGeom prst="rect">
                <a:avLst/>
              </a:prstGeom>
              <a:noFill/>
              <a:ln w="9525">
                <a:noFill/>
                <a:miter lim="800000"/>
                <a:headEnd/>
                <a:tailEnd/>
              </a:ln>
            </p:spPr>
            <p:txBody>
              <a:bodyPr>
                <a:spAutoFit/>
              </a:bodyPr>
              <a:lstStyle/>
              <a:p>
                <a:pPr>
                  <a:spcBef>
                    <a:spcPct val="50000"/>
                  </a:spcBef>
                </a:pPr>
                <a:r>
                  <a:rPr lang="en-US" sz="1200">
                    <a:solidFill>
                      <a:schemeClr val="bg1"/>
                    </a:solidFill>
                  </a:rPr>
                  <a:t>electrolyzer</a:t>
                </a:r>
              </a:p>
            </p:txBody>
          </p:sp>
          <p:sp>
            <p:nvSpPr>
              <p:cNvPr id="72744" name="Text Box 14"/>
              <p:cNvSpPr txBox="1">
                <a:spLocks noChangeArrowheads="1"/>
              </p:cNvSpPr>
              <p:nvPr/>
            </p:nvSpPr>
            <p:spPr bwMode="auto">
              <a:xfrm>
                <a:off x="882" y="1284"/>
                <a:ext cx="438" cy="342"/>
              </a:xfrm>
              <a:prstGeom prst="rect">
                <a:avLst/>
              </a:prstGeom>
              <a:noFill/>
              <a:ln w="9525">
                <a:noFill/>
                <a:miter lim="800000"/>
                <a:headEnd/>
                <a:tailEnd/>
              </a:ln>
            </p:spPr>
            <p:txBody>
              <a:bodyPr>
                <a:spAutoFit/>
              </a:bodyPr>
              <a:lstStyle/>
              <a:p>
                <a:pPr>
                  <a:spcBef>
                    <a:spcPct val="50000"/>
                  </a:spcBef>
                </a:pPr>
                <a:r>
                  <a:rPr lang="en-US" sz="1200"/>
                  <a:t>PV cell</a:t>
                </a:r>
              </a:p>
            </p:txBody>
          </p:sp>
          <p:sp>
            <p:nvSpPr>
              <p:cNvPr id="72745" name="Text Box 15"/>
              <p:cNvSpPr txBox="1">
                <a:spLocks noChangeArrowheads="1"/>
              </p:cNvSpPr>
              <p:nvPr/>
            </p:nvSpPr>
            <p:spPr bwMode="auto">
              <a:xfrm>
                <a:off x="678" y="1644"/>
                <a:ext cx="720" cy="326"/>
              </a:xfrm>
              <a:prstGeom prst="rect">
                <a:avLst/>
              </a:prstGeom>
              <a:noFill/>
              <a:ln w="9525">
                <a:noFill/>
                <a:miter lim="800000"/>
                <a:headEnd/>
                <a:tailEnd/>
              </a:ln>
            </p:spPr>
            <p:txBody>
              <a:bodyPr>
                <a:spAutoFit/>
              </a:bodyPr>
              <a:lstStyle/>
              <a:p>
                <a:pPr algn="ctr">
                  <a:spcBef>
                    <a:spcPct val="50000"/>
                  </a:spcBef>
                </a:pPr>
                <a:r>
                  <a:rPr lang="en-US" sz="1400"/>
                  <a:t>balance    of system</a:t>
                </a:r>
              </a:p>
            </p:txBody>
          </p:sp>
          <p:sp>
            <p:nvSpPr>
              <p:cNvPr id="72746" name="Text Box 16"/>
              <p:cNvSpPr txBox="1">
                <a:spLocks noChangeArrowheads="1"/>
              </p:cNvSpPr>
              <p:nvPr/>
            </p:nvSpPr>
            <p:spPr bwMode="auto">
              <a:xfrm>
                <a:off x="419" y="2082"/>
                <a:ext cx="606" cy="192"/>
              </a:xfrm>
              <a:prstGeom prst="rect">
                <a:avLst/>
              </a:prstGeom>
              <a:noFill/>
              <a:ln w="9525">
                <a:noFill/>
                <a:miter lim="800000"/>
                <a:headEnd/>
                <a:tailEnd/>
              </a:ln>
            </p:spPr>
            <p:txBody>
              <a:bodyPr>
                <a:spAutoFit/>
              </a:bodyPr>
              <a:lstStyle/>
              <a:p>
                <a:pPr>
                  <a:spcBef>
                    <a:spcPct val="50000"/>
                  </a:spcBef>
                </a:pPr>
                <a:r>
                  <a:rPr lang="en-US" sz="1400"/>
                  <a:t>current</a:t>
                </a:r>
              </a:p>
            </p:txBody>
          </p:sp>
          <p:sp>
            <p:nvSpPr>
              <p:cNvPr id="72747" name="Text Box 17"/>
              <p:cNvSpPr txBox="1">
                <a:spLocks noChangeArrowheads="1"/>
              </p:cNvSpPr>
              <p:nvPr/>
            </p:nvSpPr>
            <p:spPr bwMode="auto">
              <a:xfrm>
                <a:off x="630" y="2880"/>
                <a:ext cx="612" cy="228"/>
              </a:xfrm>
              <a:prstGeom prst="rect">
                <a:avLst/>
              </a:prstGeom>
              <a:noFill/>
              <a:ln w="9525">
                <a:noFill/>
                <a:miter lim="800000"/>
                <a:headEnd/>
                <a:tailEnd/>
              </a:ln>
            </p:spPr>
            <p:txBody>
              <a:bodyPr>
                <a:spAutoFit/>
              </a:bodyPr>
              <a:lstStyle/>
              <a:p>
                <a:pPr>
                  <a:spcBef>
                    <a:spcPct val="50000"/>
                  </a:spcBef>
                </a:pPr>
                <a:r>
                  <a:rPr lang="en-US" sz="1400"/>
                  <a:t>gas</a:t>
                </a:r>
              </a:p>
            </p:txBody>
          </p:sp>
          <p:sp>
            <p:nvSpPr>
              <p:cNvPr id="72748" name="Text Box 18"/>
              <p:cNvSpPr txBox="1">
                <a:spLocks noChangeArrowheads="1"/>
              </p:cNvSpPr>
              <p:nvPr/>
            </p:nvSpPr>
            <p:spPr bwMode="auto">
              <a:xfrm>
                <a:off x="570" y="3708"/>
                <a:ext cx="972" cy="192"/>
              </a:xfrm>
              <a:prstGeom prst="rect">
                <a:avLst/>
              </a:prstGeom>
              <a:noFill/>
              <a:ln w="9525">
                <a:noFill/>
                <a:miter lim="800000"/>
                <a:headEnd/>
                <a:tailEnd/>
              </a:ln>
            </p:spPr>
            <p:txBody>
              <a:bodyPr>
                <a:spAutoFit/>
              </a:bodyPr>
              <a:lstStyle/>
              <a:p>
                <a:pPr>
                  <a:spcBef>
                    <a:spcPct val="50000"/>
                  </a:spcBef>
                </a:pPr>
                <a:r>
                  <a:rPr lang="en-US" sz="1400"/>
                  <a:t>H</a:t>
                </a:r>
                <a:r>
                  <a:rPr lang="en-US" sz="1400" baseline="-25000"/>
                  <a:t>2</a:t>
                </a:r>
                <a:r>
                  <a:rPr lang="en-US" sz="1400"/>
                  <a:t> compression</a:t>
                </a:r>
              </a:p>
            </p:txBody>
          </p:sp>
        </p:grpSp>
      </p:grpSp>
      <p:grpSp>
        <p:nvGrpSpPr>
          <p:cNvPr id="72707" name="Group 19"/>
          <p:cNvGrpSpPr>
            <a:grpSpLocks/>
          </p:cNvGrpSpPr>
          <p:nvPr/>
        </p:nvGrpSpPr>
        <p:grpSpPr bwMode="auto">
          <a:xfrm>
            <a:off x="6867525" y="2322513"/>
            <a:ext cx="1609725" cy="3482975"/>
            <a:chOff x="4153" y="1463"/>
            <a:chExt cx="1188" cy="2571"/>
          </a:xfrm>
        </p:grpSpPr>
        <p:sp>
          <p:nvSpPr>
            <p:cNvPr id="72723" name="Oval 20" descr="25%"/>
            <p:cNvSpPr>
              <a:spLocks noChangeArrowheads="1"/>
            </p:cNvSpPr>
            <p:nvPr/>
          </p:nvSpPr>
          <p:spPr bwMode="auto">
            <a:xfrm>
              <a:off x="4331" y="2604"/>
              <a:ext cx="522" cy="522"/>
            </a:xfrm>
            <a:prstGeom prst="ellipse">
              <a:avLst/>
            </a:prstGeom>
            <a:pattFill prst="pct25">
              <a:fgClr>
                <a:srgbClr val="3399FF"/>
              </a:fgClr>
              <a:bgClr>
                <a:schemeClr val="bg1"/>
              </a:bgClr>
            </a:pattFill>
            <a:ln w="9525">
              <a:solidFill>
                <a:schemeClr val="tx1"/>
              </a:solidFill>
              <a:round/>
              <a:headEnd/>
              <a:tailEnd/>
            </a:ln>
          </p:spPr>
          <p:txBody>
            <a:bodyPr wrap="none" anchor="ctr"/>
            <a:lstStyle/>
            <a:p>
              <a:endParaRPr lang="en-US"/>
            </a:p>
          </p:txBody>
        </p:sp>
        <p:grpSp>
          <p:nvGrpSpPr>
            <p:cNvPr id="72724" name="Group 21"/>
            <p:cNvGrpSpPr>
              <a:grpSpLocks/>
            </p:cNvGrpSpPr>
            <p:nvPr/>
          </p:nvGrpSpPr>
          <p:grpSpPr bwMode="auto">
            <a:xfrm>
              <a:off x="4153" y="1463"/>
              <a:ext cx="1161" cy="880"/>
              <a:chOff x="4322" y="1967"/>
              <a:chExt cx="1161" cy="880"/>
            </a:xfrm>
          </p:grpSpPr>
          <p:pic>
            <p:nvPicPr>
              <p:cNvPr id="72731" name="Picture 22"/>
              <p:cNvPicPr>
                <a:picLocks noChangeAspect="1" noChangeArrowheads="1"/>
              </p:cNvPicPr>
              <p:nvPr/>
            </p:nvPicPr>
            <p:blipFill>
              <a:blip r:embed="rId3" cstate="print"/>
              <a:srcRect r="27359"/>
              <a:stretch>
                <a:fillRect/>
              </a:stretch>
            </p:blipFill>
            <p:spPr bwMode="auto">
              <a:xfrm>
                <a:off x="4322" y="1967"/>
                <a:ext cx="1161" cy="880"/>
              </a:xfrm>
              <a:prstGeom prst="rect">
                <a:avLst/>
              </a:prstGeom>
              <a:noFill/>
              <a:ln w="9525">
                <a:solidFill>
                  <a:schemeClr val="tx1"/>
                </a:solidFill>
                <a:miter lim="800000"/>
                <a:headEnd/>
                <a:tailEnd/>
              </a:ln>
            </p:spPr>
          </p:pic>
          <p:sp>
            <p:nvSpPr>
              <p:cNvPr id="72732" name="Line 23"/>
              <p:cNvSpPr>
                <a:spLocks noChangeShapeType="1"/>
              </p:cNvSpPr>
              <p:nvPr/>
            </p:nvSpPr>
            <p:spPr bwMode="auto">
              <a:xfrm flipV="1">
                <a:off x="4542" y="2222"/>
                <a:ext cx="0" cy="396"/>
              </a:xfrm>
              <a:prstGeom prst="line">
                <a:avLst/>
              </a:prstGeom>
              <a:noFill/>
              <a:ln w="57150">
                <a:solidFill>
                  <a:srgbClr val="CC0000"/>
                </a:solidFill>
                <a:round/>
                <a:headEnd/>
                <a:tailEnd type="triangle" w="med" len="med"/>
              </a:ln>
            </p:spPr>
            <p:txBody>
              <a:bodyPr/>
              <a:lstStyle/>
              <a:p>
                <a:endParaRPr lang="en-US"/>
              </a:p>
            </p:txBody>
          </p:sp>
          <p:sp>
            <p:nvSpPr>
              <p:cNvPr id="72733" name="Line 24"/>
              <p:cNvSpPr>
                <a:spLocks noChangeShapeType="1"/>
              </p:cNvSpPr>
              <p:nvPr/>
            </p:nvSpPr>
            <p:spPr bwMode="auto">
              <a:xfrm flipV="1">
                <a:off x="5231" y="2217"/>
                <a:ext cx="0" cy="397"/>
              </a:xfrm>
              <a:prstGeom prst="line">
                <a:avLst/>
              </a:prstGeom>
              <a:noFill/>
              <a:ln w="57150">
                <a:solidFill>
                  <a:srgbClr val="CC0000"/>
                </a:solidFill>
                <a:round/>
                <a:headEnd/>
                <a:tailEnd type="triangle" w="med" len="med"/>
              </a:ln>
            </p:spPr>
            <p:txBody>
              <a:bodyPr/>
              <a:lstStyle/>
              <a:p>
                <a:endParaRPr lang="en-US"/>
              </a:p>
            </p:txBody>
          </p:sp>
          <p:sp>
            <p:nvSpPr>
              <p:cNvPr id="72734" name="Line 25"/>
              <p:cNvSpPr>
                <a:spLocks noChangeShapeType="1"/>
              </p:cNvSpPr>
              <p:nvPr/>
            </p:nvSpPr>
            <p:spPr bwMode="auto">
              <a:xfrm>
                <a:off x="4539" y="2218"/>
                <a:ext cx="693" cy="407"/>
              </a:xfrm>
              <a:prstGeom prst="line">
                <a:avLst/>
              </a:prstGeom>
              <a:noFill/>
              <a:ln w="57150">
                <a:solidFill>
                  <a:srgbClr val="CC0000"/>
                </a:solidFill>
                <a:round/>
                <a:headEnd/>
                <a:tailEnd type="triangle" w="med" len="med"/>
              </a:ln>
            </p:spPr>
            <p:txBody>
              <a:bodyPr/>
              <a:lstStyle/>
              <a:p>
                <a:endParaRPr lang="en-US"/>
              </a:p>
            </p:txBody>
          </p:sp>
        </p:grpSp>
        <p:grpSp>
          <p:nvGrpSpPr>
            <p:cNvPr id="72725" name="Group 26"/>
            <p:cNvGrpSpPr>
              <a:grpSpLocks/>
            </p:cNvGrpSpPr>
            <p:nvPr/>
          </p:nvGrpSpPr>
          <p:grpSpPr bwMode="auto">
            <a:xfrm>
              <a:off x="4659" y="3512"/>
              <a:ext cx="682" cy="522"/>
              <a:chOff x="2448" y="3228"/>
              <a:chExt cx="682" cy="522"/>
            </a:xfrm>
          </p:grpSpPr>
          <p:sp>
            <p:nvSpPr>
              <p:cNvPr id="72729" name="Oval 27"/>
              <p:cNvSpPr>
                <a:spLocks noChangeArrowheads="1"/>
              </p:cNvSpPr>
              <p:nvPr/>
            </p:nvSpPr>
            <p:spPr bwMode="auto">
              <a:xfrm>
                <a:off x="2526" y="3228"/>
                <a:ext cx="522" cy="52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2730" name="Text Box 28"/>
              <p:cNvSpPr txBox="1">
                <a:spLocks noChangeArrowheads="1"/>
              </p:cNvSpPr>
              <p:nvPr/>
            </p:nvSpPr>
            <p:spPr bwMode="auto">
              <a:xfrm>
                <a:off x="2448" y="3288"/>
                <a:ext cx="682" cy="386"/>
              </a:xfrm>
              <a:prstGeom prst="rect">
                <a:avLst/>
              </a:prstGeom>
              <a:noFill/>
              <a:ln w="9525">
                <a:noFill/>
                <a:miter lim="800000"/>
                <a:headEnd/>
                <a:tailEnd/>
              </a:ln>
            </p:spPr>
            <p:txBody>
              <a:bodyPr>
                <a:spAutoFit/>
              </a:bodyPr>
              <a:lstStyle/>
              <a:p>
                <a:pPr algn="ctr">
                  <a:spcBef>
                    <a:spcPct val="50000"/>
                  </a:spcBef>
                </a:pPr>
                <a:r>
                  <a:rPr lang="en-US" sz="1400"/>
                  <a:t>fuel storage</a:t>
                </a:r>
              </a:p>
            </p:txBody>
          </p:sp>
        </p:grpSp>
        <p:sp>
          <p:nvSpPr>
            <p:cNvPr id="72726" name="Text Box 29"/>
            <p:cNvSpPr txBox="1">
              <a:spLocks noChangeArrowheads="1"/>
            </p:cNvSpPr>
            <p:nvPr/>
          </p:nvSpPr>
          <p:spPr bwMode="auto">
            <a:xfrm>
              <a:off x="4259" y="2652"/>
              <a:ext cx="672" cy="386"/>
            </a:xfrm>
            <a:prstGeom prst="rect">
              <a:avLst/>
            </a:prstGeom>
            <a:noFill/>
            <a:ln w="9525">
              <a:noFill/>
              <a:miter lim="800000"/>
              <a:headEnd/>
              <a:tailEnd/>
            </a:ln>
          </p:spPr>
          <p:txBody>
            <a:bodyPr>
              <a:spAutoFit/>
            </a:bodyPr>
            <a:lstStyle/>
            <a:p>
              <a:pPr algn="ctr">
                <a:spcBef>
                  <a:spcPct val="50000"/>
                </a:spcBef>
              </a:pPr>
              <a:r>
                <a:rPr lang="en-US" sz="1400"/>
                <a:t>fuel storage</a:t>
              </a:r>
            </a:p>
          </p:txBody>
        </p:sp>
        <p:sp>
          <p:nvSpPr>
            <p:cNvPr id="72727" name="Line 30"/>
            <p:cNvSpPr>
              <a:spLocks noChangeShapeType="1"/>
            </p:cNvSpPr>
            <p:nvPr/>
          </p:nvSpPr>
          <p:spPr bwMode="auto">
            <a:xfrm>
              <a:off x="4587" y="2356"/>
              <a:ext cx="0" cy="224"/>
            </a:xfrm>
            <a:prstGeom prst="line">
              <a:avLst/>
            </a:prstGeom>
            <a:noFill/>
            <a:ln w="28575">
              <a:solidFill>
                <a:srgbClr val="CC0000"/>
              </a:solidFill>
              <a:round/>
              <a:headEnd/>
              <a:tailEnd type="triangle" w="med" len="med"/>
            </a:ln>
          </p:spPr>
          <p:txBody>
            <a:bodyPr/>
            <a:lstStyle/>
            <a:p>
              <a:endParaRPr lang="en-US"/>
            </a:p>
          </p:txBody>
        </p:sp>
        <p:sp>
          <p:nvSpPr>
            <p:cNvPr id="72728" name="Line 31"/>
            <p:cNvSpPr>
              <a:spLocks noChangeShapeType="1"/>
            </p:cNvSpPr>
            <p:nvPr/>
          </p:nvSpPr>
          <p:spPr bwMode="auto">
            <a:xfrm>
              <a:off x="5003" y="2356"/>
              <a:ext cx="0" cy="1136"/>
            </a:xfrm>
            <a:prstGeom prst="line">
              <a:avLst/>
            </a:prstGeom>
            <a:noFill/>
            <a:ln w="28575">
              <a:solidFill>
                <a:srgbClr val="CC0000"/>
              </a:solidFill>
              <a:round/>
              <a:headEnd/>
              <a:tailEnd type="triangle" w="med" len="med"/>
            </a:ln>
          </p:spPr>
          <p:txBody>
            <a:bodyPr/>
            <a:lstStyle/>
            <a:p>
              <a:endParaRPr lang="en-US"/>
            </a:p>
          </p:txBody>
        </p:sp>
      </p:grpSp>
      <p:sp>
        <p:nvSpPr>
          <p:cNvPr id="72708" name="Text Box 32"/>
          <p:cNvSpPr txBox="1">
            <a:spLocks noChangeArrowheads="1"/>
          </p:cNvSpPr>
          <p:nvPr/>
        </p:nvSpPr>
        <p:spPr bwMode="auto">
          <a:xfrm>
            <a:off x="-173038" y="147638"/>
            <a:ext cx="9317038" cy="461962"/>
          </a:xfrm>
          <a:prstGeom prst="rect">
            <a:avLst/>
          </a:prstGeom>
          <a:noFill/>
          <a:ln w="9525">
            <a:noFill/>
            <a:miter lim="800000"/>
            <a:headEnd/>
            <a:tailEnd/>
          </a:ln>
        </p:spPr>
        <p:txBody>
          <a:bodyPr>
            <a:spAutoFit/>
          </a:bodyPr>
          <a:lstStyle/>
          <a:p>
            <a:pPr algn="ctr">
              <a:spcBef>
                <a:spcPct val="50000"/>
              </a:spcBef>
            </a:pPr>
            <a:r>
              <a:rPr lang="en-US" sz="2400">
                <a:solidFill>
                  <a:schemeClr val="bg1"/>
                </a:solidFill>
                <a:cs typeface="Arial" pitchFamily="34" charset="0"/>
              </a:rPr>
              <a:t>Prospects for Solar Fuels Production</a:t>
            </a:r>
          </a:p>
        </p:txBody>
      </p:sp>
      <p:sp>
        <p:nvSpPr>
          <p:cNvPr id="72709" name="Text Box 25"/>
          <p:cNvSpPr txBox="1">
            <a:spLocks noChangeArrowheads="1"/>
          </p:cNvSpPr>
          <p:nvPr/>
        </p:nvSpPr>
        <p:spPr bwMode="auto">
          <a:xfrm>
            <a:off x="5943600" y="1202872"/>
            <a:ext cx="2428875" cy="977900"/>
          </a:xfrm>
          <a:prstGeom prst="rect">
            <a:avLst/>
          </a:prstGeom>
          <a:noFill/>
          <a:ln w="9525">
            <a:noFill/>
            <a:miter lim="800000"/>
            <a:headEnd/>
            <a:tailEnd/>
          </a:ln>
        </p:spPr>
        <p:txBody>
          <a:bodyPr>
            <a:spAutoFit/>
          </a:bodyPr>
          <a:lstStyle/>
          <a:p>
            <a:pPr algn="ctr">
              <a:spcBef>
                <a:spcPct val="50000"/>
              </a:spcBef>
            </a:pPr>
            <a:r>
              <a:rPr lang="en-US" b="1" u="sng" dirty="0"/>
              <a:t>Ultimate </a:t>
            </a:r>
            <a:r>
              <a:rPr lang="en-US" b="1" u="sng" dirty="0" smtClean="0"/>
              <a:t>Goal</a:t>
            </a:r>
            <a:endParaRPr lang="en-US" b="1" u="sng" dirty="0"/>
          </a:p>
          <a:p>
            <a:pPr algn="ctr">
              <a:spcBef>
                <a:spcPct val="50000"/>
              </a:spcBef>
            </a:pPr>
            <a:r>
              <a:rPr lang="en-US" sz="1600" b="1" dirty="0"/>
              <a:t>solar </a:t>
            </a:r>
            <a:r>
              <a:rPr lang="en-US" sz="1600" b="1" dirty="0" err="1"/>
              <a:t>microcatalytic</a:t>
            </a:r>
            <a:r>
              <a:rPr lang="en-US" sz="1600" b="1" dirty="0"/>
              <a:t> energy conversion</a:t>
            </a:r>
          </a:p>
        </p:txBody>
      </p:sp>
      <p:sp>
        <p:nvSpPr>
          <p:cNvPr id="72710" name="Text Box 24"/>
          <p:cNvSpPr txBox="1">
            <a:spLocks noChangeArrowheads="1"/>
          </p:cNvSpPr>
          <p:nvPr/>
        </p:nvSpPr>
        <p:spPr bwMode="auto">
          <a:xfrm>
            <a:off x="228600" y="1219200"/>
            <a:ext cx="3143250" cy="369888"/>
          </a:xfrm>
          <a:prstGeom prst="rect">
            <a:avLst/>
          </a:prstGeom>
          <a:noFill/>
          <a:ln w="9525">
            <a:noFill/>
            <a:miter lim="800000"/>
            <a:headEnd/>
            <a:tailEnd/>
          </a:ln>
        </p:spPr>
        <p:txBody>
          <a:bodyPr>
            <a:spAutoFit/>
          </a:bodyPr>
          <a:lstStyle/>
          <a:p>
            <a:pPr algn="ctr">
              <a:spcBef>
                <a:spcPct val="50000"/>
              </a:spcBef>
            </a:pPr>
            <a:r>
              <a:rPr lang="en-US" b="1" u="sng" dirty="0"/>
              <a:t>What </a:t>
            </a:r>
            <a:r>
              <a:rPr lang="en-US" b="1" u="sng" dirty="0" smtClean="0"/>
              <a:t>We Can Do Today</a:t>
            </a:r>
            <a:endParaRPr lang="en-US" b="1" u="sng" dirty="0"/>
          </a:p>
        </p:txBody>
      </p:sp>
      <p:grpSp>
        <p:nvGrpSpPr>
          <p:cNvPr id="72711" name="Group 39"/>
          <p:cNvGrpSpPr>
            <a:grpSpLocks/>
          </p:cNvGrpSpPr>
          <p:nvPr/>
        </p:nvGrpSpPr>
        <p:grpSpPr bwMode="auto">
          <a:xfrm>
            <a:off x="6489700" y="3695700"/>
            <a:ext cx="1371600" cy="1603375"/>
            <a:chOff x="6337300" y="3860800"/>
            <a:chExt cx="1371604" cy="1603084"/>
          </a:xfrm>
        </p:grpSpPr>
        <p:sp>
          <p:nvSpPr>
            <p:cNvPr id="72721" name="TextBox 40"/>
            <p:cNvSpPr txBox="1">
              <a:spLocks noChangeArrowheads="1"/>
            </p:cNvSpPr>
            <p:nvPr/>
          </p:nvSpPr>
          <p:spPr bwMode="auto">
            <a:xfrm>
              <a:off x="6337300" y="3860800"/>
              <a:ext cx="863600" cy="369332"/>
            </a:xfrm>
            <a:prstGeom prst="rect">
              <a:avLst/>
            </a:prstGeom>
            <a:noFill/>
            <a:ln w="9525">
              <a:noFill/>
              <a:miter lim="800000"/>
              <a:headEnd/>
              <a:tailEnd/>
            </a:ln>
          </p:spPr>
          <p:txBody>
            <a:bodyPr>
              <a:spAutoFit/>
            </a:bodyPr>
            <a:lstStyle/>
            <a:p>
              <a:r>
                <a:rPr lang="en-US"/>
                <a:t>liquid</a:t>
              </a:r>
            </a:p>
          </p:txBody>
        </p:sp>
        <p:sp>
          <p:nvSpPr>
            <p:cNvPr id="72722" name="TextBox 41"/>
            <p:cNvSpPr txBox="1">
              <a:spLocks noChangeArrowheads="1"/>
            </p:cNvSpPr>
            <p:nvPr/>
          </p:nvSpPr>
          <p:spPr bwMode="auto">
            <a:xfrm>
              <a:off x="7073904" y="5094552"/>
              <a:ext cx="635000" cy="369332"/>
            </a:xfrm>
            <a:prstGeom prst="rect">
              <a:avLst/>
            </a:prstGeom>
            <a:noFill/>
            <a:ln w="9525">
              <a:noFill/>
              <a:miter lim="800000"/>
              <a:headEnd/>
              <a:tailEnd/>
            </a:ln>
          </p:spPr>
          <p:txBody>
            <a:bodyPr>
              <a:spAutoFit/>
            </a:bodyPr>
            <a:lstStyle/>
            <a:p>
              <a:r>
                <a:rPr lang="en-US"/>
                <a:t>gas</a:t>
              </a:r>
            </a:p>
          </p:txBody>
        </p:sp>
      </p:grpSp>
      <p:sp>
        <p:nvSpPr>
          <p:cNvPr id="72712" name="TextBox 35"/>
          <p:cNvSpPr txBox="1">
            <a:spLocks noChangeArrowheads="1"/>
          </p:cNvSpPr>
          <p:nvPr/>
        </p:nvSpPr>
        <p:spPr bwMode="auto">
          <a:xfrm>
            <a:off x="2224088" y="2597150"/>
            <a:ext cx="1444625" cy="646113"/>
          </a:xfrm>
          <a:prstGeom prst="rect">
            <a:avLst/>
          </a:prstGeom>
          <a:noFill/>
          <a:ln w="9525">
            <a:solidFill>
              <a:srgbClr val="002060"/>
            </a:solidFill>
            <a:miter lim="800000"/>
            <a:headEnd/>
            <a:tailEnd/>
          </a:ln>
        </p:spPr>
        <p:txBody>
          <a:bodyPr>
            <a:spAutoFit/>
          </a:bodyPr>
          <a:lstStyle/>
          <a:p>
            <a:pPr algn="ctr"/>
            <a:r>
              <a:rPr lang="en-US"/>
              <a:t>High capital costs</a:t>
            </a:r>
          </a:p>
        </p:txBody>
      </p:sp>
      <p:sp>
        <p:nvSpPr>
          <p:cNvPr id="72713" name="TextBox 36"/>
          <p:cNvSpPr txBox="1">
            <a:spLocks noChangeArrowheads="1"/>
          </p:cNvSpPr>
          <p:nvPr/>
        </p:nvSpPr>
        <p:spPr bwMode="auto">
          <a:xfrm>
            <a:off x="4752975" y="2597150"/>
            <a:ext cx="1466850" cy="646113"/>
          </a:xfrm>
          <a:prstGeom prst="rect">
            <a:avLst/>
          </a:prstGeom>
          <a:noFill/>
          <a:ln w="9525">
            <a:solidFill>
              <a:srgbClr val="002060"/>
            </a:solidFill>
            <a:miter lim="800000"/>
            <a:headEnd/>
            <a:tailEnd/>
          </a:ln>
        </p:spPr>
        <p:txBody>
          <a:bodyPr>
            <a:spAutoFit/>
          </a:bodyPr>
          <a:lstStyle/>
          <a:p>
            <a:pPr algn="ctr"/>
            <a:r>
              <a:rPr lang="en-US"/>
              <a:t>Low capital costs</a:t>
            </a:r>
          </a:p>
        </p:txBody>
      </p:sp>
      <p:sp>
        <p:nvSpPr>
          <p:cNvPr id="72714" name="TextBox 37"/>
          <p:cNvSpPr txBox="1">
            <a:spLocks noChangeArrowheads="1"/>
          </p:cNvSpPr>
          <p:nvPr/>
        </p:nvSpPr>
        <p:spPr bwMode="auto">
          <a:xfrm>
            <a:off x="7327900" y="5834063"/>
            <a:ext cx="1276350" cy="307975"/>
          </a:xfrm>
          <a:prstGeom prst="rect">
            <a:avLst/>
          </a:prstGeom>
          <a:noFill/>
          <a:ln w="9525">
            <a:noFill/>
            <a:miter lim="800000"/>
            <a:headEnd/>
            <a:tailEnd/>
          </a:ln>
        </p:spPr>
        <p:txBody>
          <a:bodyPr>
            <a:spAutoFit/>
          </a:bodyPr>
          <a:lstStyle/>
          <a:p>
            <a:r>
              <a:rPr lang="en-US" sz="1400"/>
              <a:t>compression</a:t>
            </a:r>
          </a:p>
        </p:txBody>
      </p:sp>
      <p:sp>
        <p:nvSpPr>
          <p:cNvPr id="72715" name="TextBox 38"/>
          <p:cNvSpPr txBox="1">
            <a:spLocks noChangeArrowheads="1"/>
          </p:cNvSpPr>
          <p:nvPr/>
        </p:nvSpPr>
        <p:spPr bwMode="auto">
          <a:xfrm>
            <a:off x="-282575" y="1873250"/>
            <a:ext cx="3759200" cy="554038"/>
          </a:xfrm>
          <a:prstGeom prst="rect">
            <a:avLst/>
          </a:prstGeom>
          <a:noFill/>
          <a:ln w="9525">
            <a:noFill/>
            <a:miter lim="800000"/>
            <a:headEnd/>
            <a:tailEnd/>
          </a:ln>
        </p:spPr>
        <p:txBody>
          <a:bodyPr>
            <a:spAutoFit/>
          </a:bodyPr>
          <a:lstStyle/>
          <a:p>
            <a:pPr algn="ctr"/>
            <a:r>
              <a:rPr lang="en-US"/>
              <a:t>$12/kg H</a:t>
            </a:r>
            <a:r>
              <a:rPr lang="en-US" baseline="-25000"/>
              <a:t>2</a:t>
            </a:r>
            <a:r>
              <a:rPr lang="en-US"/>
              <a:t> </a:t>
            </a:r>
            <a:r>
              <a:rPr lang="en-US" sz="1400"/>
              <a:t>@ </a:t>
            </a:r>
            <a:r>
              <a:rPr lang="en-US"/>
              <a:t>$3/pW PV</a:t>
            </a:r>
          </a:p>
          <a:p>
            <a:pPr algn="ctr"/>
            <a:r>
              <a:rPr lang="en-US" sz="1200"/>
              <a:t>(BRN on SEU 2005)</a:t>
            </a:r>
          </a:p>
        </p:txBody>
      </p:sp>
      <p:sp>
        <p:nvSpPr>
          <p:cNvPr id="72716" name="TextBox 39"/>
          <p:cNvSpPr txBox="1">
            <a:spLocks noChangeArrowheads="1"/>
          </p:cNvSpPr>
          <p:nvPr/>
        </p:nvSpPr>
        <p:spPr bwMode="auto">
          <a:xfrm>
            <a:off x="4328886" y="4863013"/>
            <a:ext cx="2665413" cy="120032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r>
              <a:rPr lang="en-US" b="1" dirty="0"/>
              <a:t>Chemists do not yet know how to </a:t>
            </a:r>
            <a:r>
              <a:rPr lang="en-US" b="1" dirty="0" err="1"/>
              <a:t>photoproduce</a:t>
            </a:r>
            <a:r>
              <a:rPr lang="en-US" b="1" dirty="0"/>
              <a:t> O</a:t>
            </a:r>
            <a:r>
              <a:rPr lang="en-US" b="1" baseline="-25000" dirty="0"/>
              <a:t>2</a:t>
            </a:r>
            <a:r>
              <a:rPr lang="en-US" b="1" dirty="0"/>
              <a:t>, H</a:t>
            </a:r>
            <a:r>
              <a:rPr lang="en-US" b="1" baseline="-25000" dirty="0"/>
              <a:t>2</a:t>
            </a:r>
            <a:r>
              <a:rPr lang="en-US" b="1" dirty="0"/>
              <a:t>, reduce CO</a:t>
            </a:r>
            <a:r>
              <a:rPr lang="en-US" b="1" baseline="-25000" dirty="0"/>
              <a:t>2</a:t>
            </a:r>
            <a:r>
              <a:rPr lang="en-US" b="1" dirty="0"/>
              <a:t>, or oxidize H</a:t>
            </a:r>
            <a:r>
              <a:rPr lang="en-US" b="1" baseline="-25000" dirty="0"/>
              <a:t>2</a:t>
            </a:r>
            <a:r>
              <a:rPr lang="en-US" b="1" dirty="0"/>
              <a:t>O on the scale we need.</a:t>
            </a:r>
          </a:p>
        </p:txBody>
      </p:sp>
      <p:sp>
        <p:nvSpPr>
          <p:cNvPr id="72717" name="TextBox 40"/>
          <p:cNvSpPr txBox="1">
            <a:spLocks noChangeArrowheads="1"/>
          </p:cNvSpPr>
          <p:nvPr/>
        </p:nvSpPr>
        <p:spPr bwMode="auto">
          <a:xfrm>
            <a:off x="2057400" y="4843463"/>
            <a:ext cx="2076450" cy="120032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b="1" dirty="0"/>
              <a:t>We do not know how to produce </a:t>
            </a:r>
            <a:r>
              <a:rPr lang="en-US" b="1" dirty="0" smtClean="0"/>
              <a:t>solar fuels </a:t>
            </a:r>
            <a:r>
              <a:rPr lang="en-US" b="1" dirty="0"/>
              <a:t>in a cost effective manner. </a:t>
            </a:r>
          </a:p>
        </p:txBody>
      </p:sp>
      <p:sp>
        <p:nvSpPr>
          <p:cNvPr id="72718" name="TextBox 41"/>
          <p:cNvSpPr txBox="1">
            <a:spLocks noChangeArrowheads="1"/>
          </p:cNvSpPr>
          <p:nvPr/>
        </p:nvSpPr>
        <p:spPr bwMode="auto">
          <a:xfrm>
            <a:off x="3229428" y="1143000"/>
            <a:ext cx="1989138" cy="369888"/>
          </a:xfrm>
          <a:prstGeom prst="rect">
            <a:avLst/>
          </a:prstGeom>
          <a:noFill/>
          <a:ln w="9525">
            <a:solidFill>
              <a:srgbClr val="002060"/>
            </a:solidFill>
            <a:miter lim="800000"/>
            <a:headEnd/>
            <a:tailEnd/>
          </a:ln>
        </p:spPr>
        <p:txBody>
          <a:bodyPr>
            <a:spAutoFit/>
          </a:bodyPr>
          <a:lstStyle/>
          <a:p>
            <a:pPr algn="ctr"/>
            <a:r>
              <a:rPr lang="en-US" b="1" dirty="0"/>
              <a:t>Two Limits</a:t>
            </a:r>
          </a:p>
        </p:txBody>
      </p:sp>
      <p:cxnSp>
        <p:nvCxnSpPr>
          <p:cNvPr id="44" name="Straight Connector 43"/>
          <p:cNvCxnSpPr>
            <a:stCxn id="72718" idx="2"/>
          </p:cNvCxnSpPr>
          <p:nvPr/>
        </p:nvCxnSpPr>
        <p:spPr>
          <a:xfrm rot="5400000">
            <a:off x="1876255" y="3856208"/>
            <a:ext cx="4691062" cy="442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5" name="Slide Number Placeholder 4"/>
          <p:cNvSpPr>
            <a:spLocks noGrp="1"/>
          </p:cNvSpPr>
          <p:nvPr>
            <p:ph type="sldNum" sz="quarter" idx="11"/>
          </p:nvPr>
        </p:nvSpPr>
        <p:spPr bwMode="auto">
          <a:xfrm>
            <a:off x="8382000" y="6351588"/>
            <a:ext cx="4572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432D6450-4E18-4385-BE4F-6082AF101E90}" type="slidenum">
              <a:rPr lang="en-US" smtClean="0">
                <a:latin typeface="Arial" charset="0"/>
                <a:cs typeface="Arial" charset="0"/>
              </a:rPr>
              <a:pPr fontAlgn="base">
                <a:spcBef>
                  <a:spcPct val="0"/>
                </a:spcBef>
                <a:spcAft>
                  <a:spcPct val="0"/>
                </a:spcAft>
              </a:pPr>
              <a:t>43</a:t>
            </a:fld>
            <a:endParaRPr lang="en-US"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0"/>
            <a:ext cx="9144000" cy="6096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755" name="Slide Number Placeholder 4"/>
          <p:cNvSpPr txBox="1">
            <a:spLocks noGrp="1"/>
          </p:cNvSpPr>
          <p:nvPr/>
        </p:nvSpPr>
        <p:spPr bwMode="auto">
          <a:xfrm>
            <a:off x="8382000" y="6400800"/>
            <a:ext cx="457200" cy="365125"/>
          </a:xfrm>
          <a:prstGeom prst="rect">
            <a:avLst/>
          </a:prstGeom>
          <a:noFill/>
          <a:ln w="9525">
            <a:noFill/>
            <a:miter lim="800000"/>
            <a:headEnd/>
            <a:tailEnd/>
          </a:ln>
        </p:spPr>
        <p:txBody>
          <a:bodyPr anchor="ctr"/>
          <a:lstStyle/>
          <a:p>
            <a:pPr algn="ctr"/>
            <a:fld id="{19E75820-4711-42A9-A14E-0F360D9CEE41}" type="slidenum">
              <a:rPr lang="en-US" sz="1200">
                <a:solidFill>
                  <a:srgbClr val="146737"/>
                </a:solidFill>
                <a:cs typeface="Arial" pitchFamily="34" charset="0"/>
              </a:rPr>
              <a:pPr algn="ctr"/>
              <a:t>44</a:t>
            </a:fld>
            <a:endParaRPr lang="en-US" sz="1200">
              <a:solidFill>
                <a:srgbClr val="146737"/>
              </a:solidFill>
              <a:cs typeface="Arial" pitchFamily="34" charset="0"/>
            </a:endParaRPr>
          </a:p>
        </p:txBody>
      </p:sp>
      <p:sp>
        <p:nvSpPr>
          <p:cNvPr id="6" name="Rectangle 5"/>
          <p:cNvSpPr/>
          <p:nvPr/>
        </p:nvSpPr>
        <p:spPr>
          <a:xfrm>
            <a:off x="0" y="766763"/>
            <a:ext cx="9144000" cy="5329237"/>
          </a:xfrm>
          <a:prstGeom prst="rect">
            <a:avLst/>
          </a:prstGeom>
          <a:solidFill>
            <a:srgbClr val="1467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4757" name="Text Box 3"/>
          <p:cNvSpPr txBox="1">
            <a:spLocks noChangeArrowheads="1"/>
          </p:cNvSpPr>
          <p:nvPr/>
        </p:nvSpPr>
        <p:spPr bwMode="auto">
          <a:xfrm>
            <a:off x="762000" y="2209800"/>
            <a:ext cx="7688263" cy="1914525"/>
          </a:xfrm>
          <a:prstGeom prst="rect">
            <a:avLst/>
          </a:prstGeom>
          <a:noFill/>
          <a:ln w="9525">
            <a:noFill/>
            <a:miter lim="800000"/>
            <a:headEnd/>
            <a:tailEnd/>
          </a:ln>
        </p:spPr>
        <p:txBody>
          <a:bodyPr>
            <a:spAutoFit/>
          </a:bodyPr>
          <a:lstStyle/>
          <a:p>
            <a:pPr marL="633413" indent="-633413">
              <a:spcAft>
                <a:spcPct val="35000"/>
              </a:spcAft>
              <a:buFont typeface="Wingdings" pitchFamily="2" charset="2"/>
              <a:buChar char="§"/>
            </a:pPr>
            <a:endParaRPr lang="en-US" sz="3200" b="1">
              <a:solidFill>
                <a:srgbClr val="FFFFFF"/>
              </a:solidFill>
            </a:endParaRPr>
          </a:p>
          <a:p>
            <a:pPr marL="633413" indent="-633413" algn="ctr">
              <a:spcAft>
                <a:spcPct val="35000"/>
              </a:spcAft>
            </a:pPr>
            <a:r>
              <a:rPr lang="en-US" sz="3200" b="1">
                <a:solidFill>
                  <a:srgbClr val="FFFFFF"/>
                </a:solidFill>
                <a:cs typeface="Arial" pitchFamily="34" charset="0"/>
              </a:rPr>
              <a:t>Electrical Energy Storage</a:t>
            </a:r>
          </a:p>
          <a:p>
            <a:pPr marL="633413" indent="-633413">
              <a:spcAft>
                <a:spcPct val="35000"/>
              </a:spcAft>
              <a:buFont typeface="Wingdings" pitchFamily="2" charset="2"/>
              <a:buChar char="§"/>
            </a:pPr>
            <a:endParaRPr lang="en-US" sz="3200" b="1">
              <a:solidFill>
                <a:srgbClr val="FFFFFF"/>
              </a:solidFill>
              <a:cs typeface="Arial" pitchFamily="34" charset="0"/>
            </a:endParaRPr>
          </a:p>
        </p:txBody>
      </p:sp>
      <p:sp>
        <p:nvSpPr>
          <p:cNvPr id="74758" name="Footer Placeholder 2"/>
          <p:cNvSpPr txBox="1">
            <a:spLocks noGrp="1"/>
          </p:cNvSpPr>
          <p:nvPr/>
        </p:nvSpPr>
        <p:spPr bwMode="auto">
          <a:xfrm>
            <a:off x="3200400" y="6405563"/>
            <a:ext cx="5257800" cy="365125"/>
          </a:xfrm>
          <a:prstGeom prst="rect">
            <a:avLst/>
          </a:prstGeom>
          <a:noFill/>
          <a:ln w="9525">
            <a:noFill/>
            <a:miter lim="800000"/>
            <a:headEnd/>
            <a:tailEnd/>
          </a:ln>
        </p:spPr>
        <p:txBody>
          <a:bodyPr anchor="ctr"/>
          <a:lstStyle/>
          <a:p>
            <a:pPr algn="r"/>
            <a:endParaRPr lang="en-US" sz="1600">
              <a:solidFill>
                <a:srgbClr val="146737"/>
              </a:solidFill>
              <a:cs typeface="Arial" pitchFamily="34" charset="0"/>
            </a:endParaRPr>
          </a:p>
        </p:txBody>
      </p:sp>
      <p:sp>
        <p:nvSpPr>
          <p:cNvPr id="74760" name="Title 2"/>
          <p:cNvSpPr>
            <a:spLocks noGrp="1"/>
          </p:cNvSpPr>
          <p:nvPr>
            <p:ph type="title"/>
          </p:nvPr>
        </p:nvSpPr>
        <p:spPr/>
        <p:txBody>
          <a:bodyPr/>
          <a:lstStyle/>
          <a:p>
            <a:r>
              <a:rPr lang="en-US" smtClean="0"/>
              <a:t>Science for Electrical Energy Storage</a:t>
            </a:r>
          </a:p>
        </p:txBody>
      </p:sp>
      <p:pic>
        <p:nvPicPr>
          <p:cNvPr id="71681" name="Picture 1"/>
          <p:cNvPicPr>
            <a:picLocks noChangeAspect="1" noChangeArrowheads="1"/>
          </p:cNvPicPr>
          <p:nvPr/>
        </p:nvPicPr>
        <p:blipFill>
          <a:blip r:embed="rId3" cstate="print"/>
          <a:srcRect/>
          <a:stretch>
            <a:fillRect/>
          </a:stretch>
        </p:blipFill>
        <p:spPr bwMode="auto">
          <a:xfrm>
            <a:off x="0" y="773778"/>
            <a:ext cx="9144000" cy="53839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6"/>
          <p:cNvSpPr>
            <a:spLocks noGrp="1" noChangeArrowheads="1"/>
          </p:cNvSpPr>
          <p:nvPr>
            <p:ph type="sldNum" sz="quarter" idx="4294967295"/>
          </p:nvPr>
        </p:nvSpPr>
        <p:spPr bwMode="auto">
          <a:xfrm>
            <a:off x="8610600" y="6492875"/>
            <a:ext cx="4572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051AF57E-183A-448E-B7F1-E846DB04CF08}" type="slidenum">
              <a:rPr lang="en-US" smtClean="0"/>
              <a:pPr fontAlgn="base">
                <a:spcBef>
                  <a:spcPct val="0"/>
                </a:spcBef>
                <a:spcAft>
                  <a:spcPct val="0"/>
                </a:spcAft>
              </a:pPr>
              <a:t>45</a:t>
            </a:fld>
            <a:endParaRPr lang="en-US" smtClean="0"/>
          </a:p>
        </p:txBody>
      </p:sp>
      <p:sp>
        <p:nvSpPr>
          <p:cNvPr id="4100" name="Title 1"/>
          <p:cNvSpPr>
            <a:spLocks noGrp="1"/>
          </p:cNvSpPr>
          <p:nvPr>
            <p:ph type="title" idx="4294967295"/>
          </p:nvPr>
        </p:nvSpPr>
        <p:spPr>
          <a:xfrm>
            <a:off x="0" y="76200"/>
            <a:ext cx="9144000" cy="685800"/>
          </a:xfrm>
        </p:spPr>
        <p:txBody>
          <a:bodyPr/>
          <a:lstStyle/>
          <a:p>
            <a:pPr eaLnBrk="1" hangingPunct="1"/>
            <a:r>
              <a:rPr lang="en-US" smtClean="0"/>
              <a:t>Basics: Energy Storage Time Scales</a:t>
            </a:r>
          </a:p>
        </p:txBody>
      </p:sp>
      <p:pic>
        <p:nvPicPr>
          <p:cNvPr id="4101" name="Picture 3"/>
          <p:cNvPicPr>
            <a:picLocks noGrp="1" noChangeAspect="1" noChangeArrowheads="1"/>
          </p:cNvPicPr>
          <p:nvPr>
            <p:ph type="body" idx="4294967295"/>
          </p:nvPr>
        </p:nvPicPr>
        <p:blipFill>
          <a:blip r:embed="rId4" cstate="print"/>
          <a:srcRect/>
          <a:stretch>
            <a:fillRect/>
          </a:stretch>
        </p:blipFill>
        <p:spPr>
          <a:xfrm>
            <a:off x="5867400" y="4643438"/>
            <a:ext cx="2811463" cy="1757362"/>
          </a:xfrm>
        </p:spPr>
      </p:pic>
      <p:pic>
        <p:nvPicPr>
          <p:cNvPr id="4102" name="Picture 3"/>
          <p:cNvPicPr>
            <a:picLocks noChangeAspect="1" noChangeArrowheads="1"/>
          </p:cNvPicPr>
          <p:nvPr/>
        </p:nvPicPr>
        <p:blipFill>
          <a:blip r:embed="rId5" cstate="print"/>
          <a:srcRect r="9422"/>
          <a:stretch>
            <a:fillRect/>
          </a:stretch>
        </p:blipFill>
        <p:spPr bwMode="auto">
          <a:xfrm>
            <a:off x="2632075" y="2590800"/>
            <a:ext cx="2930525" cy="1447800"/>
          </a:xfrm>
          <a:prstGeom prst="rect">
            <a:avLst/>
          </a:prstGeom>
          <a:noFill/>
          <a:ln w="9525">
            <a:noFill/>
            <a:miter lim="800000"/>
            <a:headEnd/>
            <a:tailEnd/>
          </a:ln>
        </p:spPr>
      </p:pic>
      <p:pic>
        <p:nvPicPr>
          <p:cNvPr id="4103" name="Picture 3"/>
          <p:cNvPicPr>
            <a:picLocks noChangeAspect="1" noChangeArrowheads="1"/>
          </p:cNvPicPr>
          <p:nvPr/>
        </p:nvPicPr>
        <p:blipFill>
          <a:blip r:embed="rId6" cstate="print"/>
          <a:srcRect r="10110" b="15613"/>
          <a:stretch>
            <a:fillRect/>
          </a:stretch>
        </p:blipFill>
        <p:spPr bwMode="auto">
          <a:xfrm>
            <a:off x="381000" y="2514600"/>
            <a:ext cx="2222500" cy="1600200"/>
          </a:xfrm>
          <a:prstGeom prst="rect">
            <a:avLst/>
          </a:prstGeom>
          <a:noFill/>
          <a:ln w="9525">
            <a:noFill/>
            <a:miter lim="800000"/>
            <a:headEnd/>
            <a:tailEnd/>
          </a:ln>
        </p:spPr>
      </p:pic>
      <p:sp>
        <p:nvSpPr>
          <p:cNvPr id="4104" name="TextBox 14"/>
          <p:cNvSpPr txBox="1">
            <a:spLocks noChangeArrowheads="1"/>
          </p:cNvSpPr>
          <p:nvPr/>
        </p:nvSpPr>
        <p:spPr bwMode="auto">
          <a:xfrm>
            <a:off x="838200" y="2133600"/>
            <a:ext cx="1287463" cy="369888"/>
          </a:xfrm>
          <a:prstGeom prst="rect">
            <a:avLst/>
          </a:prstGeom>
          <a:noFill/>
          <a:ln w="9525">
            <a:noFill/>
            <a:miter lim="800000"/>
            <a:headEnd/>
            <a:tailEnd/>
          </a:ln>
        </p:spPr>
        <p:txBody>
          <a:bodyPr wrap="none">
            <a:spAutoFit/>
          </a:bodyPr>
          <a:lstStyle/>
          <a:p>
            <a:r>
              <a:rPr lang="en-US" i="1"/>
              <a:t>Regulation</a:t>
            </a:r>
            <a:endParaRPr lang="en-US"/>
          </a:p>
        </p:txBody>
      </p:sp>
      <p:sp>
        <p:nvSpPr>
          <p:cNvPr id="4105" name="Rectangle 15"/>
          <p:cNvSpPr>
            <a:spLocks noChangeArrowheads="1"/>
          </p:cNvSpPr>
          <p:nvPr/>
        </p:nvSpPr>
        <p:spPr bwMode="auto">
          <a:xfrm>
            <a:off x="3540125" y="2144713"/>
            <a:ext cx="1108075" cy="369887"/>
          </a:xfrm>
          <a:prstGeom prst="rect">
            <a:avLst/>
          </a:prstGeom>
          <a:noFill/>
          <a:ln w="9525">
            <a:noFill/>
            <a:miter lim="800000"/>
            <a:headEnd/>
            <a:tailEnd/>
          </a:ln>
        </p:spPr>
        <p:txBody>
          <a:bodyPr wrap="none">
            <a:spAutoFit/>
          </a:bodyPr>
          <a:lstStyle/>
          <a:p>
            <a:r>
              <a:rPr lang="en-US" i="1"/>
              <a:t>Ramping</a:t>
            </a:r>
            <a:endParaRPr lang="en-US"/>
          </a:p>
        </p:txBody>
      </p:sp>
      <p:sp>
        <p:nvSpPr>
          <p:cNvPr id="18" name="Rectangle 17"/>
          <p:cNvSpPr/>
          <p:nvPr/>
        </p:nvSpPr>
        <p:spPr>
          <a:xfrm>
            <a:off x="304800" y="1143000"/>
            <a:ext cx="2286000" cy="3124200"/>
          </a:xfrm>
          <a:prstGeom prst="rect">
            <a:avLst/>
          </a:prstGeom>
          <a:solidFill>
            <a:schemeClr val="accent6">
              <a:lumMod val="20000"/>
              <a:lumOff val="8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9" name="Rectangle 18"/>
          <p:cNvSpPr/>
          <p:nvPr/>
        </p:nvSpPr>
        <p:spPr>
          <a:xfrm>
            <a:off x="2667000" y="1143000"/>
            <a:ext cx="2895600" cy="3124200"/>
          </a:xfrm>
          <a:prstGeom prst="rect">
            <a:avLst/>
          </a:prstGeom>
          <a:solidFill>
            <a:schemeClr val="accent6">
              <a:lumMod val="20000"/>
              <a:lumOff val="8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21" name="Right Arrow 20"/>
          <p:cNvSpPr/>
          <p:nvPr/>
        </p:nvSpPr>
        <p:spPr>
          <a:xfrm>
            <a:off x="304800" y="1219200"/>
            <a:ext cx="8382000" cy="990600"/>
          </a:xfrm>
          <a:prstGeom prst="rightArrow">
            <a:avLst>
              <a:gd name="adj1" fmla="val 47993"/>
              <a:gd name="adj2" fmla="val 50000"/>
            </a:avLst>
          </a:prstGeom>
          <a:solidFill>
            <a:schemeClr val="accent2">
              <a:lumMod val="75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4111" name="TextBox 21"/>
          <p:cNvSpPr txBox="1">
            <a:spLocks noChangeArrowheads="1"/>
          </p:cNvSpPr>
          <p:nvPr/>
        </p:nvSpPr>
        <p:spPr bwMode="auto">
          <a:xfrm>
            <a:off x="377825" y="1143000"/>
            <a:ext cx="2122488" cy="338138"/>
          </a:xfrm>
          <a:prstGeom prst="rect">
            <a:avLst/>
          </a:prstGeom>
          <a:noFill/>
          <a:ln w="9525">
            <a:noFill/>
            <a:miter lim="800000"/>
            <a:headEnd/>
            <a:tailEnd/>
          </a:ln>
        </p:spPr>
        <p:txBody>
          <a:bodyPr wrap="none">
            <a:spAutoFit/>
          </a:bodyPr>
          <a:lstStyle/>
          <a:p>
            <a:r>
              <a:rPr lang="en-US" sz="1600" b="1">
                <a:solidFill>
                  <a:srgbClr val="000099"/>
                </a:solidFill>
              </a:rPr>
              <a:t>Seconds to Minutes</a:t>
            </a:r>
          </a:p>
        </p:txBody>
      </p:sp>
      <p:sp>
        <p:nvSpPr>
          <p:cNvPr id="4112" name="TextBox 22"/>
          <p:cNvSpPr txBox="1">
            <a:spLocks noChangeArrowheads="1"/>
          </p:cNvSpPr>
          <p:nvPr/>
        </p:nvSpPr>
        <p:spPr bwMode="auto">
          <a:xfrm>
            <a:off x="3124200" y="1143000"/>
            <a:ext cx="2079625" cy="338138"/>
          </a:xfrm>
          <a:prstGeom prst="rect">
            <a:avLst/>
          </a:prstGeom>
          <a:noFill/>
          <a:ln w="9525">
            <a:noFill/>
            <a:miter lim="800000"/>
            <a:headEnd/>
            <a:tailEnd/>
          </a:ln>
        </p:spPr>
        <p:txBody>
          <a:bodyPr wrap="none">
            <a:spAutoFit/>
          </a:bodyPr>
          <a:lstStyle/>
          <a:p>
            <a:r>
              <a:rPr lang="en-US" sz="1600" b="1">
                <a:solidFill>
                  <a:srgbClr val="000099"/>
                </a:solidFill>
              </a:rPr>
              <a:t>Minutes - One Hour</a:t>
            </a:r>
          </a:p>
        </p:txBody>
      </p:sp>
      <p:sp>
        <p:nvSpPr>
          <p:cNvPr id="4113" name="TextBox 23"/>
          <p:cNvSpPr txBox="1">
            <a:spLocks noChangeArrowheads="1"/>
          </p:cNvSpPr>
          <p:nvPr/>
        </p:nvSpPr>
        <p:spPr bwMode="auto">
          <a:xfrm>
            <a:off x="5715000" y="1143000"/>
            <a:ext cx="2579688" cy="338138"/>
          </a:xfrm>
          <a:prstGeom prst="rect">
            <a:avLst/>
          </a:prstGeom>
          <a:noFill/>
          <a:ln w="9525">
            <a:noFill/>
            <a:miter lim="800000"/>
            <a:headEnd/>
            <a:tailEnd/>
          </a:ln>
        </p:spPr>
        <p:txBody>
          <a:bodyPr wrap="none">
            <a:spAutoFit/>
          </a:bodyPr>
          <a:lstStyle/>
          <a:p>
            <a:r>
              <a:rPr lang="en-US" sz="1600" b="1">
                <a:solidFill>
                  <a:srgbClr val="000099"/>
                </a:solidFill>
              </a:rPr>
              <a:t>Several Hours - One Day</a:t>
            </a:r>
          </a:p>
        </p:txBody>
      </p:sp>
      <p:sp>
        <p:nvSpPr>
          <p:cNvPr id="1044" name="Text Box 18"/>
          <p:cNvSpPr txBox="1">
            <a:spLocks noChangeArrowheads="1"/>
          </p:cNvSpPr>
          <p:nvPr/>
        </p:nvSpPr>
        <p:spPr bwMode="auto">
          <a:xfrm>
            <a:off x="381000" y="4495800"/>
            <a:ext cx="5181600" cy="11080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sz="2200" dirty="0">
                <a:solidFill>
                  <a:srgbClr val="146737"/>
                </a:solidFill>
                <a:latin typeface="+mj-lt"/>
                <a:cs typeface="Arial" pitchFamily="34" charset="0"/>
              </a:rPr>
              <a:t>While different time regimes will require </a:t>
            </a:r>
          </a:p>
          <a:p>
            <a:pPr algn="ctr">
              <a:defRPr/>
            </a:pPr>
            <a:r>
              <a:rPr lang="en-US" sz="2200" dirty="0">
                <a:solidFill>
                  <a:srgbClr val="146737"/>
                </a:solidFill>
                <a:latin typeface="+mj-lt"/>
                <a:cs typeface="Arial" pitchFamily="34" charset="0"/>
              </a:rPr>
              <a:t>different storage solutions, there are</a:t>
            </a:r>
          </a:p>
          <a:p>
            <a:pPr algn="ctr">
              <a:defRPr/>
            </a:pPr>
            <a:r>
              <a:rPr lang="en-US" sz="2200" dirty="0">
                <a:solidFill>
                  <a:srgbClr val="146737"/>
                </a:solidFill>
                <a:latin typeface="+mj-lt"/>
                <a:cs typeface="Arial" pitchFamily="34" charset="0"/>
              </a:rPr>
              <a:t>many common science questions.</a:t>
            </a:r>
          </a:p>
        </p:txBody>
      </p:sp>
      <p:grpSp>
        <p:nvGrpSpPr>
          <p:cNvPr id="29" name="Group 28"/>
          <p:cNvGrpSpPr/>
          <p:nvPr/>
        </p:nvGrpSpPr>
        <p:grpSpPr>
          <a:xfrm>
            <a:off x="5638800" y="1143000"/>
            <a:ext cx="3124200" cy="5334000"/>
            <a:chOff x="5638800" y="1143000"/>
            <a:chExt cx="3124200" cy="5334000"/>
          </a:xfrm>
        </p:grpSpPr>
        <p:graphicFrame>
          <p:nvGraphicFramePr>
            <p:cNvPr id="4098" name="Object 2"/>
            <p:cNvGraphicFramePr>
              <a:graphicFrameLocks noChangeAspect="1"/>
            </p:cNvGraphicFramePr>
            <p:nvPr>
              <p:ph idx="4294967295"/>
            </p:nvPr>
          </p:nvGraphicFramePr>
          <p:xfrm>
            <a:off x="5715000" y="2514600"/>
            <a:ext cx="3001963" cy="2062163"/>
          </p:xfrm>
          <a:graphic>
            <a:graphicData uri="http://schemas.openxmlformats.org/presentationml/2006/ole">
              <p:oleObj spid="_x0000_s4098" name="Acrobat Document" r:id="rId7" imgW="8202170" imgH="5638095" progId="AcroExch.Document.7">
                <p:embed/>
              </p:oleObj>
            </a:graphicData>
          </a:graphic>
        </p:graphicFrame>
        <p:sp>
          <p:nvSpPr>
            <p:cNvPr id="4106" name="Rectangle 16"/>
            <p:cNvSpPr>
              <a:spLocks noChangeArrowheads="1"/>
            </p:cNvSpPr>
            <p:nvPr/>
          </p:nvSpPr>
          <p:spPr bwMode="auto">
            <a:xfrm>
              <a:off x="5783263" y="2133600"/>
              <a:ext cx="2979737" cy="369332"/>
            </a:xfrm>
            <a:prstGeom prst="rect">
              <a:avLst/>
            </a:prstGeom>
            <a:noFill/>
            <a:ln w="9525">
              <a:noFill/>
              <a:miter lim="800000"/>
              <a:headEnd/>
              <a:tailEnd/>
            </a:ln>
          </p:spPr>
          <p:txBody>
            <a:bodyPr>
              <a:spAutoFit/>
            </a:bodyPr>
            <a:lstStyle/>
            <a:p>
              <a:r>
                <a:rPr lang="en-US" i="1"/>
                <a:t>Peak shaving, load leveling</a:t>
              </a:r>
              <a:endParaRPr lang="en-US"/>
            </a:p>
          </p:txBody>
        </p:sp>
        <p:sp>
          <p:nvSpPr>
            <p:cNvPr id="20" name="Rectangle 19"/>
            <p:cNvSpPr/>
            <p:nvPr/>
          </p:nvSpPr>
          <p:spPr>
            <a:xfrm>
              <a:off x="5638800" y="1143000"/>
              <a:ext cx="3048000" cy="5334000"/>
            </a:xfrm>
            <a:prstGeom prst="rect">
              <a:avLst/>
            </a:prstGeom>
            <a:solidFill>
              <a:schemeClr val="accent6">
                <a:lumMod val="20000"/>
                <a:lumOff val="8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23" name="Rectangle 22"/>
            <p:cNvSpPr/>
            <p:nvPr/>
          </p:nvSpPr>
          <p:spPr>
            <a:xfrm>
              <a:off x="5759450" y="3200400"/>
              <a:ext cx="76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16200000">
              <a:off x="5251222" y="3435578"/>
              <a:ext cx="990600" cy="215444"/>
            </a:xfrm>
            <a:prstGeom prst="rect">
              <a:avLst/>
            </a:prstGeom>
            <a:noFill/>
          </p:spPr>
          <p:txBody>
            <a:bodyPr wrap="square" rtlCol="0">
              <a:spAutoFit/>
            </a:bodyPr>
            <a:lstStyle/>
            <a:p>
              <a:r>
                <a:rPr lang="en-US" sz="800" b="1" dirty="0" smtClean="0"/>
                <a:t>Peak load [MVA]</a:t>
              </a:r>
              <a:endParaRPr lang="en-US" sz="800" b="1" dirty="0"/>
            </a:p>
          </p:txBody>
        </p:sp>
        <p:sp>
          <p:nvSpPr>
            <p:cNvPr id="24" name="TextBox 23"/>
            <p:cNvSpPr txBox="1"/>
            <p:nvPr/>
          </p:nvSpPr>
          <p:spPr>
            <a:xfrm>
              <a:off x="6934200" y="3733800"/>
              <a:ext cx="1752600" cy="215444"/>
            </a:xfrm>
            <a:prstGeom prst="rect">
              <a:avLst/>
            </a:prstGeom>
            <a:noFill/>
          </p:spPr>
          <p:txBody>
            <a:bodyPr wrap="square" rtlCol="0">
              <a:spAutoFit/>
            </a:bodyPr>
            <a:lstStyle/>
            <a:p>
              <a:r>
                <a:rPr lang="en-US" sz="800" b="1" dirty="0" smtClean="0">
                  <a:solidFill>
                    <a:srgbClr val="FF0000"/>
                  </a:solidFill>
                </a:rPr>
                <a:t>Without Battery (Calculated)</a:t>
              </a:r>
              <a:endParaRPr lang="en-US" sz="800" b="1" dirty="0">
                <a:solidFill>
                  <a:srgbClr val="FF0000"/>
                </a:solidFill>
              </a:endParaRPr>
            </a:p>
          </p:txBody>
        </p:sp>
        <p:sp>
          <p:nvSpPr>
            <p:cNvPr id="25" name="TextBox 24"/>
            <p:cNvSpPr txBox="1"/>
            <p:nvPr/>
          </p:nvSpPr>
          <p:spPr>
            <a:xfrm>
              <a:off x="6934200" y="3505200"/>
              <a:ext cx="1752600" cy="215444"/>
            </a:xfrm>
            <a:prstGeom prst="rect">
              <a:avLst/>
            </a:prstGeom>
            <a:noFill/>
          </p:spPr>
          <p:txBody>
            <a:bodyPr wrap="square" rtlCol="0">
              <a:spAutoFit/>
            </a:bodyPr>
            <a:lstStyle/>
            <a:p>
              <a:r>
                <a:rPr lang="en-US" sz="800" b="1" dirty="0" smtClean="0">
                  <a:solidFill>
                    <a:srgbClr val="002DFF"/>
                  </a:solidFill>
                </a:rPr>
                <a:t>With Battery (Measured)</a:t>
              </a:r>
              <a:endParaRPr lang="en-US" sz="800" b="1" dirty="0">
                <a:solidFill>
                  <a:srgbClr val="002DFF"/>
                </a:solidFill>
              </a:endParaRPr>
            </a:p>
          </p:txBody>
        </p:sp>
        <p:sp>
          <p:nvSpPr>
            <p:cNvPr id="26" name="Rectangle 25"/>
            <p:cNvSpPr/>
            <p:nvPr/>
          </p:nvSpPr>
          <p:spPr>
            <a:xfrm>
              <a:off x="6248400" y="2514600"/>
              <a:ext cx="1905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324600" y="2571750"/>
              <a:ext cx="1752600" cy="307777"/>
            </a:xfrm>
            <a:prstGeom prst="rect">
              <a:avLst/>
            </a:prstGeom>
            <a:noFill/>
          </p:spPr>
          <p:txBody>
            <a:bodyPr wrap="square" rtlCol="0">
              <a:spAutoFit/>
            </a:bodyPr>
            <a:lstStyle/>
            <a:p>
              <a:pPr algn="ctr"/>
              <a:r>
                <a:rPr lang="en-US" sz="1400" dirty="0" smtClean="0"/>
                <a:t>Transformer Load</a:t>
              </a:r>
              <a:endParaRPr lang="en-US" sz="1400" dirty="0"/>
            </a:p>
          </p:txBody>
        </p:sp>
      </p:grpSp>
      <p:sp>
        <p:nvSpPr>
          <p:cNvPr id="30" name="TextBox 29"/>
          <p:cNvSpPr txBox="1"/>
          <p:nvPr/>
        </p:nvSpPr>
        <p:spPr>
          <a:xfrm>
            <a:off x="5867400" y="6096000"/>
            <a:ext cx="1295400" cy="215444"/>
          </a:xfrm>
          <a:prstGeom prst="rect">
            <a:avLst/>
          </a:prstGeom>
          <a:noFill/>
        </p:spPr>
        <p:txBody>
          <a:bodyPr wrap="square" rtlCol="0">
            <a:spAutoFit/>
          </a:bodyPr>
          <a:lstStyle/>
          <a:p>
            <a:r>
              <a:rPr lang="en-US" sz="800" b="1" dirty="0" smtClean="0">
                <a:solidFill>
                  <a:srgbClr val="FF0000"/>
                </a:solidFill>
              </a:rPr>
              <a:t>Total Wind Generation</a:t>
            </a:r>
            <a:endParaRPr lang="en-US" sz="800" b="1" dirty="0">
              <a:solidFill>
                <a:srgbClr val="FF0000"/>
              </a:solidFill>
            </a:endParaRPr>
          </a:p>
        </p:txBody>
      </p:sp>
      <p:sp>
        <p:nvSpPr>
          <p:cNvPr id="31" name="TextBox 30"/>
          <p:cNvSpPr txBox="1"/>
          <p:nvPr/>
        </p:nvSpPr>
        <p:spPr>
          <a:xfrm>
            <a:off x="7543800" y="6096000"/>
            <a:ext cx="1066800" cy="215444"/>
          </a:xfrm>
          <a:prstGeom prst="rect">
            <a:avLst/>
          </a:prstGeom>
          <a:noFill/>
        </p:spPr>
        <p:txBody>
          <a:bodyPr wrap="square" rtlCol="0">
            <a:spAutoFit/>
          </a:bodyPr>
          <a:lstStyle/>
          <a:p>
            <a:pPr algn="ctr"/>
            <a:r>
              <a:rPr lang="en-US" sz="800" b="1" dirty="0" smtClean="0">
                <a:solidFill>
                  <a:srgbClr val="002DFF"/>
                </a:solidFill>
              </a:rPr>
              <a:t>CAISO Load</a:t>
            </a:r>
            <a:endParaRPr lang="en-US" sz="800" b="1" dirty="0">
              <a:solidFill>
                <a:srgbClr val="002DFF"/>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idx="4294967295"/>
          </p:nvPr>
        </p:nvSpPr>
        <p:spPr>
          <a:xfrm>
            <a:off x="419100" y="57150"/>
            <a:ext cx="8305800" cy="609600"/>
          </a:xfrm>
        </p:spPr>
        <p:txBody>
          <a:bodyPr/>
          <a:lstStyle/>
          <a:p>
            <a:r>
              <a:rPr lang="en-US" smtClean="0"/>
              <a:t>Current Battery and Energy Storage Technologies</a:t>
            </a:r>
          </a:p>
        </p:txBody>
      </p:sp>
      <p:pic>
        <p:nvPicPr>
          <p:cNvPr id="77827" name="Picture 2"/>
          <p:cNvPicPr>
            <a:picLocks noChangeAspect="1" noChangeArrowheads="1"/>
          </p:cNvPicPr>
          <p:nvPr/>
        </p:nvPicPr>
        <p:blipFill>
          <a:blip r:embed="rId3" cstate="print"/>
          <a:srcRect/>
          <a:stretch>
            <a:fillRect/>
          </a:stretch>
        </p:blipFill>
        <p:spPr bwMode="auto">
          <a:xfrm>
            <a:off x="1284288" y="1100138"/>
            <a:ext cx="6564312" cy="4657725"/>
          </a:xfrm>
          <a:prstGeom prst="rect">
            <a:avLst/>
          </a:prstGeom>
          <a:noFill/>
          <a:ln w="9525">
            <a:noFill/>
            <a:miter lim="800000"/>
            <a:headEnd/>
            <a:tailEnd/>
          </a:ln>
        </p:spPr>
      </p:pic>
      <p:sp>
        <p:nvSpPr>
          <p:cNvPr id="5" name="Pentagon 4"/>
          <p:cNvSpPr/>
          <p:nvPr/>
        </p:nvSpPr>
        <p:spPr>
          <a:xfrm>
            <a:off x="1312863" y="5867400"/>
            <a:ext cx="6459537" cy="274638"/>
          </a:xfrm>
          <a:prstGeom prst="homePlate">
            <a:avLst/>
          </a:prstGeom>
          <a:gradFill flip="none" rotWithShape="1">
            <a:gsLst>
              <a:gs pos="0">
                <a:schemeClr val="accent1">
                  <a:lumMod val="90000"/>
                </a:schemeClr>
              </a:gs>
              <a:gs pos="50000">
                <a:srgbClr val="FFFF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2013">
              <a:tabLst>
                <a:tab pos="1319213" algn="l"/>
              </a:tabLst>
              <a:defRPr/>
            </a:pPr>
            <a:r>
              <a:rPr lang="en-US" sz="1200" b="1" dirty="0">
                <a:solidFill>
                  <a:srgbClr val="002060"/>
                </a:solidFill>
              </a:rPr>
              <a:t>Consumer 	                           Transportation	                     Grid Management</a:t>
            </a:r>
          </a:p>
        </p:txBody>
      </p:sp>
      <p:sp>
        <p:nvSpPr>
          <p:cNvPr id="6" name="Slide Number Placeholder 4"/>
          <p:cNvSpPr txBox="1">
            <a:spLocks/>
          </p:cNvSpPr>
          <p:nvPr/>
        </p:nvSpPr>
        <p:spPr bwMode="auto">
          <a:xfrm>
            <a:off x="8382000" y="6351588"/>
            <a:ext cx="457200" cy="365125"/>
          </a:xfrm>
          <a:prstGeom prst="rect">
            <a:avLst/>
          </a:prstGeom>
          <a:noFill/>
          <a:ln>
            <a:miter lim="800000"/>
            <a:headEnd/>
            <a:tailEnd/>
          </a:ln>
        </p:spPr>
        <p:txBody>
          <a:bodyPr wrap="square"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432D6450-4E18-4385-BE4F-6082AF101E90}" type="slidenum">
              <a:rPr kumimoji="0" lang="en-US" sz="1200" b="0" i="0" u="none" strike="noStrike" kern="1200" cap="none" spc="0" normalizeH="0" noProof="0" smtClean="0">
                <a:ln>
                  <a:noFill/>
                </a:ln>
                <a:solidFill>
                  <a:srgbClr val="146737"/>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noProof="0" smtClean="0">
              <a:ln>
                <a:noFill/>
              </a:ln>
              <a:solidFill>
                <a:srgbClr val="146737"/>
              </a:solidFill>
              <a:effectLst/>
              <a:uLnTx/>
              <a:uFillTx/>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ChangeArrowheads="1"/>
          </p:cNvSpPr>
          <p:nvPr/>
        </p:nvSpPr>
        <p:spPr bwMode="auto">
          <a:xfrm>
            <a:off x="304800" y="1295400"/>
            <a:ext cx="5062538" cy="4573560"/>
          </a:xfrm>
          <a:prstGeom prst="rect">
            <a:avLst/>
          </a:prstGeom>
          <a:noFill/>
          <a:ln w="9525">
            <a:noFill/>
            <a:miter lim="800000"/>
            <a:headEnd/>
            <a:tailEnd/>
          </a:ln>
        </p:spPr>
        <p:txBody>
          <a:bodyPr>
            <a:spAutoFit/>
          </a:bodyPr>
          <a:lstStyle/>
          <a:p>
            <a:pPr marL="177800" indent="-177800" eaLnBrk="0" hangingPunct="0">
              <a:spcBef>
                <a:spcPct val="40000"/>
              </a:spcBef>
              <a:buFont typeface="Wingdings" pitchFamily="2" charset="2"/>
              <a:buChar char="§"/>
            </a:pPr>
            <a:r>
              <a:rPr lang="en-US" sz="1600" b="1" dirty="0" smtClean="0">
                <a:solidFill>
                  <a:srgbClr val="146737"/>
                </a:solidFill>
                <a:cs typeface="Arial" pitchFamily="34" charset="0"/>
              </a:rPr>
              <a:t>The Office </a:t>
            </a:r>
            <a:r>
              <a:rPr lang="en-US" sz="1600" b="1" dirty="0">
                <a:solidFill>
                  <a:srgbClr val="146737"/>
                </a:solidFill>
                <a:cs typeface="Arial" pitchFamily="34" charset="0"/>
              </a:rPr>
              <a:t>of Science sponsored basic research </a:t>
            </a:r>
            <a:r>
              <a:rPr lang="en-US" sz="1600" b="1" dirty="0" smtClean="0">
                <a:solidFill>
                  <a:srgbClr val="146737"/>
                </a:solidFill>
                <a:cs typeface="Arial" pitchFamily="34" charset="0"/>
              </a:rPr>
              <a:t>at </a:t>
            </a:r>
            <a:r>
              <a:rPr lang="en-US" sz="1600" b="1" dirty="0">
                <a:solidFill>
                  <a:srgbClr val="146737"/>
                </a:solidFill>
                <a:cs typeface="Arial" pitchFamily="34" charset="0"/>
              </a:rPr>
              <a:t>MIT over a decade ago </a:t>
            </a:r>
            <a:r>
              <a:rPr lang="en-US" sz="1600" b="1" dirty="0" smtClean="0">
                <a:solidFill>
                  <a:srgbClr val="146737"/>
                </a:solidFill>
                <a:cs typeface="Arial" pitchFamily="34" charset="0"/>
              </a:rPr>
              <a:t>that led </a:t>
            </a:r>
            <a:r>
              <a:rPr lang="en-US" sz="1600" b="1" dirty="0">
                <a:solidFill>
                  <a:srgbClr val="146737"/>
                </a:solidFill>
                <a:cs typeface="Arial" pitchFamily="34" charset="0"/>
              </a:rPr>
              <a:t>to the discovery of a new </a:t>
            </a:r>
            <a:r>
              <a:rPr lang="en-US" sz="1600" b="1" dirty="0" err="1">
                <a:solidFill>
                  <a:srgbClr val="146737"/>
                </a:solidFill>
                <a:cs typeface="Arial" pitchFamily="34" charset="0"/>
              </a:rPr>
              <a:t>nanostructured</a:t>
            </a:r>
            <a:r>
              <a:rPr lang="en-US" sz="1600" b="1" dirty="0">
                <a:solidFill>
                  <a:srgbClr val="146737"/>
                </a:solidFill>
                <a:cs typeface="Arial" pitchFamily="34" charset="0"/>
              </a:rPr>
              <a:t> cathode material for battery applications. </a:t>
            </a:r>
          </a:p>
          <a:p>
            <a:pPr marL="177800" indent="-177800" eaLnBrk="0" hangingPunct="0">
              <a:spcBef>
                <a:spcPct val="40000"/>
              </a:spcBef>
              <a:buFont typeface="Wingdings" pitchFamily="2" charset="2"/>
              <a:buChar char="§"/>
            </a:pPr>
            <a:r>
              <a:rPr lang="en-US" sz="1600" b="1" dirty="0">
                <a:solidFill>
                  <a:srgbClr val="146737"/>
                </a:solidFill>
                <a:cs typeface="Arial" pitchFamily="34" charset="0"/>
              </a:rPr>
              <a:t>Based on </a:t>
            </a:r>
            <a:r>
              <a:rPr lang="en-US" sz="1600" b="1" dirty="0" smtClean="0">
                <a:solidFill>
                  <a:srgbClr val="146737"/>
                </a:solidFill>
                <a:cs typeface="Arial" pitchFamily="34" charset="0"/>
              </a:rPr>
              <a:t>this discovery, </a:t>
            </a:r>
            <a:r>
              <a:rPr lang="en-US" sz="1600" b="1" dirty="0">
                <a:solidFill>
                  <a:srgbClr val="146737"/>
                </a:solidFill>
                <a:cs typeface="Arial" pitchFamily="34" charset="0"/>
              </a:rPr>
              <a:t>the faculty member </a:t>
            </a:r>
            <a:r>
              <a:rPr lang="en-US" sz="1600" b="1" dirty="0" smtClean="0">
                <a:solidFill>
                  <a:srgbClr val="146737"/>
                </a:solidFill>
                <a:cs typeface="Arial" pitchFamily="34" charset="0"/>
              </a:rPr>
              <a:t>started a company</a:t>
            </a:r>
            <a:r>
              <a:rPr lang="en-US" sz="1600" b="1" dirty="0">
                <a:solidFill>
                  <a:srgbClr val="146737"/>
                </a:solidFill>
                <a:cs typeface="Arial" pitchFamily="34" charset="0"/>
              </a:rPr>
              <a:t>, A123 Systems in Watertown, MA, to commercialize this new battery technology.  </a:t>
            </a:r>
          </a:p>
          <a:p>
            <a:pPr marL="177800" indent="-177800" eaLnBrk="0" hangingPunct="0">
              <a:spcBef>
                <a:spcPct val="40000"/>
              </a:spcBef>
              <a:buFont typeface="Wingdings" pitchFamily="2" charset="2"/>
              <a:buChar char="§"/>
            </a:pPr>
            <a:r>
              <a:rPr lang="en-US" sz="1600" b="1" dirty="0" smtClean="0">
                <a:solidFill>
                  <a:srgbClr val="146737"/>
                </a:solidFill>
                <a:cs typeface="Arial" pitchFamily="34" charset="0"/>
              </a:rPr>
              <a:t>Development </a:t>
            </a:r>
            <a:r>
              <a:rPr lang="en-US" sz="1600" b="1" dirty="0">
                <a:solidFill>
                  <a:srgbClr val="146737"/>
                </a:solidFill>
                <a:cs typeface="Arial" pitchFamily="34" charset="0"/>
              </a:rPr>
              <a:t>was further supported by a DOE Small Business Innovation Research grant starting in 2002 and by a grant from the DOE Office of Energy Efficiency and Renewable Energy starting in 2006.  </a:t>
            </a:r>
          </a:p>
          <a:p>
            <a:pPr marL="177800" indent="-177800" eaLnBrk="0" hangingPunct="0">
              <a:spcBef>
                <a:spcPct val="40000"/>
              </a:spcBef>
              <a:buFont typeface="Wingdings" pitchFamily="2" charset="2"/>
              <a:buChar char="§"/>
            </a:pPr>
            <a:r>
              <a:rPr lang="en-US" sz="1600" b="1" dirty="0" smtClean="0">
                <a:solidFill>
                  <a:srgbClr val="146737"/>
                </a:solidFill>
                <a:cs typeface="Arial" pitchFamily="34" charset="0"/>
              </a:rPr>
              <a:t>Today A123 </a:t>
            </a:r>
            <a:r>
              <a:rPr lang="en-US" sz="1600" b="1" dirty="0">
                <a:solidFill>
                  <a:srgbClr val="146737"/>
                </a:solidFill>
                <a:cs typeface="Arial" pitchFamily="34" charset="0"/>
              </a:rPr>
              <a:t>Systems’ batteries </a:t>
            </a:r>
            <a:r>
              <a:rPr lang="en-US" sz="1600" b="1" dirty="0" smtClean="0">
                <a:solidFill>
                  <a:srgbClr val="146737"/>
                </a:solidFill>
                <a:cs typeface="Arial" pitchFamily="34" charset="0"/>
              </a:rPr>
              <a:t>have reached </a:t>
            </a:r>
            <a:r>
              <a:rPr lang="en-US" sz="1600" b="1" dirty="0">
                <a:solidFill>
                  <a:srgbClr val="146737"/>
                </a:solidFill>
                <a:cs typeface="Arial" pitchFamily="34" charset="0"/>
              </a:rPr>
              <a:t>the commercial marketplace in power tools, hybrid and plug-in hybrid electric vehicles, and grid-related applications.  </a:t>
            </a:r>
          </a:p>
        </p:txBody>
      </p:sp>
      <p:sp>
        <p:nvSpPr>
          <p:cNvPr id="78851" name="Text Box 4"/>
          <p:cNvSpPr txBox="1">
            <a:spLocks noChangeArrowheads="1"/>
          </p:cNvSpPr>
          <p:nvPr/>
        </p:nvSpPr>
        <p:spPr bwMode="auto">
          <a:xfrm>
            <a:off x="6931025" y="2725738"/>
            <a:ext cx="1065213" cy="274637"/>
          </a:xfrm>
          <a:prstGeom prst="rect">
            <a:avLst/>
          </a:prstGeom>
          <a:noFill/>
          <a:ln w="9525">
            <a:noFill/>
            <a:miter lim="800000"/>
            <a:headEnd/>
            <a:tailEnd/>
          </a:ln>
        </p:spPr>
        <p:txBody>
          <a:bodyPr wrap="none">
            <a:spAutoFit/>
          </a:bodyPr>
          <a:lstStyle/>
          <a:p>
            <a:pPr eaLnBrk="0" hangingPunct="0"/>
            <a:r>
              <a:rPr lang="en-US" sz="1200" b="1">
                <a:solidFill>
                  <a:schemeClr val="bg1"/>
                </a:solidFill>
                <a:latin typeface="Arial Narrow" pitchFamily="34" charset="0"/>
              </a:rPr>
              <a:t>Transportation</a:t>
            </a:r>
          </a:p>
        </p:txBody>
      </p:sp>
      <p:sp>
        <p:nvSpPr>
          <p:cNvPr id="78852" name="Text Box 5"/>
          <p:cNvSpPr txBox="1">
            <a:spLocks noChangeArrowheads="1"/>
          </p:cNvSpPr>
          <p:nvPr/>
        </p:nvSpPr>
        <p:spPr bwMode="auto">
          <a:xfrm>
            <a:off x="7007225" y="4110038"/>
            <a:ext cx="927100" cy="274637"/>
          </a:xfrm>
          <a:prstGeom prst="rect">
            <a:avLst/>
          </a:prstGeom>
          <a:noFill/>
          <a:ln w="9525">
            <a:noFill/>
            <a:miter lim="800000"/>
            <a:headEnd/>
            <a:tailEnd/>
          </a:ln>
        </p:spPr>
        <p:txBody>
          <a:bodyPr wrap="none">
            <a:spAutoFit/>
          </a:bodyPr>
          <a:lstStyle/>
          <a:p>
            <a:pPr eaLnBrk="0" hangingPunct="0"/>
            <a:r>
              <a:rPr lang="en-US" sz="1200" b="1">
                <a:solidFill>
                  <a:schemeClr val="bg1"/>
                </a:solidFill>
                <a:latin typeface="Arial Narrow" pitchFamily="34" charset="0"/>
              </a:rPr>
              <a:t>Electric Grid</a:t>
            </a:r>
          </a:p>
        </p:txBody>
      </p:sp>
      <p:sp>
        <p:nvSpPr>
          <p:cNvPr id="78853" name="Text Box 6"/>
          <p:cNvSpPr txBox="1">
            <a:spLocks noChangeArrowheads="1"/>
          </p:cNvSpPr>
          <p:nvPr/>
        </p:nvSpPr>
        <p:spPr bwMode="auto">
          <a:xfrm>
            <a:off x="6918325" y="5507038"/>
            <a:ext cx="1093788" cy="274637"/>
          </a:xfrm>
          <a:prstGeom prst="rect">
            <a:avLst/>
          </a:prstGeom>
          <a:noFill/>
          <a:ln w="9525">
            <a:noFill/>
            <a:miter lim="800000"/>
            <a:headEnd/>
            <a:tailEnd/>
          </a:ln>
        </p:spPr>
        <p:txBody>
          <a:bodyPr wrap="none">
            <a:spAutoFit/>
          </a:bodyPr>
          <a:lstStyle/>
          <a:p>
            <a:pPr eaLnBrk="0" hangingPunct="0"/>
            <a:r>
              <a:rPr lang="en-US" sz="1200" b="1">
                <a:solidFill>
                  <a:schemeClr val="bg1"/>
                </a:solidFill>
                <a:latin typeface="Arial Narrow" pitchFamily="34" charset="0"/>
              </a:rPr>
              <a:t>Portable Power</a:t>
            </a:r>
          </a:p>
        </p:txBody>
      </p:sp>
      <p:pic>
        <p:nvPicPr>
          <p:cNvPr id="78854" name="Picture 7" descr="DOE report image"/>
          <p:cNvPicPr>
            <a:picLocks noChangeAspect="1" noChangeArrowheads="1"/>
          </p:cNvPicPr>
          <p:nvPr/>
        </p:nvPicPr>
        <p:blipFill>
          <a:blip r:embed="rId3" cstate="print"/>
          <a:srcRect/>
          <a:stretch>
            <a:fillRect/>
          </a:stretch>
        </p:blipFill>
        <p:spPr bwMode="auto">
          <a:xfrm>
            <a:off x="5457825" y="1343025"/>
            <a:ext cx="3343275" cy="5089525"/>
          </a:xfrm>
          <a:prstGeom prst="rect">
            <a:avLst/>
          </a:prstGeom>
          <a:noFill/>
          <a:ln w="9525">
            <a:noFill/>
            <a:miter lim="800000"/>
            <a:headEnd/>
            <a:tailEnd/>
          </a:ln>
        </p:spPr>
      </p:pic>
      <p:sp>
        <p:nvSpPr>
          <p:cNvPr id="78855" name="Text Box 8"/>
          <p:cNvSpPr txBox="1">
            <a:spLocks noChangeArrowheads="1"/>
          </p:cNvSpPr>
          <p:nvPr/>
        </p:nvSpPr>
        <p:spPr bwMode="auto">
          <a:xfrm>
            <a:off x="7388225" y="2836863"/>
            <a:ext cx="1065213" cy="274637"/>
          </a:xfrm>
          <a:prstGeom prst="rect">
            <a:avLst/>
          </a:prstGeom>
          <a:noFill/>
          <a:ln w="9525">
            <a:noFill/>
            <a:miter lim="800000"/>
            <a:headEnd/>
            <a:tailEnd/>
          </a:ln>
        </p:spPr>
        <p:txBody>
          <a:bodyPr wrap="none">
            <a:spAutoFit/>
          </a:bodyPr>
          <a:lstStyle/>
          <a:p>
            <a:pPr eaLnBrk="0" hangingPunct="0"/>
            <a:r>
              <a:rPr lang="en-US" sz="1200" b="1">
                <a:solidFill>
                  <a:schemeClr val="bg1"/>
                </a:solidFill>
                <a:latin typeface="Arial Narrow" pitchFamily="34" charset="0"/>
              </a:rPr>
              <a:t>Transportation</a:t>
            </a:r>
            <a:endParaRPr lang="en-US" b="1"/>
          </a:p>
        </p:txBody>
      </p:sp>
      <p:sp>
        <p:nvSpPr>
          <p:cNvPr id="78856" name="Text Box 9"/>
          <p:cNvSpPr txBox="1">
            <a:spLocks noChangeArrowheads="1"/>
          </p:cNvSpPr>
          <p:nvPr/>
        </p:nvSpPr>
        <p:spPr bwMode="auto">
          <a:xfrm>
            <a:off x="7419975" y="4346575"/>
            <a:ext cx="927100" cy="274638"/>
          </a:xfrm>
          <a:prstGeom prst="rect">
            <a:avLst/>
          </a:prstGeom>
          <a:noFill/>
          <a:ln w="9525">
            <a:noFill/>
            <a:miter lim="800000"/>
            <a:headEnd/>
            <a:tailEnd/>
          </a:ln>
        </p:spPr>
        <p:txBody>
          <a:bodyPr wrap="none">
            <a:spAutoFit/>
          </a:bodyPr>
          <a:lstStyle/>
          <a:p>
            <a:pPr eaLnBrk="0" hangingPunct="0"/>
            <a:r>
              <a:rPr lang="en-US" sz="1200" b="1">
                <a:solidFill>
                  <a:schemeClr val="bg1"/>
                </a:solidFill>
                <a:latin typeface="Arial Narrow" pitchFamily="34" charset="0"/>
              </a:rPr>
              <a:t>Electric Grid</a:t>
            </a:r>
            <a:endParaRPr lang="en-US" b="1"/>
          </a:p>
        </p:txBody>
      </p:sp>
      <p:sp>
        <p:nvSpPr>
          <p:cNvPr id="78857" name="Text Box 10"/>
          <p:cNvSpPr txBox="1">
            <a:spLocks noChangeArrowheads="1"/>
          </p:cNvSpPr>
          <p:nvPr/>
        </p:nvSpPr>
        <p:spPr bwMode="auto">
          <a:xfrm>
            <a:off x="7362825" y="5895975"/>
            <a:ext cx="1093788" cy="274638"/>
          </a:xfrm>
          <a:prstGeom prst="rect">
            <a:avLst/>
          </a:prstGeom>
          <a:noFill/>
          <a:ln w="9525">
            <a:noFill/>
            <a:miter lim="800000"/>
            <a:headEnd/>
            <a:tailEnd/>
          </a:ln>
        </p:spPr>
        <p:txBody>
          <a:bodyPr wrap="none">
            <a:spAutoFit/>
          </a:bodyPr>
          <a:lstStyle/>
          <a:p>
            <a:pPr eaLnBrk="0" hangingPunct="0"/>
            <a:r>
              <a:rPr lang="en-US" sz="1200" b="1">
                <a:solidFill>
                  <a:schemeClr val="bg1"/>
                </a:solidFill>
                <a:latin typeface="Arial Narrow" pitchFamily="34" charset="0"/>
              </a:rPr>
              <a:t>Portable Power</a:t>
            </a:r>
            <a:endParaRPr lang="en-US" b="1"/>
          </a:p>
        </p:txBody>
      </p:sp>
      <p:sp>
        <p:nvSpPr>
          <p:cNvPr id="78858" name="Title 10"/>
          <p:cNvSpPr>
            <a:spLocks noGrp="1"/>
          </p:cNvSpPr>
          <p:nvPr>
            <p:ph type="title"/>
          </p:nvPr>
        </p:nvSpPr>
        <p:spPr>
          <a:xfrm>
            <a:off x="381000" y="-19050"/>
            <a:ext cx="8305800" cy="762000"/>
          </a:xfrm>
        </p:spPr>
        <p:txBody>
          <a:bodyPr/>
          <a:lstStyle/>
          <a:p>
            <a:r>
              <a:rPr lang="en-US" smtClean="0"/>
              <a:t>From Bench to Marketplace:</a:t>
            </a:r>
            <a:br>
              <a:rPr lang="en-US" smtClean="0"/>
            </a:br>
            <a:r>
              <a:rPr lang="en-US" smtClean="0"/>
              <a:t>The Story of A123 Systems</a:t>
            </a:r>
          </a:p>
        </p:txBody>
      </p:sp>
      <p:sp>
        <p:nvSpPr>
          <p:cNvPr id="11" name="Slide Number Placeholder 4"/>
          <p:cNvSpPr>
            <a:spLocks noGrp="1"/>
          </p:cNvSpPr>
          <p:nvPr>
            <p:ph type="sldNum" sz="quarter" idx="11"/>
          </p:nvPr>
        </p:nvSpPr>
        <p:spPr bwMode="auto">
          <a:xfrm>
            <a:off x="8382000" y="6351588"/>
            <a:ext cx="4572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432D6450-4E18-4385-BE4F-6082AF101E90}" type="slidenum">
              <a:rPr lang="en-US" smtClean="0">
                <a:latin typeface="Arial" charset="0"/>
                <a:cs typeface="Arial" charset="0"/>
              </a:rPr>
              <a:pPr fontAlgn="base">
                <a:spcBef>
                  <a:spcPct val="0"/>
                </a:spcBef>
                <a:spcAft>
                  <a:spcPct val="0"/>
                </a:spcAft>
              </a:pPr>
              <a:t>47</a:t>
            </a:fld>
            <a:endParaRPr lang="en-US" smtClean="0">
              <a:latin typeface="Arial" charset="0"/>
              <a:cs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304800" y="25251"/>
            <a:ext cx="8534400" cy="704850"/>
          </a:xfrm>
        </p:spPr>
        <p:txBody>
          <a:bodyPr/>
          <a:lstStyle/>
          <a:p>
            <a:pPr eaLnBrk="1" hangingPunct="1">
              <a:defRPr/>
            </a:pPr>
            <a:r>
              <a:rPr lang="en-US" sz="2200" dirty="0" smtClean="0"/>
              <a:t>Energy Frontier Research Center: </a:t>
            </a:r>
            <a:br>
              <a:rPr lang="en-US" sz="2200" dirty="0" smtClean="0"/>
            </a:br>
            <a:r>
              <a:rPr lang="en-US" sz="2200" dirty="0" smtClean="0"/>
              <a:t>Northeastern Center for Chemical Energy Storage</a:t>
            </a:r>
          </a:p>
        </p:txBody>
      </p:sp>
      <p:sp>
        <p:nvSpPr>
          <p:cNvPr id="125956" name="Rectangle 4"/>
          <p:cNvSpPr>
            <a:spLocks noChangeArrowheads="1"/>
          </p:cNvSpPr>
          <p:nvPr/>
        </p:nvSpPr>
        <p:spPr bwMode="auto">
          <a:xfrm>
            <a:off x="5195888" y="3473450"/>
            <a:ext cx="830262" cy="806450"/>
          </a:xfrm>
          <a:prstGeom prst="rect">
            <a:avLst/>
          </a:prstGeom>
          <a:noFill/>
          <a:ln w="12700">
            <a:noFill/>
            <a:miter lim="800000"/>
            <a:headEnd/>
            <a:tailEnd/>
          </a:ln>
        </p:spPr>
        <p:txBody>
          <a:bodyPr wrap="none" anchor="ctr">
            <a:spAutoFit/>
          </a:bodyPr>
          <a:lstStyle/>
          <a:p>
            <a:pPr algn="l"/>
            <a:endParaRPr lang="en-US">
              <a:solidFill>
                <a:schemeClr val="tx1"/>
              </a:solidFill>
              <a:latin typeface="Arial" pitchFamily="34" charset="0"/>
              <a:ea typeface="ＭＳ Ｐゴシック" pitchFamily="-109" charset="-128"/>
            </a:endParaRPr>
          </a:p>
        </p:txBody>
      </p:sp>
      <p:sp>
        <p:nvSpPr>
          <p:cNvPr id="125958" name="Text Box 13"/>
          <p:cNvSpPr txBox="1">
            <a:spLocks noChangeArrowheads="1"/>
          </p:cNvSpPr>
          <p:nvPr/>
        </p:nvSpPr>
        <p:spPr bwMode="auto">
          <a:xfrm>
            <a:off x="457200" y="3810000"/>
            <a:ext cx="8305800" cy="200362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spcBef>
                <a:spcPct val="50000"/>
              </a:spcBef>
            </a:pPr>
            <a:r>
              <a:rPr lang="en-US" b="1" dirty="0">
                <a:latin typeface="+mj-lt"/>
                <a:ea typeface="ＭＳ Ｐゴシック" pitchFamily="-109" charset="-128"/>
              </a:rPr>
              <a:t>RESEARCH </a:t>
            </a:r>
            <a:r>
              <a:rPr lang="en-US" b="1" dirty="0" smtClean="0">
                <a:latin typeface="+mj-lt"/>
                <a:ea typeface="ＭＳ Ｐゴシック" pitchFamily="-109" charset="-128"/>
              </a:rPr>
              <a:t>OBJECTIVES:</a:t>
            </a:r>
            <a:endParaRPr lang="en-US" b="1" dirty="0">
              <a:latin typeface="+mj-lt"/>
              <a:ea typeface="ＭＳ Ｐゴシック" pitchFamily="-109" charset="-128"/>
            </a:endParaRPr>
          </a:p>
          <a:p>
            <a:pPr marL="342900" indent="-342900">
              <a:spcBef>
                <a:spcPct val="30000"/>
              </a:spcBef>
              <a:buFont typeface="+mj-lt"/>
              <a:buAutoNum type="arabicPeriod"/>
            </a:pPr>
            <a:r>
              <a:rPr lang="en-US" dirty="0" smtClean="0"/>
              <a:t>Develop a fundamental understanding of how key electrode reactions occur, and how they can be controlled through the development of new </a:t>
            </a:r>
            <a:r>
              <a:rPr lang="en-US" smtClean="0"/>
              <a:t>diagnostic tools;</a:t>
            </a:r>
            <a:endParaRPr lang="en-US" dirty="0" smtClean="0"/>
          </a:p>
          <a:p>
            <a:pPr marL="342900" indent="-342900">
              <a:spcBef>
                <a:spcPct val="30000"/>
              </a:spcBef>
              <a:buFont typeface="+mj-lt"/>
              <a:buAutoNum type="arabicPeriod"/>
            </a:pPr>
            <a:r>
              <a:rPr lang="en-US" dirty="0" smtClean="0"/>
              <a:t>Identify critical structural and physical properties that are vital to improving battery performance;</a:t>
            </a:r>
          </a:p>
          <a:p>
            <a:pPr marL="342900" indent="-342900">
              <a:spcBef>
                <a:spcPct val="30000"/>
              </a:spcBef>
              <a:buFont typeface="+mj-lt"/>
              <a:buAutoNum type="arabicPeriod"/>
            </a:pPr>
            <a:r>
              <a:rPr lang="en-US" dirty="0" smtClean="0"/>
              <a:t>Use this information to optimize and design new electrode materials</a:t>
            </a:r>
            <a:endParaRPr lang="en-US" dirty="0">
              <a:latin typeface="+mj-lt"/>
              <a:ea typeface="ＭＳ Ｐゴシック" pitchFamily="-109" charset="-128"/>
            </a:endParaRPr>
          </a:p>
        </p:txBody>
      </p:sp>
      <p:pic>
        <p:nvPicPr>
          <p:cNvPr id="125961" name="Picture 7" descr="Binghamton.tiff"/>
          <p:cNvPicPr>
            <a:picLocks noChangeAspect="1"/>
          </p:cNvPicPr>
          <p:nvPr/>
        </p:nvPicPr>
        <p:blipFill>
          <a:blip r:embed="rId3" cstate="print"/>
          <a:srcRect/>
          <a:stretch>
            <a:fillRect/>
          </a:stretch>
        </p:blipFill>
        <p:spPr bwMode="auto">
          <a:xfrm>
            <a:off x="5486400" y="6400800"/>
            <a:ext cx="950913" cy="312738"/>
          </a:xfrm>
          <a:prstGeom prst="rect">
            <a:avLst/>
          </a:prstGeom>
          <a:noFill/>
          <a:ln w="9525">
            <a:noFill/>
            <a:miter lim="800000"/>
            <a:headEnd/>
            <a:tailEnd/>
          </a:ln>
        </p:spPr>
      </p:pic>
      <p:pic>
        <p:nvPicPr>
          <p:cNvPr id="125962" name="Picture 8" descr="Rutgers Logo.tiff"/>
          <p:cNvPicPr>
            <a:picLocks noChangeAspect="1"/>
          </p:cNvPicPr>
          <p:nvPr/>
        </p:nvPicPr>
        <p:blipFill>
          <a:blip r:embed="rId4" cstate="print"/>
          <a:srcRect/>
          <a:stretch>
            <a:fillRect/>
          </a:stretch>
        </p:blipFill>
        <p:spPr bwMode="auto">
          <a:xfrm>
            <a:off x="3962400" y="6324600"/>
            <a:ext cx="1365250" cy="454025"/>
          </a:xfrm>
          <a:prstGeom prst="rect">
            <a:avLst/>
          </a:prstGeom>
          <a:noFill/>
          <a:ln w="9525">
            <a:noFill/>
            <a:miter lim="800000"/>
            <a:headEnd/>
            <a:tailEnd/>
          </a:ln>
        </p:spPr>
      </p:pic>
      <p:pic>
        <p:nvPicPr>
          <p:cNvPr id="125963" name="Picture 9" descr="Stony Brook .png"/>
          <p:cNvPicPr>
            <a:picLocks noChangeAspect="1"/>
          </p:cNvPicPr>
          <p:nvPr/>
        </p:nvPicPr>
        <p:blipFill>
          <a:blip r:embed="rId5" cstate="print"/>
          <a:srcRect/>
          <a:stretch>
            <a:fillRect/>
          </a:stretch>
        </p:blipFill>
        <p:spPr bwMode="auto">
          <a:xfrm>
            <a:off x="7696200" y="6227763"/>
            <a:ext cx="815975" cy="630237"/>
          </a:xfrm>
          <a:prstGeom prst="rect">
            <a:avLst/>
          </a:prstGeom>
          <a:noFill/>
          <a:ln w="9525">
            <a:noFill/>
            <a:miter lim="800000"/>
            <a:headEnd/>
            <a:tailEnd/>
          </a:ln>
        </p:spPr>
      </p:pic>
      <p:pic>
        <p:nvPicPr>
          <p:cNvPr id="125964" name="Picture 10" descr="BNL_logo.jpg"/>
          <p:cNvPicPr>
            <a:picLocks noChangeAspect="1"/>
          </p:cNvPicPr>
          <p:nvPr/>
        </p:nvPicPr>
        <p:blipFill>
          <a:blip r:embed="rId6" cstate="print"/>
          <a:srcRect/>
          <a:stretch>
            <a:fillRect/>
          </a:stretch>
        </p:blipFill>
        <p:spPr bwMode="auto">
          <a:xfrm>
            <a:off x="6553200" y="6392863"/>
            <a:ext cx="1063625" cy="388937"/>
          </a:xfrm>
          <a:prstGeom prst="rect">
            <a:avLst/>
          </a:prstGeom>
          <a:noFill/>
          <a:ln w="9525">
            <a:noFill/>
            <a:miter lim="800000"/>
            <a:headEnd/>
            <a:tailEnd/>
          </a:ln>
        </p:spPr>
      </p:pic>
      <p:pic>
        <p:nvPicPr>
          <p:cNvPr id="113666" name="Picture 2"/>
          <p:cNvPicPr>
            <a:picLocks noChangeAspect="1" noChangeArrowheads="1"/>
          </p:cNvPicPr>
          <p:nvPr/>
        </p:nvPicPr>
        <p:blipFill>
          <a:blip r:embed="rId7" cstate="print"/>
          <a:srcRect/>
          <a:stretch>
            <a:fillRect/>
          </a:stretch>
        </p:blipFill>
        <p:spPr bwMode="auto">
          <a:xfrm>
            <a:off x="381000" y="1447800"/>
            <a:ext cx="4419600" cy="1924122"/>
          </a:xfrm>
          <a:prstGeom prst="rect">
            <a:avLst/>
          </a:prstGeom>
          <a:noFill/>
          <a:ln w="9525">
            <a:solidFill>
              <a:schemeClr val="tx1"/>
            </a:solidFill>
            <a:miter lim="800000"/>
            <a:headEnd/>
            <a:tailEnd/>
          </a:ln>
        </p:spPr>
      </p:pic>
      <p:pic>
        <p:nvPicPr>
          <p:cNvPr id="113667" name="Picture 3"/>
          <p:cNvPicPr>
            <a:picLocks noChangeAspect="1" noChangeArrowheads="1"/>
          </p:cNvPicPr>
          <p:nvPr/>
        </p:nvPicPr>
        <p:blipFill>
          <a:blip r:embed="rId8" cstate="print"/>
          <a:srcRect/>
          <a:stretch>
            <a:fillRect/>
          </a:stretch>
        </p:blipFill>
        <p:spPr bwMode="auto">
          <a:xfrm>
            <a:off x="5029200" y="1447800"/>
            <a:ext cx="3581400" cy="1939335"/>
          </a:xfrm>
          <a:prstGeom prst="rect">
            <a:avLst/>
          </a:prstGeom>
          <a:noFill/>
          <a:ln w="9525">
            <a:solidFill>
              <a:schemeClr val="tx1"/>
            </a:solidFill>
            <a:miter lim="800000"/>
            <a:headEnd/>
            <a:tailEnd/>
          </a:ln>
        </p:spPr>
      </p:pic>
      <p:sp>
        <p:nvSpPr>
          <p:cNvPr id="17" name="Text Box 5"/>
          <p:cNvSpPr txBox="1">
            <a:spLocks noChangeArrowheads="1"/>
          </p:cNvSpPr>
          <p:nvPr/>
        </p:nvSpPr>
        <p:spPr bwMode="auto">
          <a:xfrm>
            <a:off x="1295400" y="1066800"/>
            <a:ext cx="2514600" cy="338554"/>
          </a:xfrm>
          <a:prstGeom prst="rect">
            <a:avLst/>
          </a:prstGeom>
          <a:noFill/>
          <a:ln w="9525">
            <a:noFill/>
            <a:miter lim="800000"/>
            <a:headEnd/>
            <a:tailEnd/>
          </a:ln>
        </p:spPr>
        <p:txBody>
          <a:bodyPr wrap="square">
            <a:spAutoFit/>
          </a:bodyPr>
          <a:lstStyle/>
          <a:p>
            <a:pPr algn="ctr" eaLnBrk="0" hangingPunct="0">
              <a:spcBef>
                <a:spcPts val="0"/>
              </a:spcBef>
            </a:pPr>
            <a:r>
              <a:rPr lang="en-US" sz="1600" b="1" dirty="0" smtClean="0">
                <a:solidFill>
                  <a:prstClr val="black"/>
                </a:solidFill>
                <a:latin typeface="Calibri"/>
                <a:ea typeface="ＭＳ Ｐゴシック" pitchFamily="-109" charset="-128"/>
              </a:rPr>
              <a:t>Intercalation Chemistries</a:t>
            </a:r>
            <a:endParaRPr lang="en-US" sz="2000" b="1" dirty="0">
              <a:solidFill>
                <a:schemeClr val="tx1"/>
              </a:solidFill>
              <a:latin typeface="Arial" pitchFamily="34" charset="0"/>
              <a:ea typeface="ＭＳ Ｐゴシック" pitchFamily="-109" charset="-128"/>
            </a:endParaRPr>
          </a:p>
        </p:txBody>
      </p:sp>
      <p:sp>
        <p:nvSpPr>
          <p:cNvPr id="18" name="Text Box 5"/>
          <p:cNvSpPr txBox="1">
            <a:spLocks noChangeArrowheads="1"/>
          </p:cNvSpPr>
          <p:nvPr/>
        </p:nvSpPr>
        <p:spPr bwMode="auto">
          <a:xfrm>
            <a:off x="5562600" y="1066800"/>
            <a:ext cx="2514600" cy="338554"/>
          </a:xfrm>
          <a:prstGeom prst="rect">
            <a:avLst/>
          </a:prstGeom>
          <a:noFill/>
          <a:ln w="9525">
            <a:noFill/>
            <a:miter lim="800000"/>
            <a:headEnd/>
            <a:tailEnd/>
          </a:ln>
        </p:spPr>
        <p:txBody>
          <a:bodyPr wrap="square">
            <a:spAutoFit/>
          </a:bodyPr>
          <a:lstStyle/>
          <a:p>
            <a:pPr algn="ctr" eaLnBrk="0" hangingPunct="0">
              <a:spcBef>
                <a:spcPts val="0"/>
              </a:spcBef>
            </a:pPr>
            <a:r>
              <a:rPr lang="en-US" sz="1600" b="1" dirty="0" smtClean="0">
                <a:solidFill>
                  <a:prstClr val="black"/>
                </a:solidFill>
                <a:latin typeface="Calibri"/>
                <a:ea typeface="ＭＳ Ｐゴシック" pitchFamily="-109" charset="-128"/>
              </a:rPr>
              <a:t>Conversion Chemistries</a:t>
            </a:r>
            <a:endParaRPr lang="en-US" sz="2000" b="1" dirty="0">
              <a:solidFill>
                <a:schemeClr val="tx1"/>
              </a:solidFill>
              <a:latin typeface="Arial" pitchFamily="34" charset="0"/>
              <a:ea typeface="ＭＳ Ｐゴシック" pitchFamily="-109" charset="-128"/>
            </a:endParaRPr>
          </a:p>
        </p:txBody>
      </p:sp>
      <p:sp>
        <p:nvSpPr>
          <p:cNvPr id="13" name="Slide Number Placeholder 4"/>
          <p:cNvSpPr txBox="1">
            <a:spLocks/>
          </p:cNvSpPr>
          <p:nvPr/>
        </p:nvSpPr>
        <p:spPr bwMode="auto">
          <a:xfrm>
            <a:off x="8610600" y="6416675"/>
            <a:ext cx="457200" cy="365125"/>
          </a:xfrm>
          <a:prstGeom prst="rect">
            <a:avLst/>
          </a:prstGeom>
          <a:noFill/>
          <a:ln>
            <a:miter lim="800000"/>
            <a:headEnd/>
            <a:tailEnd/>
          </a:ln>
        </p:spPr>
        <p:txBody>
          <a:bodyPr wrap="square"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432D6450-4E18-4385-BE4F-6082AF101E90}" type="slidenum">
              <a:rPr kumimoji="0" lang="en-US" sz="1200" b="0" i="0" u="none" strike="noStrike" kern="1200" cap="none" spc="0" normalizeH="0" noProof="0" smtClean="0">
                <a:ln>
                  <a:noFill/>
                </a:ln>
                <a:solidFill>
                  <a:srgbClr val="146737"/>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noProof="0" smtClean="0">
              <a:ln>
                <a:noFill/>
              </a:ln>
              <a:solidFill>
                <a:srgbClr val="146737"/>
              </a:solidFill>
              <a:effectLst/>
              <a:uLnTx/>
              <a:uFillTx/>
              <a:latin typeface="Arial" charset="0"/>
              <a:ea typeface="+mn-ea"/>
              <a:cs typeface="Arial"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4"/>
          <p:cNvSpPr txBox="1">
            <a:spLocks noGrp="1"/>
          </p:cNvSpPr>
          <p:nvPr/>
        </p:nvSpPr>
        <p:spPr bwMode="auto">
          <a:xfrm>
            <a:off x="8382000" y="6400800"/>
            <a:ext cx="457200" cy="365125"/>
          </a:xfrm>
          <a:prstGeom prst="rect">
            <a:avLst/>
          </a:prstGeom>
          <a:noFill/>
          <a:ln w="9525">
            <a:noFill/>
            <a:miter lim="800000"/>
            <a:headEnd/>
            <a:tailEnd/>
          </a:ln>
        </p:spPr>
        <p:txBody>
          <a:bodyPr anchor="ctr"/>
          <a:lstStyle/>
          <a:p>
            <a:pPr algn="ctr"/>
            <a:fld id="{3B47CA0D-33C6-4C08-AF15-23D94AABF170}" type="slidenum">
              <a:rPr lang="en-US" sz="1200">
                <a:solidFill>
                  <a:srgbClr val="146737"/>
                </a:solidFill>
                <a:cs typeface="Arial" pitchFamily="34" charset="0"/>
              </a:rPr>
              <a:pPr algn="ctr"/>
              <a:t>49</a:t>
            </a:fld>
            <a:endParaRPr lang="en-US" sz="1200">
              <a:solidFill>
                <a:srgbClr val="146737"/>
              </a:solidFill>
              <a:cs typeface="Arial" pitchFamily="34" charset="0"/>
            </a:endParaRPr>
          </a:p>
        </p:txBody>
      </p:sp>
      <p:sp>
        <p:nvSpPr>
          <p:cNvPr id="6" name="Rectangle 5"/>
          <p:cNvSpPr/>
          <p:nvPr/>
        </p:nvSpPr>
        <p:spPr>
          <a:xfrm>
            <a:off x="0" y="766763"/>
            <a:ext cx="9144000" cy="5545137"/>
          </a:xfrm>
          <a:prstGeom prst="rect">
            <a:avLst/>
          </a:prstGeom>
          <a:solidFill>
            <a:srgbClr val="1467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228" name="Text Box 3"/>
          <p:cNvSpPr txBox="1">
            <a:spLocks noChangeArrowheads="1"/>
          </p:cNvSpPr>
          <p:nvPr/>
        </p:nvSpPr>
        <p:spPr bwMode="auto">
          <a:xfrm>
            <a:off x="762000" y="2209800"/>
            <a:ext cx="7688263" cy="2406650"/>
          </a:xfrm>
          <a:prstGeom prst="rect">
            <a:avLst/>
          </a:prstGeom>
          <a:noFill/>
          <a:ln w="9525">
            <a:noFill/>
            <a:miter lim="800000"/>
            <a:headEnd/>
            <a:tailEnd/>
          </a:ln>
        </p:spPr>
        <p:txBody>
          <a:bodyPr>
            <a:spAutoFit/>
          </a:bodyPr>
          <a:lstStyle/>
          <a:p>
            <a:pPr marL="633413" indent="-633413">
              <a:spcAft>
                <a:spcPct val="35000"/>
              </a:spcAft>
              <a:buFont typeface="Wingdings" pitchFamily="2" charset="2"/>
              <a:buChar char="§"/>
            </a:pPr>
            <a:endParaRPr lang="en-US" sz="3200" b="1">
              <a:solidFill>
                <a:srgbClr val="FFFFFF"/>
              </a:solidFill>
            </a:endParaRPr>
          </a:p>
          <a:p>
            <a:pPr marL="633413" indent="-633413" algn="ctr">
              <a:spcAft>
                <a:spcPct val="35000"/>
              </a:spcAft>
            </a:pPr>
            <a:r>
              <a:rPr lang="en-US" sz="3200" b="1">
                <a:solidFill>
                  <a:srgbClr val="FFFFFF"/>
                </a:solidFill>
                <a:cs typeface="Arial" pitchFamily="34" charset="0"/>
              </a:rPr>
              <a:t>Advanced Fission &amp; Fusion Energy Systems</a:t>
            </a:r>
          </a:p>
          <a:p>
            <a:pPr marL="633413" indent="-633413">
              <a:spcAft>
                <a:spcPct val="35000"/>
              </a:spcAft>
              <a:buFont typeface="Wingdings" pitchFamily="2" charset="2"/>
              <a:buChar char="§"/>
            </a:pPr>
            <a:endParaRPr lang="en-US" sz="3200" b="1">
              <a:solidFill>
                <a:srgbClr val="FFFFFF"/>
              </a:solidFill>
              <a:cs typeface="Arial" pitchFamily="34" charset="0"/>
            </a:endParaRPr>
          </a:p>
        </p:txBody>
      </p:sp>
      <p:sp>
        <p:nvSpPr>
          <p:cNvPr id="52229" name="Footer Placeholder 2"/>
          <p:cNvSpPr txBox="1">
            <a:spLocks noGrp="1"/>
          </p:cNvSpPr>
          <p:nvPr/>
        </p:nvSpPr>
        <p:spPr bwMode="auto">
          <a:xfrm>
            <a:off x="3200400" y="6405563"/>
            <a:ext cx="5257800" cy="365125"/>
          </a:xfrm>
          <a:prstGeom prst="rect">
            <a:avLst/>
          </a:prstGeom>
          <a:noFill/>
          <a:ln w="9525">
            <a:noFill/>
            <a:miter lim="800000"/>
            <a:headEnd/>
            <a:tailEnd/>
          </a:ln>
        </p:spPr>
        <p:txBody>
          <a:bodyPr anchor="ctr"/>
          <a:lstStyle/>
          <a:p>
            <a:pPr algn="r"/>
            <a:endParaRPr lang="en-US" sz="1600">
              <a:solidFill>
                <a:srgbClr val="146737"/>
              </a:solidFill>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0" y="-214313"/>
            <a:ext cx="9144000" cy="1143001"/>
          </a:xfrm>
        </p:spPr>
        <p:txBody>
          <a:bodyPr/>
          <a:lstStyle/>
          <a:p>
            <a:pPr algn="r" eaLnBrk="1" hangingPunct="1"/>
            <a:r>
              <a:rPr lang="en-US" smtClean="0"/>
              <a:t>Office of Science Early Career Research Program</a:t>
            </a:r>
            <a:br>
              <a:rPr lang="en-US" smtClean="0"/>
            </a:br>
            <a:r>
              <a:rPr lang="en-US" sz="1600" i="1" smtClean="0"/>
              <a:t>Proposed investment in FY 2011 would bring 60 new scientists into the program</a:t>
            </a:r>
            <a:endParaRPr lang="en-US" sz="2000" i="1" smtClean="0"/>
          </a:p>
        </p:txBody>
      </p:sp>
      <p:sp>
        <p:nvSpPr>
          <p:cNvPr id="30723"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76A9EB-9380-49A2-B4A2-7207AF18DC7E}" type="slidenum">
              <a:rPr lang="en-US" smtClean="0"/>
              <a:pPr fontAlgn="base">
                <a:spcBef>
                  <a:spcPct val="0"/>
                </a:spcBef>
                <a:spcAft>
                  <a:spcPct val="0"/>
                </a:spcAft>
              </a:pPr>
              <a:t>5</a:t>
            </a:fld>
            <a:endParaRPr lang="en-US" smtClean="0"/>
          </a:p>
        </p:txBody>
      </p:sp>
      <p:sp>
        <p:nvSpPr>
          <p:cNvPr id="30724" name="Rectangle 5"/>
          <p:cNvSpPr>
            <a:spLocks noChangeArrowheads="1"/>
          </p:cNvSpPr>
          <p:nvPr/>
        </p:nvSpPr>
        <p:spPr bwMode="auto">
          <a:xfrm>
            <a:off x="660400" y="1033463"/>
            <a:ext cx="7823200" cy="5003934"/>
          </a:xfrm>
          <a:prstGeom prst="rect">
            <a:avLst/>
          </a:prstGeom>
          <a:noFill/>
          <a:ln w="9525">
            <a:noFill/>
            <a:miter lim="800000"/>
            <a:headEnd/>
            <a:tailEnd/>
          </a:ln>
        </p:spPr>
        <p:txBody>
          <a:bodyPr>
            <a:spAutoFit/>
          </a:bodyPr>
          <a:lstStyle/>
          <a:p>
            <a:pPr>
              <a:spcAft>
                <a:spcPts val="600"/>
              </a:spcAft>
            </a:pPr>
            <a:r>
              <a:rPr lang="en-US" sz="1600" dirty="0" smtClean="0"/>
              <a:t>To </a:t>
            </a:r>
            <a:r>
              <a:rPr lang="en-US" sz="1600" dirty="0"/>
              <a:t>support individual research programs of outstanding scientists early in their careers and to stimulate research careers in the disciplines supported by the Office of Science</a:t>
            </a:r>
          </a:p>
          <a:p>
            <a:pPr>
              <a:spcAft>
                <a:spcPts val="600"/>
              </a:spcAft>
            </a:pPr>
            <a:endParaRPr lang="en-US" sz="800" b="1" dirty="0" smtClean="0"/>
          </a:p>
          <a:p>
            <a:pPr>
              <a:spcAft>
                <a:spcPts val="600"/>
              </a:spcAft>
            </a:pPr>
            <a:r>
              <a:rPr lang="en-US" sz="1600" b="1" dirty="0" smtClean="0"/>
              <a:t>Eligibility</a:t>
            </a:r>
            <a:r>
              <a:rPr lang="en-US" sz="1600" b="1" dirty="0"/>
              <a:t>:  </a:t>
            </a:r>
            <a:r>
              <a:rPr lang="en-US" sz="1600" dirty="0"/>
              <a:t>Within 10 years of receiving a Ph.D., either untenured academic assistant professors on the tenure track or full-time DOE national lab employees </a:t>
            </a:r>
          </a:p>
          <a:p>
            <a:pPr>
              <a:spcAft>
                <a:spcPts val="600"/>
              </a:spcAft>
            </a:pPr>
            <a:r>
              <a:rPr lang="en-US" sz="1600" b="1" dirty="0"/>
              <a:t>Award Size:  </a:t>
            </a:r>
          </a:p>
          <a:p>
            <a:pPr marL="630238" lvl="2" indent="-173038">
              <a:spcAft>
                <a:spcPts val="200"/>
              </a:spcAft>
              <a:buFont typeface="Wingdings" pitchFamily="2" charset="2"/>
              <a:buChar char="§"/>
            </a:pPr>
            <a:r>
              <a:rPr lang="en-US" sz="1600" dirty="0"/>
              <a:t>University grants $150,000 per year for 5 years to cover summer salary and expenses</a:t>
            </a:r>
          </a:p>
          <a:p>
            <a:pPr>
              <a:spcAft>
                <a:spcPts val="600"/>
              </a:spcAft>
            </a:pPr>
            <a:endParaRPr lang="en-US" sz="800" b="1" dirty="0"/>
          </a:p>
          <a:p>
            <a:pPr>
              <a:spcAft>
                <a:spcPts val="600"/>
              </a:spcAft>
            </a:pPr>
            <a:r>
              <a:rPr lang="en-US" sz="1600" b="1" dirty="0"/>
              <a:t>FY 2010 Results:</a:t>
            </a:r>
          </a:p>
          <a:p>
            <a:pPr marL="630238" lvl="2" indent="-173038">
              <a:spcAft>
                <a:spcPts val="200"/>
              </a:spcAft>
              <a:buFont typeface="Wingdings" pitchFamily="2" charset="2"/>
              <a:buChar char="§"/>
            </a:pPr>
            <a:r>
              <a:rPr lang="en-US" sz="1600" dirty="0"/>
              <a:t>69 awards funded via the American Recovery and Reinvestment Act</a:t>
            </a:r>
          </a:p>
          <a:p>
            <a:pPr marL="630238" lvl="2" indent="-173038">
              <a:spcAft>
                <a:spcPts val="200"/>
              </a:spcAft>
              <a:buFont typeface="Wingdings" pitchFamily="2" charset="2"/>
              <a:buChar char="§"/>
            </a:pPr>
            <a:r>
              <a:rPr lang="en-US" sz="1600" dirty="0" smtClean="0"/>
              <a:t>47 </a:t>
            </a:r>
            <a:r>
              <a:rPr lang="en-US" sz="1600" dirty="0"/>
              <a:t>university grants and 22 DOE national laboratory awards</a:t>
            </a:r>
          </a:p>
          <a:p>
            <a:pPr marL="630238" lvl="2" indent="-173038">
              <a:spcAft>
                <a:spcPts val="600"/>
              </a:spcAft>
            </a:pPr>
            <a:endParaRPr lang="en-US" sz="1600" dirty="0"/>
          </a:p>
          <a:p>
            <a:pPr marL="0" lvl="1" indent="-173038">
              <a:spcAft>
                <a:spcPts val="600"/>
              </a:spcAft>
            </a:pPr>
            <a:r>
              <a:rPr lang="en-US" sz="1600" b="1" dirty="0"/>
              <a:t>FY 2011 Application Process: </a:t>
            </a:r>
          </a:p>
          <a:p>
            <a:pPr marL="630238" lvl="2" indent="-173038">
              <a:spcAft>
                <a:spcPts val="200"/>
              </a:spcAft>
              <a:buFont typeface="Wingdings" pitchFamily="2" charset="2"/>
              <a:buChar char="§"/>
            </a:pPr>
            <a:r>
              <a:rPr lang="en-US" sz="1600" dirty="0"/>
              <a:t>Funding Opportunity Announcement issued in Spring 2010</a:t>
            </a:r>
          </a:p>
          <a:p>
            <a:pPr marL="630238" lvl="2" indent="-173038">
              <a:spcAft>
                <a:spcPts val="300"/>
              </a:spcAft>
              <a:buFont typeface="Wingdings" pitchFamily="2" charset="2"/>
              <a:buChar char="§"/>
            </a:pPr>
            <a:r>
              <a:rPr lang="en-US" sz="1600" dirty="0"/>
              <a:t>Awards made in the Second Quarter of 2011</a:t>
            </a:r>
          </a:p>
          <a:p>
            <a:pPr marL="630238" lvl="2" indent="-173038">
              <a:spcAft>
                <a:spcPts val="600"/>
              </a:spcAft>
              <a:buFont typeface="Wingdings" pitchFamily="2" charset="2"/>
              <a:buChar char="§"/>
            </a:pPr>
            <a:endParaRPr lang="en-US" sz="1400" dirty="0"/>
          </a:p>
        </p:txBody>
      </p:sp>
      <p:sp>
        <p:nvSpPr>
          <p:cNvPr id="6" name="Rectangle 5"/>
          <p:cNvSpPr/>
          <p:nvPr/>
        </p:nvSpPr>
        <p:spPr>
          <a:xfrm>
            <a:off x="4191000" y="5943600"/>
            <a:ext cx="4572000" cy="261938"/>
          </a:xfrm>
          <a:prstGeom prst="rect">
            <a:avLst/>
          </a:prstGeom>
        </p:spPr>
        <p:txBody>
          <a:bodyPr>
            <a:spAutoFit/>
          </a:bodyPr>
          <a:lstStyle/>
          <a:p>
            <a:pPr algn="r">
              <a:defRPr/>
            </a:pPr>
            <a:r>
              <a:rPr lang="en-US" sz="1050" b="1" dirty="0">
                <a:solidFill>
                  <a:srgbClr val="106636"/>
                </a:solidFill>
              </a:rPr>
              <a:t>http://www.science.doe.gov/SC-2/early_career.htm</a:t>
            </a:r>
          </a:p>
        </p:txBody>
      </p:sp>
      <p:sp>
        <p:nvSpPr>
          <p:cNvPr id="10" name="Explosion 2 9"/>
          <p:cNvSpPr/>
          <p:nvPr/>
        </p:nvSpPr>
        <p:spPr>
          <a:xfrm>
            <a:off x="-685800" y="-228600"/>
            <a:ext cx="2971800" cy="1447800"/>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400" b="1" dirty="0"/>
              <a:t>New in</a:t>
            </a:r>
          </a:p>
          <a:p>
            <a:pPr algn="ctr">
              <a:defRPr/>
            </a:pPr>
            <a:r>
              <a:rPr lang="en-US" sz="2400" b="1" dirty="0"/>
              <a:t>2010!</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0" y="-65088"/>
            <a:ext cx="9144000" cy="838201"/>
          </a:xfrm>
        </p:spPr>
        <p:txBody>
          <a:bodyPr/>
          <a:lstStyle/>
          <a:p>
            <a:r>
              <a:rPr lang="en-US" smtClean="0"/>
              <a:t>Materials Science for Advanced Fission &amp; Fusion Energ</a:t>
            </a:r>
            <a:r>
              <a:rPr lang="en-US" b="1" smtClean="0"/>
              <a:t>y</a:t>
            </a:r>
          </a:p>
        </p:txBody>
      </p:sp>
      <p:sp>
        <p:nvSpPr>
          <p:cNvPr id="53251" name="Rectangle 3"/>
          <p:cNvSpPr>
            <a:spLocks noGrp="1" noChangeArrowheads="1"/>
          </p:cNvSpPr>
          <p:nvPr>
            <p:ph type="body" idx="4294967295"/>
          </p:nvPr>
        </p:nvSpPr>
        <p:spPr>
          <a:xfrm>
            <a:off x="838200" y="1066800"/>
            <a:ext cx="7239000" cy="1371600"/>
          </a:xfrm>
        </p:spPr>
        <p:style>
          <a:lnRef idx="1">
            <a:schemeClr val="accent3"/>
          </a:lnRef>
          <a:fillRef idx="2">
            <a:schemeClr val="accent3"/>
          </a:fillRef>
          <a:effectRef idx="1">
            <a:schemeClr val="accent3"/>
          </a:effectRef>
          <a:fontRef idx="minor">
            <a:schemeClr val="dk1"/>
          </a:fontRef>
        </p:style>
        <p:txBody>
          <a:bodyPr/>
          <a:lstStyle/>
          <a:p>
            <a:pPr marL="3175" indent="-3175">
              <a:lnSpc>
                <a:spcPct val="85000"/>
              </a:lnSpc>
              <a:buFont typeface="Arial" pitchFamily="34" charset="0"/>
              <a:buNone/>
            </a:pPr>
            <a:r>
              <a:rPr lang="en-US" sz="2000" b="0" dirty="0" smtClean="0"/>
              <a:t>Advanced fission and fusion reactors will operate at much higher temperatures than typical operating ranges of most materials today.  </a:t>
            </a:r>
          </a:p>
          <a:p>
            <a:pPr marL="3175" indent="-3175">
              <a:lnSpc>
                <a:spcPct val="85000"/>
              </a:lnSpc>
              <a:buFont typeface="Arial" pitchFamily="34" charset="0"/>
              <a:buNone/>
            </a:pPr>
            <a:endParaRPr lang="en-US" sz="1000" b="0" dirty="0" smtClean="0"/>
          </a:p>
          <a:p>
            <a:pPr marL="3175" indent="-3175">
              <a:lnSpc>
                <a:spcPct val="85000"/>
              </a:lnSpc>
              <a:buFont typeface="Arial" pitchFamily="34" charset="0"/>
              <a:buNone/>
            </a:pPr>
            <a:r>
              <a:rPr lang="en-US" sz="2000" b="0" dirty="0" smtClean="0"/>
              <a:t>High temperatures are known to degrade strength over long time </a:t>
            </a:r>
          </a:p>
          <a:p>
            <a:pPr marL="3175" indent="-3175">
              <a:lnSpc>
                <a:spcPct val="85000"/>
              </a:lnSpc>
              <a:buFont typeface="Arial" pitchFamily="34" charset="0"/>
              <a:buNone/>
            </a:pPr>
            <a:r>
              <a:rPr lang="en-US" sz="2000" b="0" dirty="0" smtClean="0"/>
              <a:t>periods, especially when combined with other extreme conditions.</a:t>
            </a:r>
          </a:p>
          <a:p>
            <a:pPr>
              <a:lnSpc>
                <a:spcPct val="80000"/>
              </a:lnSpc>
            </a:pPr>
            <a:endParaRPr lang="en-US" sz="1000" dirty="0" smtClean="0"/>
          </a:p>
          <a:p>
            <a:pPr>
              <a:lnSpc>
                <a:spcPct val="80000"/>
              </a:lnSpc>
            </a:pPr>
            <a:endParaRPr lang="en-US" sz="1000" dirty="0" smtClean="0"/>
          </a:p>
          <a:p>
            <a:pPr>
              <a:lnSpc>
                <a:spcPct val="80000"/>
              </a:lnSpc>
              <a:buNone/>
            </a:pPr>
            <a:endParaRPr lang="en-US" sz="1000" dirty="0" smtClean="0"/>
          </a:p>
          <a:p>
            <a:pPr>
              <a:lnSpc>
                <a:spcPct val="80000"/>
              </a:lnSpc>
              <a:buFont typeface="Arial" pitchFamily="34" charset="0"/>
              <a:buNone/>
            </a:pPr>
            <a:endParaRPr lang="en-US" sz="2000" dirty="0" smtClean="0"/>
          </a:p>
        </p:txBody>
      </p:sp>
      <p:pic>
        <p:nvPicPr>
          <p:cNvPr id="106497" name="Picture 1"/>
          <p:cNvPicPr>
            <a:picLocks noChangeAspect="1" noChangeArrowheads="1"/>
          </p:cNvPicPr>
          <p:nvPr/>
        </p:nvPicPr>
        <p:blipFill>
          <a:blip r:embed="rId3" cstate="print"/>
          <a:srcRect/>
          <a:stretch>
            <a:fillRect/>
          </a:stretch>
        </p:blipFill>
        <p:spPr bwMode="auto">
          <a:xfrm>
            <a:off x="609600" y="2706497"/>
            <a:ext cx="3429000" cy="3440430"/>
          </a:xfrm>
          <a:prstGeom prst="rect">
            <a:avLst/>
          </a:prstGeom>
          <a:noFill/>
          <a:ln w="9525">
            <a:noFill/>
            <a:miter lim="800000"/>
            <a:headEnd/>
            <a:tailEnd/>
          </a:ln>
        </p:spPr>
      </p:pic>
      <p:pic>
        <p:nvPicPr>
          <p:cNvPr id="106498" name="Picture 2"/>
          <p:cNvPicPr>
            <a:picLocks noChangeAspect="1" noChangeArrowheads="1"/>
          </p:cNvPicPr>
          <p:nvPr/>
        </p:nvPicPr>
        <p:blipFill>
          <a:blip r:embed="rId4" cstate="print"/>
          <a:srcRect/>
          <a:stretch>
            <a:fillRect/>
          </a:stretch>
        </p:blipFill>
        <p:spPr bwMode="auto">
          <a:xfrm>
            <a:off x="4267200" y="2895600"/>
            <a:ext cx="4438650" cy="2954249"/>
          </a:xfrm>
          <a:prstGeom prst="rect">
            <a:avLst/>
          </a:prstGeom>
          <a:noFill/>
          <a:ln w="9525">
            <a:noFill/>
            <a:miter lim="800000"/>
            <a:headEnd/>
            <a:tailEnd/>
          </a:ln>
        </p:spPr>
      </p:pic>
      <p:sp>
        <p:nvSpPr>
          <p:cNvPr id="6" name="TextBox 5"/>
          <p:cNvSpPr txBox="1"/>
          <p:nvPr/>
        </p:nvSpPr>
        <p:spPr>
          <a:xfrm>
            <a:off x="685800" y="2590800"/>
            <a:ext cx="16764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t>Gas-cooled</a:t>
            </a:r>
          </a:p>
          <a:p>
            <a:r>
              <a:rPr lang="en-US" b="1" dirty="0" smtClean="0"/>
              <a:t>nuclear reactor</a:t>
            </a:r>
            <a:endParaRPr lang="en-US" b="1" dirty="0"/>
          </a:p>
        </p:txBody>
      </p:sp>
      <p:sp>
        <p:nvSpPr>
          <p:cNvPr id="7" name="TextBox 6"/>
          <p:cNvSpPr txBox="1"/>
          <p:nvPr/>
        </p:nvSpPr>
        <p:spPr>
          <a:xfrm>
            <a:off x="4191000" y="2590800"/>
            <a:ext cx="16002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err="1" smtClean="0"/>
              <a:t>Tokamak</a:t>
            </a:r>
            <a:endParaRPr lang="en-US" b="1" dirty="0" smtClean="0"/>
          </a:p>
          <a:p>
            <a:r>
              <a:rPr lang="en-US" b="1" dirty="0" smtClean="0"/>
              <a:t>fusion reactor</a:t>
            </a:r>
            <a:endParaRPr lang="en-US" b="1" dirty="0"/>
          </a:p>
        </p:txBody>
      </p:sp>
      <p:sp>
        <p:nvSpPr>
          <p:cNvPr id="8" name="Slide Number Placeholder 4"/>
          <p:cNvSpPr>
            <a:spLocks noGrp="1"/>
          </p:cNvSpPr>
          <p:nvPr>
            <p:ph type="sldNum" sz="quarter" idx="11"/>
          </p:nvPr>
        </p:nvSpPr>
        <p:spPr bwMode="auto">
          <a:xfrm>
            <a:off x="8382000" y="6351588"/>
            <a:ext cx="4572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432D6450-4E18-4385-BE4F-6082AF101E90}" type="slidenum">
              <a:rPr lang="en-US" smtClean="0">
                <a:latin typeface="Arial" charset="0"/>
                <a:cs typeface="Arial" charset="0"/>
              </a:rPr>
              <a:pPr fontAlgn="base">
                <a:spcBef>
                  <a:spcPct val="0"/>
                </a:spcBef>
                <a:spcAft>
                  <a:spcPct val="0"/>
                </a:spcAft>
              </a:pPr>
              <a:t>50</a:t>
            </a:fld>
            <a:endParaRPr lang="en-US"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762000"/>
            <a:ext cx="9144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602" name="Title 1"/>
          <p:cNvSpPr>
            <a:spLocks noGrp="1"/>
          </p:cNvSpPr>
          <p:nvPr>
            <p:ph type="title"/>
          </p:nvPr>
        </p:nvSpPr>
        <p:spPr>
          <a:xfrm>
            <a:off x="0" y="0"/>
            <a:ext cx="9144000" cy="762000"/>
          </a:xfrm>
        </p:spPr>
        <p:txBody>
          <a:bodyPr/>
          <a:lstStyle/>
          <a:p>
            <a:r>
              <a:rPr lang="en-US" dirty="0" smtClean="0"/>
              <a:t>New Radiation Resistant Materials</a:t>
            </a:r>
            <a:endParaRPr lang="en-US" sz="1800" i="1" dirty="0"/>
          </a:p>
        </p:txBody>
      </p:sp>
      <p:sp>
        <p:nvSpPr>
          <p:cNvPr id="10" name="TextBox 9"/>
          <p:cNvSpPr txBox="1"/>
          <p:nvPr/>
        </p:nvSpPr>
        <p:spPr>
          <a:xfrm>
            <a:off x="228600" y="3810000"/>
            <a:ext cx="7162800" cy="2782300"/>
          </a:xfrm>
          <a:prstGeom prst="rect">
            <a:avLst/>
          </a:prstGeom>
          <a:noFill/>
        </p:spPr>
        <p:txBody>
          <a:bodyPr wrap="square" rtlCol="0">
            <a:spAutoFit/>
          </a:bodyPr>
          <a:lstStyle/>
          <a:p>
            <a:pPr marL="177800" indent="-177800" eaLnBrk="0" hangingPunct="0">
              <a:spcBef>
                <a:spcPct val="20000"/>
              </a:spcBef>
              <a:buFont typeface="Arial" pitchFamily="27" charset="0"/>
              <a:buChar char="•"/>
            </a:pPr>
            <a:r>
              <a:rPr lang="en-US" sz="1600" dirty="0" smtClean="0">
                <a:latin typeface="Arial" pitchFamily="34" charset="0"/>
                <a:cs typeface="Arial" pitchFamily="34" charset="0"/>
              </a:rPr>
              <a:t>A collision cascade displaces atoms, creating vacancies and interstitials (right, showing displaced atoms 0.5 </a:t>
            </a:r>
            <a:r>
              <a:rPr lang="en-US" sz="1600" dirty="0" err="1" smtClean="0">
                <a:latin typeface="Arial" pitchFamily="34" charset="0"/>
                <a:cs typeface="Arial" pitchFamily="34" charset="0"/>
              </a:rPr>
              <a:t>ps</a:t>
            </a:r>
            <a:r>
              <a:rPr lang="en-US" sz="1600" dirty="0" smtClean="0">
                <a:latin typeface="Arial" pitchFamily="34" charset="0"/>
                <a:cs typeface="Arial" pitchFamily="34" charset="0"/>
              </a:rPr>
              <a:t> after the cascade initiation). </a:t>
            </a:r>
          </a:p>
          <a:p>
            <a:pPr marL="177800" indent="-177800" eaLnBrk="0" hangingPunct="0">
              <a:spcBef>
                <a:spcPct val="20000"/>
              </a:spcBef>
              <a:buFont typeface="Arial" pitchFamily="27" charset="0"/>
              <a:buChar char="•"/>
            </a:pPr>
            <a:r>
              <a:rPr lang="en-US" sz="1600" dirty="0" smtClean="0">
                <a:latin typeface="Arial" pitchFamily="34" charset="0"/>
                <a:cs typeface="Arial" pitchFamily="34" charset="0"/>
              </a:rPr>
              <a:t>Fast-moving interstitials move quickly to a nearby boundary (above left).  Slower-moving vacancies remain.  </a:t>
            </a:r>
          </a:p>
          <a:p>
            <a:pPr marL="177800" indent="-177800" eaLnBrk="0" hangingPunct="0">
              <a:spcBef>
                <a:spcPct val="20000"/>
              </a:spcBef>
              <a:buFont typeface="Arial" pitchFamily="27" charset="0"/>
              <a:buChar char="•"/>
            </a:pPr>
            <a:r>
              <a:rPr lang="en-US" sz="1600" dirty="0" smtClean="0">
                <a:latin typeface="Arial" pitchFamily="34" charset="0"/>
                <a:cs typeface="Arial" pitchFamily="34" charset="0"/>
              </a:rPr>
              <a:t>A grain boundary loaded with interstitials emits them (above center) </a:t>
            </a:r>
          </a:p>
          <a:p>
            <a:pPr marL="177800" indent="-177800" eaLnBrk="0" hangingPunct="0">
              <a:spcBef>
                <a:spcPct val="20000"/>
              </a:spcBef>
              <a:buFont typeface="Arial" pitchFamily="27" charset="0"/>
              <a:buChar char="•"/>
            </a:pPr>
            <a:r>
              <a:rPr lang="en-US" sz="1600" dirty="0" smtClean="0">
                <a:latin typeface="Arial" pitchFamily="34" charset="0"/>
                <a:cs typeface="Arial" pitchFamily="34" charset="0"/>
              </a:rPr>
              <a:t>Nearby vacancies are annihilated (above right)</a:t>
            </a:r>
          </a:p>
          <a:p>
            <a:pPr marL="177800" indent="-177800" eaLnBrk="0" hangingPunct="0">
              <a:spcBef>
                <a:spcPct val="20000"/>
              </a:spcBef>
              <a:buFont typeface="Arial" pitchFamily="27" charset="0"/>
              <a:buChar char="•"/>
            </a:pPr>
            <a:r>
              <a:rPr lang="en-US" sz="1600" dirty="0" smtClean="0">
                <a:latin typeface="Arial" pitchFamily="34" charset="0"/>
                <a:cs typeface="Arial" pitchFamily="34" charset="0"/>
              </a:rPr>
              <a:t>This new mechanism may explain the enhanced radiation resistance observed in </a:t>
            </a:r>
            <a:r>
              <a:rPr lang="en-US" sz="1600" dirty="0" err="1" smtClean="0">
                <a:latin typeface="Arial" pitchFamily="34" charset="0"/>
                <a:cs typeface="Arial" pitchFamily="34" charset="0"/>
              </a:rPr>
              <a:t>nanocrystalline</a:t>
            </a:r>
            <a:r>
              <a:rPr lang="en-US" sz="1600" dirty="0" smtClean="0">
                <a:latin typeface="Arial" pitchFamily="34" charset="0"/>
                <a:cs typeface="Arial" pitchFamily="34" charset="0"/>
              </a:rPr>
              <a:t> materials with large numbers of grain boundaries.</a:t>
            </a:r>
          </a:p>
          <a:p>
            <a:endParaRPr lang="en-US" dirty="0"/>
          </a:p>
        </p:txBody>
      </p:sp>
      <p:sp>
        <p:nvSpPr>
          <p:cNvPr id="14" name="TextBox 19"/>
          <p:cNvSpPr txBox="1">
            <a:spLocks noChangeArrowheads="1"/>
          </p:cNvSpPr>
          <p:nvPr/>
        </p:nvSpPr>
        <p:spPr bwMode="auto">
          <a:xfrm>
            <a:off x="228600" y="6400800"/>
            <a:ext cx="4551363" cy="276991"/>
          </a:xfrm>
          <a:prstGeom prst="rect">
            <a:avLst/>
          </a:prstGeom>
          <a:noFill/>
          <a:ln w="9525">
            <a:noFill/>
            <a:miter lim="800000"/>
            <a:headEnd/>
            <a:tailEnd/>
          </a:ln>
        </p:spPr>
        <p:txBody>
          <a:bodyPr wrap="square" lIns="91432" tIns="45716" rIns="91432" bIns="45716">
            <a:spAutoFit/>
          </a:bodyPr>
          <a:lstStyle/>
          <a:p>
            <a:pPr>
              <a:spcBef>
                <a:spcPct val="20000"/>
              </a:spcBef>
            </a:pPr>
            <a:r>
              <a:rPr lang="en-US" sz="1200" b="1" dirty="0" smtClean="0">
                <a:solidFill>
                  <a:srgbClr val="146737"/>
                </a:solidFill>
              </a:rPr>
              <a:t>X-M </a:t>
            </a:r>
            <a:r>
              <a:rPr lang="en-US" sz="1200" b="1" dirty="0" err="1" smtClean="0">
                <a:solidFill>
                  <a:srgbClr val="146737"/>
                </a:solidFill>
              </a:rPr>
              <a:t>Bai</a:t>
            </a:r>
            <a:r>
              <a:rPr lang="en-US" sz="1200" b="1" dirty="0" smtClean="0">
                <a:solidFill>
                  <a:srgbClr val="146737"/>
                </a:solidFill>
              </a:rPr>
              <a:t> et al., </a:t>
            </a:r>
            <a:r>
              <a:rPr lang="en-US" sz="1200" b="1" i="1" dirty="0" smtClean="0">
                <a:solidFill>
                  <a:srgbClr val="146737"/>
                </a:solidFill>
              </a:rPr>
              <a:t>Science</a:t>
            </a:r>
            <a:r>
              <a:rPr lang="en-US" sz="1200" b="1" dirty="0" smtClean="0">
                <a:solidFill>
                  <a:srgbClr val="146737"/>
                </a:solidFill>
              </a:rPr>
              <a:t> 26 March 2010, 327: 1631-1634.</a:t>
            </a:r>
            <a:endParaRPr lang="en-US" sz="1200" b="1" dirty="0">
              <a:solidFill>
                <a:srgbClr val="146737"/>
              </a:solidFill>
            </a:endParaRPr>
          </a:p>
        </p:txBody>
      </p:sp>
      <p:grpSp>
        <p:nvGrpSpPr>
          <p:cNvPr id="2" name="Group 20"/>
          <p:cNvGrpSpPr/>
          <p:nvPr/>
        </p:nvGrpSpPr>
        <p:grpSpPr>
          <a:xfrm>
            <a:off x="457200" y="878775"/>
            <a:ext cx="7620000" cy="2044830"/>
            <a:chOff x="457200" y="878775"/>
            <a:chExt cx="7620000" cy="2044830"/>
          </a:xfrm>
        </p:grpSpPr>
        <p:pic>
          <p:nvPicPr>
            <p:cNvPr id="8" name="Picture 7"/>
            <p:cNvPicPr>
              <a:picLocks noChangeAspect="1"/>
            </p:cNvPicPr>
            <p:nvPr/>
          </p:nvPicPr>
          <p:blipFill>
            <a:blip r:embed="rId3" cstate="print"/>
            <a:srcRect t="4344"/>
            <a:stretch>
              <a:fillRect/>
            </a:stretch>
          </p:blipFill>
          <p:spPr>
            <a:xfrm>
              <a:off x="457200" y="1295400"/>
              <a:ext cx="7620000" cy="1628205"/>
            </a:xfrm>
            <a:prstGeom prst="rect">
              <a:avLst/>
            </a:prstGeom>
          </p:spPr>
        </p:pic>
        <p:sp>
          <p:nvSpPr>
            <p:cNvPr id="15" name="TextBox 14"/>
            <p:cNvSpPr txBox="1"/>
            <p:nvPr/>
          </p:nvSpPr>
          <p:spPr>
            <a:xfrm>
              <a:off x="5586350" y="878775"/>
              <a:ext cx="657552" cy="369332"/>
            </a:xfrm>
            <a:prstGeom prst="rect">
              <a:avLst/>
            </a:prstGeom>
            <a:noFill/>
          </p:spPr>
          <p:txBody>
            <a:bodyPr wrap="none" rtlCol="0">
              <a:spAutoFit/>
            </a:bodyPr>
            <a:lstStyle/>
            <a:p>
              <a:r>
                <a:rPr lang="en-US" b="1" dirty="0" smtClean="0">
                  <a:latin typeface="+mj-lt"/>
                </a:rPr>
                <a:t>Time</a:t>
              </a:r>
              <a:endParaRPr lang="en-US" b="1" dirty="0">
                <a:latin typeface="+mj-lt"/>
              </a:endParaRPr>
            </a:p>
          </p:txBody>
        </p:sp>
        <p:cxnSp>
          <p:nvCxnSpPr>
            <p:cNvPr id="19" name="Straight Arrow Connector 18"/>
            <p:cNvCxnSpPr/>
            <p:nvPr/>
          </p:nvCxnSpPr>
          <p:spPr>
            <a:xfrm>
              <a:off x="1295400" y="1066800"/>
              <a:ext cx="4343400" cy="158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grpSp>
        <p:nvGrpSpPr>
          <p:cNvPr id="3" name="Group 18"/>
          <p:cNvGrpSpPr/>
          <p:nvPr/>
        </p:nvGrpSpPr>
        <p:grpSpPr>
          <a:xfrm>
            <a:off x="7391400" y="2895600"/>
            <a:ext cx="1581150" cy="2859398"/>
            <a:chOff x="6934200" y="1295400"/>
            <a:chExt cx="1581150" cy="2859398"/>
          </a:xfrm>
        </p:grpSpPr>
        <p:pic>
          <p:nvPicPr>
            <p:cNvPr id="17" name="Picture 16"/>
            <p:cNvPicPr>
              <a:picLocks noChangeAspect="1"/>
            </p:cNvPicPr>
            <p:nvPr/>
          </p:nvPicPr>
          <p:blipFill>
            <a:blip r:embed="rId4" cstate="print"/>
            <a:stretch>
              <a:fillRect/>
            </a:stretch>
          </p:blipFill>
          <p:spPr>
            <a:xfrm>
              <a:off x="6934200" y="1295400"/>
              <a:ext cx="1581150" cy="2859398"/>
            </a:xfrm>
            <a:prstGeom prst="rect">
              <a:avLst/>
            </a:prstGeom>
          </p:spPr>
        </p:pic>
        <p:sp>
          <p:nvSpPr>
            <p:cNvPr id="18" name="Rectangle 17"/>
            <p:cNvSpPr/>
            <p:nvPr/>
          </p:nvSpPr>
          <p:spPr>
            <a:xfrm>
              <a:off x="7162800" y="1676400"/>
              <a:ext cx="1143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1143000" y="2971800"/>
            <a:ext cx="16764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smtClean="0">
                <a:latin typeface="+mj-lt"/>
              </a:rPr>
              <a:t>Interstitials move to grain boundary</a:t>
            </a:r>
            <a:endParaRPr lang="en-US" sz="1400" b="1" dirty="0">
              <a:latin typeface="+mj-lt"/>
            </a:endParaRPr>
          </a:p>
        </p:txBody>
      </p:sp>
      <p:sp>
        <p:nvSpPr>
          <p:cNvPr id="23" name="TextBox 22"/>
          <p:cNvSpPr txBox="1"/>
          <p:nvPr/>
        </p:nvSpPr>
        <p:spPr>
          <a:xfrm>
            <a:off x="2936175" y="2971800"/>
            <a:ext cx="16764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smtClean="0">
                <a:latin typeface="+mj-lt"/>
              </a:rPr>
              <a:t>Grain boundary</a:t>
            </a:r>
          </a:p>
          <a:p>
            <a:r>
              <a:rPr lang="en-US" sz="1400" b="1" dirty="0" smtClean="0">
                <a:latin typeface="+mj-lt"/>
              </a:rPr>
              <a:t>re-emits interstitials</a:t>
            </a:r>
            <a:endParaRPr lang="en-US" sz="1400" b="1" dirty="0">
              <a:latin typeface="+mj-lt"/>
            </a:endParaRPr>
          </a:p>
        </p:txBody>
      </p:sp>
      <p:sp>
        <p:nvSpPr>
          <p:cNvPr id="24" name="TextBox 23"/>
          <p:cNvSpPr txBox="1"/>
          <p:nvPr/>
        </p:nvSpPr>
        <p:spPr>
          <a:xfrm>
            <a:off x="4724400" y="2971800"/>
            <a:ext cx="16764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smtClean="0">
                <a:latin typeface="+mj-lt"/>
              </a:rPr>
              <a:t>Interstitials annihilate vacancies</a:t>
            </a:r>
            <a:endParaRPr lang="en-US" sz="1400" b="1" dirty="0">
              <a:latin typeface="+mj-lt"/>
            </a:endParaRPr>
          </a:p>
        </p:txBody>
      </p:sp>
      <p:sp>
        <p:nvSpPr>
          <p:cNvPr id="16" name="Slide Number Placeholder 4"/>
          <p:cNvSpPr>
            <a:spLocks noGrp="1"/>
          </p:cNvSpPr>
          <p:nvPr>
            <p:ph type="sldNum" sz="quarter" idx="11"/>
          </p:nvPr>
        </p:nvSpPr>
        <p:spPr bwMode="auto">
          <a:xfrm>
            <a:off x="8382000" y="6351588"/>
            <a:ext cx="4572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432D6450-4E18-4385-BE4F-6082AF101E90}" type="slidenum">
              <a:rPr lang="en-US" smtClean="0">
                <a:latin typeface="Arial" charset="0"/>
                <a:cs typeface="Arial" charset="0"/>
              </a:rPr>
              <a:pPr fontAlgn="base">
                <a:spcBef>
                  <a:spcPct val="0"/>
                </a:spcBef>
                <a:spcAft>
                  <a:spcPct val="0"/>
                </a:spcAft>
              </a:pPr>
              <a:t>51</a:t>
            </a:fld>
            <a:endParaRPr lang="en-US" smtClean="0">
              <a:latin typeface="Arial" charset="0"/>
              <a:cs typeface="Arial"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 y="0"/>
            <a:ext cx="9296400" cy="762000"/>
          </a:xfrm>
        </p:spPr>
        <p:txBody>
          <a:bodyPr>
            <a:normAutofit fontScale="90000"/>
          </a:bodyPr>
          <a:lstStyle/>
          <a:p>
            <a:pPr>
              <a:defRPr/>
            </a:pPr>
            <a:r>
              <a:rPr lang="en-US" sz="2800" dirty="0" smtClean="0"/>
              <a:t>Magnetic </a:t>
            </a:r>
            <a:r>
              <a:rPr lang="en-US" sz="2700" dirty="0" smtClean="0"/>
              <a:t>Fusion Energy: Controlling the Burning Plasma State</a:t>
            </a:r>
          </a:p>
        </p:txBody>
      </p:sp>
      <p:sp>
        <p:nvSpPr>
          <p:cNvPr id="55299" name="Rectangle 3"/>
          <p:cNvSpPr>
            <a:spLocks noGrp="1" noChangeArrowheads="1"/>
          </p:cNvSpPr>
          <p:nvPr>
            <p:ph type="body" idx="4294967295"/>
          </p:nvPr>
        </p:nvSpPr>
        <p:spPr>
          <a:xfrm>
            <a:off x="152400" y="1371600"/>
            <a:ext cx="4419600" cy="3657600"/>
          </a:xfrm>
        </p:spPr>
        <p:txBody>
          <a:bodyPr/>
          <a:lstStyle/>
          <a:p>
            <a:pPr indent="-223838">
              <a:lnSpc>
                <a:spcPct val="95000"/>
              </a:lnSpc>
            </a:pPr>
            <a:r>
              <a:rPr lang="en-US" sz="1800" u="sng" dirty="0" smtClean="0"/>
              <a:t>ITER will enable “burning plasmas”</a:t>
            </a:r>
            <a:r>
              <a:rPr lang="en-US" sz="1800" dirty="0" smtClean="0"/>
              <a:t> </a:t>
            </a:r>
          </a:p>
          <a:p>
            <a:pPr indent="-223838">
              <a:lnSpc>
                <a:spcPct val="95000"/>
              </a:lnSpc>
              <a:buNone/>
            </a:pPr>
            <a:r>
              <a:rPr lang="en-US" sz="1800" b="0" dirty="0" smtClean="0"/>
              <a:t>	ITER, an international project being built in </a:t>
            </a:r>
            <a:r>
              <a:rPr lang="en-US" sz="1800" b="0" dirty="0" err="1" smtClean="0"/>
              <a:t>Cadarache</a:t>
            </a:r>
            <a:r>
              <a:rPr lang="en-US" sz="1800" b="0" dirty="0" smtClean="0"/>
              <a:t>, France, will create the world’s first sustained burning plasma fusion experiment.  </a:t>
            </a:r>
          </a:p>
          <a:p>
            <a:pPr indent="-223838">
              <a:lnSpc>
                <a:spcPct val="95000"/>
              </a:lnSpc>
            </a:pPr>
            <a:endParaRPr lang="en-US" sz="1000" dirty="0" smtClean="0"/>
          </a:p>
          <a:p>
            <a:pPr indent="-223838">
              <a:lnSpc>
                <a:spcPct val="95000"/>
              </a:lnSpc>
            </a:pPr>
            <a:endParaRPr lang="en-US" sz="1000" dirty="0" smtClean="0"/>
          </a:p>
          <a:p>
            <a:pPr indent="-223838">
              <a:lnSpc>
                <a:spcPct val="95000"/>
              </a:lnSpc>
            </a:pPr>
            <a:r>
              <a:rPr lang="en-US" sz="1800" u="sng" dirty="0" smtClean="0"/>
              <a:t>Science challenge</a:t>
            </a:r>
            <a:r>
              <a:rPr lang="en-US" sz="1800" dirty="0" smtClean="0"/>
              <a:t>: </a:t>
            </a:r>
          </a:p>
          <a:p>
            <a:pPr indent="-223838">
              <a:lnSpc>
                <a:spcPct val="95000"/>
              </a:lnSpc>
              <a:buFont typeface="Arial" pitchFamily="34" charset="0"/>
              <a:buNone/>
            </a:pPr>
            <a:r>
              <a:rPr lang="en-US" sz="1800" b="0" dirty="0" smtClean="0"/>
              <a:t>	Develop a robust and predictable approach to controlling the dynamics of this plasma state.</a:t>
            </a:r>
          </a:p>
        </p:txBody>
      </p:sp>
      <p:pic>
        <p:nvPicPr>
          <p:cNvPr id="55300" name="Picture 5" descr="iter"/>
          <p:cNvPicPr>
            <a:picLocks noChangeAspect="1" noChangeArrowheads="1"/>
          </p:cNvPicPr>
          <p:nvPr/>
        </p:nvPicPr>
        <p:blipFill>
          <a:blip r:embed="rId3" cstate="print"/>
          <a:srcRect/>
          <a:stretch>
            <a:fillRect/>
          </a:stretch>
        </p:blipFill>
        <p:spPr bwMode="auto">
          <a:xfrm>
            <a:off x="4648200" y="1752600"/>
            <a:ext cx="4133850" cy="4133850"/>
          </a:xfrm>
          <a:prstGeom prst="rect">
            <a:avLst/>
          </a:prstGeom>
          <a:noFill/>
          <a:ln w="9525">
            <a:noFill/>
            <a:miter lim="800000"/>
            <a:headEnd/>
            <a:tailEnd/>
          </a:ln>
        </p:spPr>
      </p:pic>
      <p:sp>
        <p:nvSpPr>
          <p:cNvPr id="5" name="Slide Number Placeholder 4"/>
          <p:cNvSpPr>
            <a:spLocks noGrp="1"/>
          </p:cNvSpPr>
          <p:nvPr>
            <p:ph type="sldNum" sz="quarter" idx="11"/>
          </p:nvPr>
        </p:nvSpPr>
        <p:spPr bwMode="auto">
          <a:xfrm>
            <a:off x="8382000" y="6351588"/>
            <a:ext cx="4572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432D6450-4E18-4385-BE4F-6082AF101E90}" type="slidenum">
              <a:rPr lang="en-US" smtClean="0">
                <a:latin typeface="Arial" charset="0"/>
                <a:cs typeface="Arial" charset="0"/>
              </a:rPr>
              <a:pPr fontAlgn="base">
                <a:spcBef>
                  <a:spcPct val="0"/>
                </a:spcBef>
                <a:spcAft>
                  <a:spcPct val="0"/>
                </a:spcAft>
              </a:pPr>
              <a:t>52</a:t>
            </a:fld>
            <a:endParaRPr lang="en-US"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228600" y="0"/>
            <a:ext cx="8486775" cy="500063"/>
          </a:xfrm>
        </p:spPr>
        <p:txBody>
          <a:bodyPr>
            <a:normAutofit fontScale="90000"/>
          </a:bodyPr>
          <a:lstStyle/>
          <a:p>
            <a:pPr>
              <a:defRPr/>
            </a:pPr>
            <a:r>
              <a:rPr lang="en-US" sz="2800" b="1" dirty="0" smtClean="0"/>
              <a:t/>
            </a:r>
            <a:br>
              <a:rPr lang="en-US" sz="2800" b="1" dirty="0" smtClean="0"/>
            </a:br>
            <a:r>
              <a:rPr lang="en-US" sz="2800" dirty="0" smtClean="0"/>
              <a:t>Inertial </a:t>
            </a:r>
            <a:r>
              <a:rPr lang="en-US" sz="2700" dirty="0" smtClean="0"/>
              <a:t>Fusion Energy: Nearing Ignition</a:t>
            </a:r>
          </a:p>
        </p:txBody>
      </p:sp>
      <p:sp>
        <p:nvSpPr>
          <p:cNvPr id="55299" name="Rectangle 3"/>
          <p:cNvSpPr>
            <a:spLocks noGrp="1" noChangeArrowheads="1"/>
          </p:cNvSpPr>
          <p:nvPr>
            <p:ph type="body" idx="4294967295"/>
          </p:nvPr>
        </p:nvSpPr>
        <p:spPr>
          <a:xfrm>
            <a:off x="152400" y="1371600"/>
            <a:ext cx="6705600" cy="3657600"/>
          </a:xfrm>
        </p:spPr>
        <p:txBody>
          <a:bodyPr/>
          <a:lstStyle/>
          <a:p>
            <a:pPr indent="-223838">
              <a:lnSpc>
                <a:spcPct val="95000"/>
              </a:lnSpc>
            </a:pPr>
            <a:r>
              <a:rPr lang="en-US" sz="1800" b="0" dirty="0" smtClean="0">
                <a:solidFill>
                  <a:schemeClr val="tx1"/>
                </a:solidFill>
              </a:rPr>
              <a:t>The newly completed National Ignition Facility – the world’s most powerful laser system – recently began full operations</a:t>
            </a:r>
          </a:p>
          <a:p>
            <a:pPr indent="-223838">
              <a:lnSpc>
                <a:spcPct val="95000"/>
              </a:lnSpc>
            </a:pPr>
            <a:r>
              <a:rPr lang="en-US" sz="1800" b="0" dirty="0" smtClean="0">
                <a:solidFill>
                  <a:schemeClr val="tx1"/>
                </a:solidFill>
              </a:rPr>
              <a:t>NIF is on track to achieve the first laboratory demonstration of “ignition” or net energy gain</a:t>
            </a:r>
          </a:p>
        </p:txBody>
      </p:sp>
      <p:pic>
        <p:nvPicPr>
          <p:cNvPr id="4" name="Picture 7"/>
          <p:cNvPicPr>
            <a:picLocks noChangeAspect="1" noChangeArrowheads="1"/>
          </p:cNvPicPr>
          <p:nvPr/>
        </p:nvPicPr>
        <p:blipFill>
          <a:blip r:embed="rId3" cstate="print"/>
          <a:srcRect/>
          <a:stretch>
            <a:fillRect/>
          </a:stretch>
        </p:blipFill>
        <p:spPr bwMode="auto">
          <a:xfrm>
            <a:off x="5791200" y="3352800"/>
            <a:ext cx="2971800" cy="2228850"/>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381000" y="2743200"/>
            <a:ext cx="5257800" cy="3311525"/>
          </a:xfrm>
          <a:prstGeom prst="rect">
            <a:avLst/>
          </a:prstGeom>
          <a:noFill/>
          <a:ln w="9525">
            <a:noFill/>
            <a:miter lim="800000"/>
            <a:headEnd/>
            <a:tailEnd/>
          </a:ln>
        </p:spPr>
      </p:pic>
      <p:sp>
        <p:nvSpPr>
          <p:cNvPr id="7" name="Slide Number Placeholder 4"/>
          <p:cNvSpPr>
            <a:spLocks noGrp="1"/>
          </p:cNvSpPr>
          <p:nvPr>
            <p:ph type="sldNum" sz="quarter" idx="11"/>
          </p:nvPr>
        </p:nvSpPr>
        <p:spPr bwMode="auto">
          <a:xfrm>
            <a:off x="8382000" y="6351588"/>
            <a:ext cx="4572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432D6450-4E18-4385-BE4F-6082AF101E90}" type="slidenum">
              <a:rPr lang="en-US" smtClean="0">
                <a:latin typeface="Arial" charset="0"/>
                <a:cs typeface="Arial" charset="0"/>
              </a:rPr>
              <a:pPr fontAlgn="base">
                <a:spcBef>
                  <a:spcPct val="0"/>
                </a:spcBef>
                <a:spcAft>
                  <a:spcPct val="0"/>
                </a:spcAft>
              </a:pPr>
              <a:t>53</a:t>
            </a:fld>
            <a:endParaRPr lang="en-US"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1"/>
          <p:cNvSpPr>
            <a:spLocks noGrp="1"/>
          </p:cNvSpPr>
          <p:nvPr>
            <p:ph idx="1"/>
          </p:nvPr>
        </p:nvSpPr>
        <p:spPr>
          <a:xfrm>
            <a:off x="533400" y="1143000"/>
            <a:ext cx="8229600" cy="5029200"/>
          </a:xfrm>
        </p:spPr>
        <p:txBody>
          <a:bodyPr/>
          <a:lstStyle/>
          <a:p>
            <a:pPr algn="ctr">
              <a:buNone/>
            </a:pPr>
            <a:r>
              <a:rPr lang="en-US" dirty="0" smtClean="0"/>
              <a:t>Let’s get going!</a:t>
            </a:r>
          </a:p>
          <a:p>
            <a:endParaRPr lang="en-US" dirty="0" smtClean="0"/>
          </a:p>
          <a:p>
            <a:r>
              <a:rPr lang="en-US" sz="2000" dirty="0" smtClean="0">
                <a:latin typeface="Arial" charset="0"/>
                <a:cs typeface="Arial" charset="0"/>
              </a:rPr>
              <a:t>Energy Frontier Research Center (EFRC): </a:t>
            </a:r>
            <a:r>
              <a:rPr lang="en-US" sz="2000" dirty="0" smtClean="0">
                <a:solidFill>
                  <a:schemeClr val="tx1">
                    <a:lumMod val="65000"/>
                    <a:lumOff val="35000"/>
                  </a:schemeClr>
                </a:solidFill>
                <a:latin typeface="Arial" charset="0"/>
                <a:cs typeface="Arial" charset="0"/>
              </a:rPr>
              <a:t>Center for Catalytic Hydrocarbon </a:t>
            </a:r>
            <a:r>
              <a:rPr lang="en-US" sz="2000" dirty="0" err="1" smtClean="0">
                <a:solidFill>
                  <a:schemeClr val="tx1">
                    <a:lumMod val="65000"/>
                    <a:lumOff val="35000"/>
                  </a:schemeClr>
                </a:solidFill>
                <a:latin typeface="Arial" charset="0"/>
                <a:cs typeface="Arial" charset="0"/>
              </a:rPr>
              <a:t>Functionalization</a:t>
            </a:r>
            <a:endParaRPr lang="en-US" sz="2000" dirty="0" smtClean="0">
              <a:solidFill>
                <a:schemeClr val="tx1">
                  <a:lumMod val="65000"/>
                  <a:lumOff val="35000"/>
                </a:schemeClr>
              </a:solidFill>
              <a:latin typeface="Arial" charset="0"/>
              <a:cs typeface="Arial" charset="0"/>
            </a:endParaRPr>
          </a:p>
          <a:p>
            <a:r>
              <a:rPr lang="en-US" sz="2000" dirty="0" smtClean="0">
                <a:latin typeface="Arial" charset="0"/>
                <a:cs typeface="Arial" charset="0"/>
              </a:rPr>
              <a:t>Pushing the frontiers in environmental science, </a:t>
            </a:r>
            <a:r>
              <a:rPr lang="en-US" sz="2000" dirty="0" err="1" smtClean="0">
                <a:latin typeface="Arial" charset="0"/>
                <a:cs typeface="Arial" charset="0"/>
              </a:rPr>
              <a:t>nanoscience</a:t>
            </a:r>
            <a:r>
              <a:rPr lang="en-US" sz="2000" dirty="0" smtClean="0">
                <a:latin typeface="Arial" charset="0"/>
                <a:cs typeface="Arial" charset="0"/>
              </a:rPr>
              <a:t>, and catalysis</a:t>
            </a:r>
          </a:p>
          <a:p>
            <a:r>
              <a:rPr lang="en-US" sz="2000" i="1" dirty="0" smtClean="0">
                <a:latin typeface="Arial" charset="0"/>
                <a:cs typeface="Arial" charset="0"/>
              </a:rPr>
              <a:t>… and, don’t forget fundamental science!</a:t>
            </a:r>
          </a:p>
          <a:p>
            <a:endParaRPr lang="en-US" sz="2000" dirty="0" smtClean="0">
              <a:latin typeface="Arial" charset="0"/>
              <a:cs typeface="Arial" charset="0"/>
            </a:endParaRPr>
          </a:p>
          <a:p>
            <a:endParaRPr lang="en-US" sz="2000" dirty="0" smtClean="0"/>
          </a:p>
        </p:txBody>
      </p:sp>
      <p:sp>
        <p:nvSpPr>
          <p:cNvPr id="81923" name="Title 2"/>
          <p:cNvSpPr>
            <a:spLocks noGrp="1"/>
          </p:cNvSpPr>
          <p:nvPr>
            <p:ph type="title"/>
          </p:nvPr>
        </p:nvSpPr>
        <p:spPr/>
        <p:txBody>
          <a:bodyPr/>
          <a:lstStyle/>
          <a:p>
            <a:r>
              <a:rPr lang="en-US" dirty="0" smtClean="0"/>
              <a:t>Conclusion</a:t>
            </a:r>
          </a:p>
        </p:txBody>
      </p:sp>
      <p:sp>
        <p:nvSpPr>
          <p:cNvPr id="81925"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F4D5D3-7A2A-4723-BB01-1BAABE0204A6}" type="slidenum">
              <a:rPr lang="en-US" smtClean="0"/>
              <a:pPr fontAlgn="base">
                <a:spcBef>
                  <a:spcPct val="0"/>
                </a:spcBef>
                <a:spcAft>
                  <a:spcPct val="0"/>
                </a:spcAft>
              </a:pPr>
              <a:t>54</a:t>
            </a:fld>
            <a:endParaRPr lang="en-US" smtClean="0"/>
          </a:p>
        </p:txBody>
      </p:sp>
      <p:sp>
        <p:nvSpPr>
          <p:cNvPr id="81926" name="Footer Placeholder 3"/>
          <p:cNvSpPr txBox="1">
            <a:spLocks/>
          </p:cNvSpPr>
          <p:nvPr/>
        </p:nvSpPr>
        <p:spPr bwMode="auto">
          <a:xfrm>
            <a:off x="2743200" y="5715000"/>
            <a:ext cx="5257800" cy="365125"/>
          </a:xfrm>
          <a:prstGeom prst="rect">
            <a:avLst/>
          </a:prstGeom>
          <a:noFill/>
          <a:ln w="9525">
            <a:noFill/>
            <a:miter lim="800000"/>
            <a:headEnd/>
            <a:tailEnd/>
          </a:ln>
        </p:spPr>
        <p:txBody>
          <a:bodyPr anchor="ctr"/>
          <a:lstStyle/>
          <a:p>
            <a:pPr algn="r"/>
            <a:r>
              <a:rPr lang="en-US" sz="2000" b="1" dirty="0">
                <a:solidFill>
                  <a:schemeClr val="tx2">
                    <a:lumMod val="75000"/>
                  </a:schemeClr>
                </a:solidFill>
                <a:cs typeface="Arial" pitchFamily="34" charset="0"/>
              </a:rPr>
              <a:t>http</a:t>
            </a:r>
            <a:r>
              <a:rPr lang="en-US" sz="2000" b="1" dirty="0" smtClean="0">
                <a:solidFill>
                  <a:schemeClr val="tx2">
                    <a:lumMod val="75000"/>
                  </a:schemeClr>
                </a:solidFill>
                <a:cs typeface="Arial" pitchFamily="34" charset="0"/>
              </a:rPr>
              <a:t>://www.eia.doe.gov/energyexplained</a:t>
            </a:r>
            <a:r>
              <a:rPr lang="en-US" sz="2000" b="1" dirty="0">
                <a:solidFill>
                  <a:schemeClr val="tx2">
                    <a:lumMod val="75000"/>
                  </a:schemeClr>
                </a:solidFill>
                <a:cs typeface="Arial" pitchFamily="34" charset="0"/>
              </a:rPr>
              <a:t>/</a:t>
            </a:r>
          </a:p>
        </p:txBody>
      </p:sp>
      <p:pic>
        <p:nvPicPr>
          <p:cNvPr id="81927" name="Picture 2">
            <a:hlinkClick r:id="rId3"/>
          </p:cNvPr>
          <p:cNvPicPr>
            <a:picLocks noChangeAspect="1" noChangeArrowheads="1"/>
          </p:cNvPicPr>
          <p:nvPr/>
        </p:nvPicPr>
        <p:blipFill>
          <a:blip r:embed="rId4" cstate="print"/>
          <a:srcRect/>
          <a:stretch>
            <a:fillRect/>
          </a:stretch>
        </p:blipFill>
        <p:spPr bwMode="auto">
          <a:xfrm>
            <a:off x="1894562" y="4648200"/>
            <a:ext cx="6611264" cy="849313"/>
          </a:xfrm>
          <a:prstGeom prst="rect">
            <a:avLst/>
          </a:prstGeom>
          <a:noFill/>
          <a:ln w="9525">
            <a:noFill/>
            <a:miter lim="800000"/>
            <a:headEnd/>
            <a:tailEnd/>
          </a:ln>
        </p:spPr>
      </p:pic>
      <p:sp>
        <p:nvSpPr>
          <p:cNvPr id="8" name="Bent Arrow 7"/>
          <p:cNvSpPr/>
          <p:nvPr/>
        </p:nvSpPr>
        <p:spPr>
          <a:xfrm flipV="1">
            <a:off x="1894726" y="5486400"/>
            <a:ext cx="838200" cy="533400"/>
          </a:xfrm>
          <a:prstGeom prst="bentArrow">
            <a:avLst>
              <a:gd name="adj1" fmla="val 25000"/>
              <a:gd name="adj2" fmla="val 25000"/>
              <a:gd name="adj3" fmla="val 49719"/>
              <a:gd name="adj4" fmla="val 43750"/>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2"/>
          <p:cNvPicPr>
            <a:picLocks noChangeAspect="1" noChangeArrowheads="1"/>
          </p:cNvPicPr>
          <p:nvPr/>
        </p:nvPicPr>
        <p:blipFill>
          <a:blip r:embed="rId2" cstate="print"/>
          <a:srcRect/>
          <a:stretch>
            <a:fillRect/>
          </a:stretch>
        </p:blipFill>
        <p:spPr bwMode="auto">
          <a:xfrm>
            <a:off x="1905000" y="457200"/>
            <a:ext cx="5276850" cy="5810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A48111-6386-4B9F-961E-1A068B88A4C4}" type="slidenum">
              <a:rPr lang="en-US" smtClean="0"/>
              <a:pPr fontAlgn="base">
                <a:spcBef>
                  <a:spcPct val="0"/>
                </a:spcBef>
                <a:spcAft>
                  <a:spcPct val="0"/>
                </a:spcAft>
              </a:pPr>
              <a:t>6</a:t>
            </a:fld>
            <a:endParaRPr lang="en-US" smtClean="0"/>
          </a:p>
        </p:txBody>
      </p:sp>
      <p:sp>
        <p:nvSpPr>
          <p:cNvPr id="16389" name="Rectangle 5"/>
          <p:cNvSpPr>
            <a:spLocks noChangeArrowheads="1"/>
          </p:cNvSpPr>
          <p:nvPr/>
        </p:nvSpPr>
        <p:spPr bwMode="auto">
          <a:xfrm>
            <a:off x="660400" y="1109663"/>
            <a:ext cx="7823200" cy="5519737"/>
          </a:xfrm>
          <a:prstGeom prst="rect">
            <a:avLst/>
          </a:prstGeom>
          <a:noFill/>
          <a:ln w="9525">
            <a:noFill/>
            <a:miter lim="800000"/>
            <a:headEnd/>
            <a:tailEnd/>
          </a:ln>
        </p:spPr>
        <p:txBody>
          <a:bodyPr>
            <a:spAutoFit/>
          </a:bodyPr>
          <a:lstStyle/>
          <a:p>
            <a:pPr>
              <a:spcAft>
                <a:spcPts val="0"/>
              </a:spcAft>
              <a:defRPr/>
            </a:pPr>
            <a:r>
              <a:rPr lang="en-US" b="1" dirty="0"/>
              <a:t>The Administration has requested $10 million in FY 2011 to fund about 170 additional fellowships.</a:t>
            </a:r>
          </a:p>
          <a:p>
            <a:pPr>
              <a:spcAft>
                <a:spcPts val="0"/>
              </a:spcAft>
              <a:defRPr/>
            </a:pPr>
            <a:endParaRPr lang="en-US" sz="1050" dirty="0">
              <a:solidFill>
                <a:srgbClr val="FF0000"/>
              </a:solidFill>
            </a:endParaRPr>
          </a:p>
          <a:p>
            <a:pPr>
              <a:spcAft>
                <a:spcPts val="400"/>
              </a:spcAft>
              <a:defRPr/>
            </a:pPr>
            <a:r>
              <a:rPr lang="en-US" sz="1400" b="1" dirty="0"/>
              <a:t>Purpose:  </a:t>
            </a:r>
            <a:r>
              <a:rPr lang="en-US" sz="1400" dirty="0"/>
              <a:t>To educate and train a skilled scientific and technical workforce in order to stay at the forefront of science and innovation and to meet our energy and environmental challenges</a:t>
            </a:r>
          </a:p>
          <a:p>
            <a:pPr>
              <a:spcAft>
                <a:spcPts val="400"/>
              </a:spcAft>
              <a:defRPr/>
            </a:pPr>
            <a:r>
              <a:rPr lang="en-US" sz="1400" b="1" dirty="0"/>
              <a:t>Eligibility: </a:t>
            </a:r>
          </a:p>
          <a:p>
            <a:pPr marL="622300" lvl="2" indent="-165100">
              <a:spcAft>
                <a:spcPts val="300"/>
              </a:spcAft>
              <a:buFont typeface="Wingdings" pitchFamily="2" charset="2"/>
              <a:buChar char="§"/>
              <a:defRPr/>
            </a:pPr>
            <a:r>
              <a:rPr lang="en-US" sz="1400" dirty="0"/>
              <a:t>Candidates must be U.S. citizens and a senior undergraduate or first or second year graduate student to apply</a:t>
            </a:r>
            <a:endParaRPr lang="en-US" sz="1400" b="1" dirty="0"/>
          </a:p>
          <a:p>
            <a:pPr marL="622300" lvl="1" indent="-165100">
              <a:spcAft>
                <a:spcPts val="400"/>
              </a:spcAft>
              <a:buFont typeface="Wingdings" pitchFamily="2" charset="2"/>
              <a:buChar char="§"/>
              <a:defRPr/>
            </a:pPr>
            <a:r>
              <a:rPr lang="en-US" sz="1400" dirty="0"/>
              <a:t>Candidates must be pursuing advanced degrees in areas of physics, chemistry, mathematics, biology, computational sciences, areas of climate and environmental sciences important to the Office of Science and DOE mission</a:t>
            </a:r>
          </a:p>
          <a:p>
            <a:pPr>
              <a:spcAft>
                <a:spcPts val="400"/>
              </a:spcAft>
              <a:defRPr/>
            </a:pPr>
            <a:r>
              <a:rPr lang="en-US" sz="1400" b="1" dirty="0"/>
              <a:t>Award Size:  </a:t>
            </a:r>
          </a:p>
          <a:p>
            <a:pPr marL="622300" lvl="1" indent="-165100">
              <a:spcAft>
                <a:spcPts val="400"/>
              </a:spcAft>
              <a:buFont typeface="Wingdings" pitchFamily="2" charset="2"/>
              <a:buChar char="§"/>
              <a:defRPr/>
            </a:pPr>
            <a:r>
              <a:rPr lang="en-US" sz="1400" dirty="0"/>
              <a:t>The three-year fellowship award, totaling $50,500 annually, provides support towards tuition, a stipend for living expenses, and support for expenses such as travel to conferences and to DOE user </a:t>
            </a:r>
            <a:r>
              <a:rPr lang="en-US" sz="1400" dirty="0">
                <a:cs typeface="Arial" pitchFamily="34" charset="0"/>
              </a:rPr>
              <a:t>facilities.</a:t>
            </a:r>
            <a:endParaRPr lang="en-US" sz="1400" dirty="0"/>
          </a:p>
          <a:p>
            <a:pPr>
              <a:spcAft>
                <a:spcPts val="400"/>
              </a:spcAft>
              <a:defRPr/>
            </a:pPr>
            <a:r>
              <a:rPr lang="en-US" sz="1400" b="1" dirty="0"/>
              <a:t>FY 2010 Results:</a:t>
            </a:r>
          </a:p>
          <a:p>
            <a:pPr marL="630238" lvl="2" indent="-173038">
              <a:spcAft>
                <a:spcPts val="400"/>
              </a:spcAft>
              <a:buFont typeface="Wingdings" pitchFamily="2" charset="2"/>
              <a:buChar char="§"/>
              <a:defRPr/>
            </a:pPr>
            <a:r>
              <a:rPr lang="en-US" sz="1400" dirty="0"/>
              <a:t>~150 awards will be made this Spring with FY 2010 and American Recovery and Reinvestment Act funds. </a:t>
            </a:r>
          </a:p>
          <a:p>
            <a:pPr marL="173038" lvl="1" indent="-173038">
              <a:spcAft>
                <a:spcPts val="400"/>
              </a:spcAft>
              <a:defRPr/>
            </a:pPr>
            <a:r>
              <a:rPr lang="en-US" sz="1400" b="1" dirty="0"/>
              <a:t>FY 2011 Application Process: </a:t>
            </a:r>
          </a:p>
          <a:p>
            <a:pPr marL="630238" lvl="2" indent="-173038">
              <a:spcAft>
                <a:spcPts val="300"/>
              </a:spcAft>
              <a:buFont typeface="Wingdings" pitchFamily="2" charset="2"/>
              <a:buChar char="§"/>
              <a:defRPr/>
            </a:pPr>
            <a:r>
              <a:rPr lang="en-US" sz="1400" dirty="0"/>
              <a:t>Funding Opportunity Announcement issued in Fall 2010</a:t>
            </a:r>
            <a:endParaRPr lang="en-US" sz="1400" dirty="0">
              <a:solidFill>
                <a:srgbClr val="FF0000"/>
              </a:solidFill>
            </a:endParaRPr>
          </a:p>
          <a:p>
            <a:pPr marL="630238" lvl="2" indent="-173038">
              <a:spcAft>
                <a:spcPts val="400"/>
              </a:spcAft>
              <a:buFont typeface="Wingdings" pitchFamily="2" charset="2"/>
              <a:buChar char="§"/>
              <a:defRPr/>
            </a:pPr>
            <a:r>
              <a:rPr lang="en-US" sz="1400" dirty="0"/>
              <a:t>Awards made in March 2011</a:t>
            </a:r>
            <a:endParaRPr lang="en-US" sz="1400" dirty="0">
              <a:solidFill>
                <a:srgbClr val="FF0000"/>
              </a:solidFill>
            </a:endParaRPr>
          </a:p>
          <a:p>
            <a:pPr marL="630238" lvl="2" indent="-173038">
              <a:spcAft>
                <a:spcPts val="0"/>
              </a:spcAft>
              <a:buFont typeface="Wingdings" pitchFamily="2" charset="2"/>
              <a:buChar char="§"/>
              <a:defRPr/>
            </a:pPr>
            <a:endParaRPr lang="en-US" sz="1400" dirty="0">
              <a:solidFill>
                <a:srgbClr val="FF0000"/>
              </a:solidFill>
            </a:endParaRPr>
          </a:p>
        </p:txBody>
      </p:sp>
      <p:sp>
        <p:nvSpPr>
          <p:cNvPr id="31748" name="Title 2"/>
          <p:cNvSpPr>
            <a:spLocks noGrp="1"/>
          </p:cNvSpPr>
          <p:nvPr>
            <p:ph type="title"/>
          </p:nvPr>
        </p:nvSpPr>
        <p:spPr>
          <a:xfrm>
            <a:off x="0" y="-214313"/>
            <a:ext cx="9144000" cy="1143001"/>
          </a:xfrm>
        </p:spPr>
        <p:txBody>
          <a:bodyPr/>
          <a:lstStyle/>
          <a:p>
            <a:pPr algn="r" eaLnBrk="1" hangingPunct="1"/>
            <a:r>
              <a:rPr lang="en-US" smtClean="0"/>
              <a:t>Office of Science Graduate Fellowship Program</a:t>
            </a:r>
            <a:br>
              <a:rPr lang="en-US" smtClean="0"/>
            </a:br>
            <a:r>
              <a:rPr lang="en-US" sz="1600" i="1" smtClean="0"/>
              <a:t>The FY 2011 request would double the number of graduate fellowships</a:t>
            </a:r>
            <a:endParaRPr lang="en-US" sz="2000" i="1" smtClean="0"/>
          </a:p>
        </p:txBody>
      </p:sp>
      <p:sp>
        <p:nvSpPr>
          <p:cNvPr id="6" name="Rectangle 5"/>
          <p:cNvSpPr/>
          <p:nvPr/>
        </p:nvSpPr>
        <p:spPr>
          <a:xfrm>
            <a:off x="4191000" y="5943600"/>
            <a:ext cx="4572000" cy="261938"/>
          </a:xfrm>
          <a:prstGeom prst="rect">
            <a:avLst/>
          </a:prstGeom>
        </p:spPr>
        <p:txBody>
          <a:bodyPr>
            <a:spAutoFit/>
          </a:bodyPr>
          <a:lstStyle/>
          <a:p>
            <a:pPr algn="r">
              <a:defRPr/>
            </a:pPr>
            <a:r>
              <a:rPr lang="en-US" sz="1050" b="1" dirty="0">
                <a:solidFill>
                  <a:srgbClr val="106636"/>
                </a:solidFill>
              </a:rPr>
              <a:t>http://www.scied.science.doe.gov/SCGF.html</a:t>
            </a:r>
          </a:p>
        </p:txBody>
      </p:sp>
      <p:sp>
        <p:nvSpPr>
          <p:cNvPr id="7" name="Explosion 2 6"/>
          <p:cNvSpPr/>
          <p:nvPr/>
        </p:nvSpPr>
        <p:spPr>
          <a:xfrm>
            <a:off x="-685800" y="-228600"/>
            <a:ext cx="2971800" cy="1447800"/>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400" b="1" dirty="0"/>
              <a:t>New in</a:t>
            </a:r>
          </a:p>
          <a:p>
            <a:pPr algn="ctr">
              <a:defRPr/>
            </a:pPr>
            <a:r>
              <a:rPr lang="en-US" sz="2400" b="1" dirty="0"/>
              <a:t>2010!</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4"/>
          <p:cNvSpPr txBox="1">
            <a:spLocks noGrp="1"/>
          </p:cNvSpPr>
          <p:nvPr/>
        </p:nvSpPr>
        <p:spPr bwMode="auto">
          <a:xfrm>
            <a:off x="8382000" y="6400800"/>
            <a:ext cx="457200" cy="365125"/>
          </a:xfrm>
          <a:prstGeom prst="rect">
            <a:avLst/>
          </a:prstGeom>
          <a:noFill/>
          <a:ln w="9525">
            <a:noFill/>
            <a:miter lim="800000"/>
            <a:headEnd/>
            <a:tailEnd/>
          </a:ln>
        </p:spPr>
        <p:txBody>
          <a:bodyPr anchor="ctr"/>
          <a:lstStyle/>
          <a:p>
            <a:pPr algn="ctr"/>
            <a:fld id="{2BD2D51A-2842-47C8-91FC-CFF49B2B6A2C}" type="slidenum">
              <a:rPr lang="en-US" sz="1200">
                <a:solidFill>
                  <a:srgbClr val="146737"/>
                </a:solidFill>
                <a:cs typeface="Arial" pitchFamily="34" charset="0"/>
              </a:rPr>
              <a:pPr algn="ctr"/>
              <a:t>7</a:t>
            </a:fld>
            <a:endParaRPr lang="en-US" sz="1200">
              <a:solidFill>
                <a:srgbClr val="146737"/>
              </a:solidFill>
              <a:cs typeface="Arial" pitchFamily="34" charset="0"/>
            </a:endParaRPr>
          </a:p>
        </p:txBody>
      </p:sp>
      <p:sp>
        <p:nvSpPr>
          <p:cNvPr id="6" name="Rectangle 5"/>
          <p:cNvSpPr/>
          <p:nvPr/>
        </p:nvSpPr>
        <p:spPr>
          <a:xfrm>
            <a:off x="0" y="766763"/>
            <a:ext cx="9144000" cy="5545137"/>
          </a:xfrm>
          <a:prstGeom prst="rect">
            <a:avLst/>
          </a:prstGeom>
          <a:solidFill>
            <a:srgbClr val="1467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2">
                  <a:lumMod val="20000"/>
                  <a:lumOff val="80000"/>
                </a:schemeClr>
              </a:solidFill>
            </a:endParaRPr>
          </a:p>
        </p:txBody>
      </p:sp>
      <p:sp>
        <p:nvSpPr>
          <p:cNvPr id="32772" name="Text Box 3"/>
          <p:cNvSpPr txBox="1">
            <a:spLocks noChangeArrowheads="1"/>
          </p:cNvSpPr>
          <p:nvPr/>
        </p:nvSpPr>
        <p:spPr bwMode="auto">
          <a:xfrm>
            <a:off x="762000" y="2209800"/>
            <a:ext cx="7688263" cy="1914525"/>
          </a:xfrm>
          <a:prstGeom prst="rect">
            <a:avLst/>
          </a:prstGeom>
          <a:noFill/>
          <a:ln w="9525">
            <a:noFill/>
            <a:miter lim="800000"/>
            <a:headEnd/>
            <a:tailEnd/>
          </a:ln>
        </p:spPr>
        <p:txBody>
          <a:bodyPr>
            <a:spAutoFit/>
          </a:bodyPr>
          <a:lstStyle/>
          <a:p>
            <a:pPr marL="633413" indent="-633413">
              <a:spcAft>
                <a:spcPct val="35000"/>
              </a:spcAft>
              <a:buFont typeface="Wingdings" pitchFamily="2" charset="2"/>
              <a:buChar char="§"/>
            </a:pPr>
            <a:endParaRPr lang="en-US" sz="3200" b="1">
              <a:solidFill>
                <a:srgbClr val="FFFFFF"/>
              </a:solidFill>
            </a:endParaRPr>
          </a:p>
          <a:p>
            <a:pPr marL="633413" indent="-633413" algn="ctr">
              <a:spcAft>
                <a:spcPct val="35000"/>
              </a:spcAft>
            </a:pPr>
            <a:r>
              <a:rPr lang="en-US" sz="3200" b="1">
                <a:solidFill>
                  <a:srgbClr val="FFFFFF"/>
                </a:solidFill>
                <a:cs typeface="Arial" pitchFamily="34" charset="0"/>
              </a:rPr>
              <a:t>The Global Climate Crisis</a:t>
            </a:r>
          </a:p>
          <a:p>
            <a:pPr marL="633413" indent="-633413">
              <a:spcAft>
                <a:spcPct val="35000"/>
              </a:spcAft>
              <a:buFont typeface="Wingdings" pitchFamily="2" charset="2"/>
              <a:buChar char="§"/>
            </a:pPr>
            <a:endParaRPr lang="en-US" sz="3200" b="1">
              <a:solidFill>
                <a:srgbClr val="FFFFFF"/>
              </a:solidFill>
              <a:cs typeface="Arial" pitchFamily="34" charset="0"/>
            </a:endParaRPr>
          </a:p>
        </p:txBody>
      </p:sp>
      <p:sp>
        <p:nvSpPr>
          <p:cNvPr id="32773" name="Footer Placeholder 2"/>
          <p:cNvSpPr txBox="1">
            <a:spLocks noGrp="1"/>
          </p:cNvSpPr>
          <p:nvPr/>
        </p:nvSpPr>
        <p:spPr bwMode="auto">
          <a:xfrm>
            <a:off x="3200400" y="6405563"/>
            <a:ext cx="5257800" cy="365125"/>
          </a:xfrm>
          <a:prstGeom prst="rect">
            <a:avLst/>
          </a:prstGeom>
          <a:noFill/>
          <a:ln w="9525">
            <a:noFill/>
            <a:miter lim="800000"/>
            <a:headEnd/>
            <a:tailEnd/>
          </a:ln>
        </p:spPr>
        <p:txBody>
          <a:bodyPr anchor="ctr"/>
          <a:lstStyle/>
          <a:p>
            <a:pPr algn="r"/>
            <a:endParaRPr lang="en-US" sz="1600">
              <a:solidFill>
                <a:srgbClr val="146737"/>
              </a:solidFill>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13654D-DF60-4F22-85AB-6C37D3A5305B}" type="slidenum">
              <a:rPr lang="en-US" smtClean="0"/>
              <a:pPr fontAlgn="base">
                <a:spcBef>
                  <a:spcPct val="0"/>
                </a:spcBef>
                <a:spcAft>
                  <a:spcPct val="0"/>
                </a:spcAft>
              </a:pPr>
              <a:t>8</a:t>
            </a:fld>
            <a:endParaRPr lang="en-US" smtClean="0"/>
          </a:p>
        </p:txBody>
      </p:sp>
      <p:sp>
        <p:nvSpPr>
          <p:cNvPr id="33795" name="Rectangle 4"/>
          <p:cNvSpPr>
            <a:spLocks noChangeArrowheads="1"/>
          </p:cNvSpPr>
          <p:nvPr/>
        </p:nvSpPr>
        <p:spPr bwMode="auto">
          <a:xfrm>
            <a:off x="0" y="19050"/>
            <a:ext cx="9144000" cy="731838"/>
          </a:xfrm>
          <a:prstGeom prst="rect">
            <a:avLst/>
          </a:prstGeom>
          <a:noFill/>
          <a:ln w="9525" algn="ctr">
            <a:noFill/>
            <a:miter lim="800000"/>
            <a:headEnd/>
            <a:tailEnd/>
          </a:ln>
        </p:spPr>
        <p:txBody>
          <a:bodyPr lIns="93470" tIns="46735" rIns="93470" bIns="46735"/>
          <a:lstStyle/>
          <a:p>
            <a:pPr algn="ctr">
              <a:lnSpc>
                <a:spcPct val="95000"/>
              </a:lnSpc>
            </a:pPr>
            <a:r>
              <a:rPr lang="en-US" sz="2400" b="1">
                <a:solidFill>
                  <a:schemeClr val="bg1"/>
                </a:solidFill>
              </a:rPr>
              <a:t>Modern CO</a:t>
            </a:r>
            <a:r>
              <a:rPr lang="en-US" sz="2400" b="1" baseline="-25000">
                <a:solidFill>
                  <a:schemeClr val="bg1"/>
                </a:solidFill>
              </a:rPr>
              <a:t>2</a:t>
            </a:r>
            <a:r>
              <a:rPr lang="en-US" sz="2400" b="1">
                <a:solidFill>
                  <a:schemeClr val="bg1"/>
                </a:solidFill>
              </a:rPr>
              <a:t> Concentrations are Increasing</a:t>
            </a:r>
            <a:r>
              <a:rPr lang="en-US" sz="2200" b="1" i="1">
                <a:solidFill>
                  <a:schemeClr val="bg1"/>
                </a:solidFill>
              </a:rPr>
              <a:t> </a:t>
            </a:r>
          </a:p>
          <a:p>
            <a:pPr algn="ctr">
              <a:lnSpc>
                <a:spcPct val="95000"/>
              </a:lnSpc>
            </a:pPr>
            <a:r>
              <a:rPr lang="en-US" sz="1600" b="1" i="1">
                <a:solidFill>
                  <a:schemeClr val="bg1"/>
                </a:solidFill>
              </a:rPr>
              <a:t>The current concentration is the highest in 800,000 years, as determined by ice core data</a:t>
            </a:r>
          </a:p>
        </p:txBody>
      </p:sp>
      <p:pic>
        <p:nvPicPr>
          <p:cNvPr id="33796" name="Picture 7"/>
          <p:cNvPicPr>
            <a:picLocks noChangeAspect="1" noChangeArrowheads="1"/>
          </p:cNvPicPr>
          <p:nvPr/>
        </p:nvPicPr>
        <p:blipFill>
          <a:blip r:embed="rId2" cstate="print"/>
          <a:srcRect t="5420" r="12746"/>
          <a:stretch>
            <a:fillRect/>
          </a:stretch>
        </p:blipFill>
        <p:spPr bwMode="auto">
          <a:xfrm rot="-5400000">
            <a:off x="1965326" y="641350"/>
            <a:ext cx="4762500" cy="6448425"/>
          </a:xfrm>
          <a:prstGeom prst="rect">
            <a:avLst/>
          </a:prstGeom>
          <a:noFill/>
          <a:ln w="19050" algn="ctr">
            <a:noFill/>
            <a:miter lim="800000"/>
            <a:headEnd/>
            <a:tailEnd/>
          </a:ln>
        </p:spPr>
      </p:pic>
      <p:sp>
        <p:nvSpPr>
          <p:cNvPr id="33797" name="Text Box 5"/>
          <p:cNvSpPr txBox="1">
            <a:spLocks noChangeArrowheads="1"/>
          </p:cNvSpPr>
          <p:nvPr/>
        </p:nvSpPr>
        <p:spPr bwMode="auto">
          <a:xfrm>
            <a:off x="468313" y="5232400"/>
            <a:ext cx="1365250" cy="728663"/>
          </a:xfrm>
          <a:prstGeom prst="rect">
            <a:avLst/>
          </a:prstGeom>
          <a:solidFill>
            <a:srgbClr val="FFFF99"/>
          </a:solidFill>
          <a:ln w="38100" cmpd="dbl" algn="ctr">
            <a:solidFill>
              <a:schemeClr val="tx1"/>
            </a:solidFill>
            <a:miter lim="800000"/>
            <a:headEnd/>
            <a:tailEnd/>
          </a:ln>
        </p:spPr>
        <p:txBody>
          <a:bodyPr lIns="41029" tIns="41029" rIns="41029" bIns="41029">
            <a:spAutoFit/>
          </a:bodyPr>
          <a:lstStyle/>
          <a:p>
            <a:r>
              <a:rPr lang="en-US" sz="1400">
                <a:solidFill>
                  <a:srgbClr val="FF0000"/>
                </a:solidFill>
                <a:cs typeface="Arial" pitchFamily="34" charset="0"/>
              </a:rPr>
              <a:t>Concentration prior to 1800 was ~280 ppm</a:t>
            </a:r>
          </a:p>
        </p:txBody>
      </p:sp>
      <p:sp>
        <p:nvSpPr>
          <p:cNvPr id="33798" name="Text Box 6"/>
          <p:cNvSpPr txBox="1">
            <a:spLocks noChangeArrowheads="1"/>
          </p:cNvSpPr>
          <p:nvPr/>
        </p:nvSpPr>
        <p:spPr bwMode="auto">
          <a:xfrm>
            <a:off x="7486650" y="2163763"/>
            <a:ext cx="1343025" cy="514350"/>
          </a:xfrm>
          <a:prstGeom prst="rect">
            <a:avLst/>
          </a:prstGeom>
          <a:solidFill>
            <a:srgbClr val="FFFF99"/>
          </a:solidFill>
          <a:ln w="38100" cmpd="dbl" algn="ctr">
            <a:solidFill>
              <a:schemeClr val="tx1"/>
            </a:solidFill>
            <a:miter lim="800000"/>
            <a:headEnd/>
            <a:tailEnd/>
          </a:ln>
        </p:spPr>
        <p:txBody>
          <a:bodyPr lIns="41029" tIns="41029" rIns="41029" bIns="41029">
            <a:spAutoFit/>
          </a:bodyPr>
          <a:lstStyle/>
          <a:p>
            <a:r>
              <a:rPr lang="en-US" sz="1400">
                <a:solidFill>
                  <a:srgbClr val="FF0000"/>
                </a:solidFill>
                <a:cs typeface="Arial" pitchFamily="34" charset="0"/>
              </a:rPr>
              <a:t>Concentration now ~388 ppm</a:t>
            </a:r>
          </a:p>
        </p:txBody>
      </p:sp>
      <p:sp>
        <p:nvSpPr>
          <p:cNvPr id="33799" name="Text Box 8"/>
          <p:cNvSpPr txBox="1">
            <a:spLocks noChangeArrowheads="1"/>
          </p:cNvSpPr>
          <p:nvPr/>
        </p:nvSpPr>
        <p:spPr bwMode="auto">
          <a:xfrm>
            <a:off x="1898650" y="1076325"/>
            <a:ext cx="5033963" cy="358775"/>
          </a:xfrm>
          <a:prstGeom prst="rect">
            <a:avLst/>
          </a:prstGeom>
          <a:noFill/>
          <a:ln w="19050" algn="ctr">
            <a:noFill/>
            <a:miter lim="800000"/>
            <a:headEnd/>
            <a:tailEnd/>
          </a:ln>
        </p:spPr>
        <p:txBody>
          <a:bodyPr wrap="none" lIns="82058" tIns="41029" rIns="82058" bIns="41029">
            <a:spAutoFit/>
          </a:bodyPr>
          <a:lstStyle/>
          <a:p>
            <a:r>
              <a:rPr lang="en-US" b="1"/>
              <a:t>Atmospheric CO</a:t>
            </a:r>
            <a:r>
              <a:rPr lang="en-US" b="1" baseline="-25000"/>
              <a:t>2</a:t>
            </a:r>
            <a:r>
              <a:rPr lang="en-US" b="1"/>
              <a:t> at Mauna Loa Observatory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DE54F3-8A40-4C5F-BD7A-C67AEB7325B7}" type="slidenum">
              <a:rPr lang="en-US" smtClean="0"/>
              <a:pPr fontAlgn="base">
                <a:spcBef>
                  <a:spcPct val="0"/>
                </a:spcBef>
                <a:spcAft>
                  <a:spcPct val="0"/>
                </a:spcAft>
              </a:pPr>
              <a:t>9</a:t>
            </a:fld>
            <a:endParaRPr lang="en-US" smtClean="0"/>
          </a:p>
        </p:txBody>
      </p:sp>
      <p:sp>
        <p:nvSpPr>
          <p:cNvPr id="34819" name="TextBox 5"/>
          <p:cNvSpPr txBox="1">
            <a:spLocks noChangeArrowheads="1"/>
          </p:cNvSpPr>
          <p:nvPr/>
        </p:nvSpPr>
        <p:spPr bwMode="auto">
          <a:xfrm>
            <a:off x="381000" y="5943600"/>
            <a:ext cx="5015668" cy="276999"/>
          </a:xfrm>
          <a:prstGeom prst="rect">
            <a:avLst/>
          </a:prstGeom>
          <a:noFill/>
          <a:ln w="9525">
            <a:noFill/>
            <a:miter lim="800000"/>
            <a:headEnd/>
            <a:tailEnd/>
          </a:ln>
        </p:spPr>
        <p:txBody>
          <a:bodyPr wrap="none">
            <a:spAutoFit/>
          </a:bodyPr>
          <a:lstStyle/>
          <a:p>
            <a:pPr algn="ctr"/>
            <a:r>
              <a:rPr lang="en-US" sz="1200" b="1" dirty="0">
                <a:solidFill>
                  <a:srgbClr val="146737"/>
                </a:solidFill>
                <a:cs typeface="Arial" pitchFamily="34" charset="0"/>
              </a:rPr>
              <a:t>I. </a:t>
            </a:r>
            <a:r>
              <a:rPr lang="en-US" sz="1200" b="1" dirty="0" err="1">
                <a:solidFill>
                  <a:srgbClr val="146737"/>
                </a:solidFill>
                <a:cs typeface="Arial" pitchFamily="34" charset="0"/>
              </a:rPr>
              <a:t>Velicogna</a:t>
            </a:r>
            <a:r>
              <a:rPr lang="en-US" sz="1200" b="1" dirty="0">
                <a:solidFill>
                  <a:srgbClr val="146737"/>
                </a:solidFill>
                <a:cs typeface="Arial" pitchFamily="34" charset="0"/>
              </a:rPr>
              <a:t>, </a:t>
            </a:r>
            <a:r>
              <a:rPr lang="en-US" sz="1200" b="1" i="1" dirty="0" smtClean="0">
                <a:solidFill>
                  <a:srgbClr val="146737"/>
                </a:solidFill>
                <a:cs typeface="Arial" pitchFamily="34" charset="0"/>
              </a:rPr>
              <a:t>Geophysical Research Letters</a:t>
            </a:r>
            <a:r>
              <a:rPr lang="en-US" sz="1200" b="1" dirty="0" smtClean="0">
                <a:solidFill>
                  <a:srgbClr val="146737"/>
                </a:solidFill>
                <a:cs typeface="Arial" pitchFamily="34" charset="0"/>
              </a:rPr>
              <a:t>, </a:t>
            </a:r>
            <a:r>
              <a:rPr lang="en-US" sz="1200" b="1" dirty="0">
                <a:solidFill>
                  <a:srgbClr val="146737"/>
                </a:solidFill>
                <a:cs typeface="Arial" pitchFamily="34" charset="0"/>
              </a:rPr>
              <a:t>VOL. 36, </a:t>
            </a:r>
            <a:r>
              <a:rPr lang="en-US" sz="1200" b="1" dirty="0" smtClean="0">
                <a:solidFill>
                  <a:srgbClr val="146737"/>
                </a:solidFill>
                <a:cs typeface="Arial" pitchFamily="34" charset="0"/>
              </a:rPr>
              <a:t>L19503, </a:t>
            </a:r>
            <a:r>
              <a:rPr lang="en-US" sz="1200" b="1" dirty="0">
                <a:solidFill>
                  <a:srgbClr val="146737"/>
                </a:solidFill>
                <a:cs typeface="Arial" pitchFamily="34" charset="0"/>
              </a:rPr>
              <a:t>2009</a:t>
            </a:r>
          </a:p>
        </p:txBody>
      </p:sp>
      <p:sp>
        <p:nvSpPr>
          <p:cNvPr id="34820" name="Rectangle 7"/>
          <p:cNvSpPr>
            <a:spLocks noChangeArrowheads="1"/>
          </p:cNvSpPr>
          <p:nvPr/>
        </p:nvSpPr>
        <p:spPr bwMode="auto">
          <a:xfrm>
            <a:off x="631825" y="1093788"/>
            <a:ext cx="8104188" cy="647700"/>
          </a:xfrm>
          <a:prstGeom prst="rect">
            <a:avLst/>
          </a:prstGeom>
          <a:solidFill>
            <a:srgbClr val="FFFFE5"/>
          </a:solidFill>
          <a:ln w="19050">
            <a:noFill/>
            <a:miter lim="800000"/>
            <a:headEnd/>
            <a:tailEnd/>
          </a:ln>
        </p:spPr>
        <p:txBody>
          <a:bodyPr anchor="ctr">
            <a:spAutoFit/>
          </a:bodyPr>
          <a:lstStyle/>
          <a:p>
            <a:r>
              <a:rPr lang="en-US">
                <a:cs typeface="Arial" pitchFamily="34" charset="0"/>
              </a:rPr>
              <a:t>Increasing rates of ice mass loss from the Greenland and Antarctic ice sheets revealed by GRACE (Gravity Recovery and Climate Experiment) satellite:</a:t>
            </a:r>
          </a:p>
        </p:txBody>
      </p:sp>
      <p:sp>
        <p:nvSpPr>
          <p:cNvPr id="34822" name="Rectangle 8"/>
          <p:cNvSpPr>
            <a:spLocks noChangeArrowheads="1"/>
          </p:cNvSpPr>
          <p:nvPr/>
        </p:nvSpPr>
        <p:spPr bwMode="auto">
          <a:xfrm>
            <a:off x="5562600" y="2584450"/>
            <a:ext cx="3124200" cy="2586038"/>
          </a:xfrm>
          <a:prstGeom prst="rect">
            <a:avLst/>
          </a:prstGeom>
          <a:noFill/>
          <a:ln w="19050">
            <a:solidFill>
              <a:srgbClr val="146737"/>
            </a:solidFill>
            <a:miter lim="800000"/>
            <a:headEnd/>
            <a:tailEnd/>
          </a:ln>
        </p:spPr>
        <p:txBody>
          <a:bodyPr anchor="ctr">
            <a:spAutoFit/>
          </a:bodyPr>
          <a:lstStyle/>
          <a:p>
            <a:pPr marL="225425" indent="-225425">
              <a:buFont typeface="Wingdings" pitchFamily="2" charset="2"/>
              <a:buChar char="§"/>
              <a:defRPr/>
            </a:pPr>
            <a:r>
              <a:rPr lang="en-US" dirty="0">
                <a:solidFill>
                  <a:srgbClr val="146737"/>
                </a:solidFill>
                <a:cs typeface="Arial" pitchFamily="34" charset="0"/>
              </a:rPr>
              <a:t>In Greenland, the mass loss increased from </a:t>
            </a:r>
          </a:p>
          <a:p>
            <a:pPr marL="225425" indent="-225425">
              <a:defRPr/>
            </a:pPr>
            <a:r>
              <a:rPr lang="en-US" dirty="0">
                <a:solidFill>
                  <a:srgbClr val="146737"/>
                </a:solidFill>
                <a:cs typeface="Arial" pitchFamily="34" charset="0"/>
              </a:rPr>
              <a:t>	</a:t>
            </a:r>
            <a:r>
              <a:rPr lang="en-US" dirty="0">
                <a:solidFill>
                  <a:schemeClr val="tx1">
                    <a:lumMod val="65000"/>
                    <a:lumOff val="35000"/>
                  </a:schemeClr>
                </a:solidFill>
                <a:cs typeface="Arial" pitchFamily="34" charset="0"/>
              </a:rPr>
              <a:t>137 </a:t>
            </a:r>
            <a:r>
              <a:rPr lang="en-US" dirty="0" err="1">
                <a:solidFill>
                  <a:schemeClr val="tx1">
                    <a:lumMod val="65000"/>
                    <a:lumOff val="35000"/>
                  </a:schemeClr>
                </a:solidFill>
                <a:cs typeface="Arial" pitchFamily="34" charset="0"/>
              </a:rPr>
              <a:t>Gt</a:t>
            </a:r>
            <a:r>
              <a:rPr lang="en-US" dirty="0">
                <a:solidFill>
                  <a:schemeClr val="tx1">
                    <a:lumMod val="65000"/>
                    <a:lumOff val="35000"/>
                  </a:schemeClr>
                </a:solidFill>
                <a:cs typeface="Arial" pitchFamily="34" charset="0"/>
              </a:rPr>
              <a:t>/yr in 2002–2003 to 286 </a:t>
            </a:r>
            <a:r>
              <a:rPr lang="en-US" dirty="0" err="1">
                <a:solidFill>
                  <a:schemeClr val="tx1">
                    <a:lumMod val="65000"/>
                    <a:lumOff val="35000"/>
                  </a:schemeClr>
                </a:solidFill>
                <a:cs typeface="Arial" pitchFamily="34" charset="0"/>
              </a:rPr>
              <a:t>Gt</a:t>
            </a:r>
            <a:r>
              <a:rPr lang="en-US" dirty="0">
                <a:solidFill>
                  <a:schemeClr val="tx1">
                    <a:lumMod val="65000"/>
                    <a:lumOff val="35000"/>
                  </a:schemeClr>
                </a:solidFill>
                <a:cs typeface="Arial" pitchFamily="34" charset="0"/>
              </a:rPr>
              <a:t>/yr in 2007–2009</a:t>
            </a:r>
          </a:p>
          <a:p>
            <a:pPr marL="225425" indent="-225425">
              <a:buFont typeface="Wingdings" pitchFamily="2" charset="2"/>
              <a:buChar char="§"/>
              <a:defRPr/>
            </a:pPr>
            <a:endParaRPr lang="en-US" dirty="0">
              <a:solidFill>
                <a:srgbClr val="146737"/>
              </a:solidFill>
              <a:cs typeface="Arial" pitchFamily="34" charset="0"/>
            </a:endParaRPr>
          </a:p>
          <a:p>
            <a:pPr marL="225425" indent="-225425">
              <a:buFont typeface="Wingdings" pitchFamily="2" charset="2"/>
              <a:buChar char="§"/>
              <a:defRPr/>
            </a:pPr>
            <a:r>
              <a:rPr lang="en-US" dirty="0">
                <a:solidFill>
                  <a:srgbClr val="146737"/>
                </a:solidFill>
                <a:cs typeface="Arial" pitchFamily="34" charset="0"/>
              </a:rPr>
              <a:t>In Antarctica, the mass loss increased from </a:t>
            </a:r>
          </a:p>
          <a:p>
            <a:pPr marL="225425" indent="-225425">
              <a:defRPr/>
            </a:pPr>
            <a:r>
              <a:rPr lang="en-US" dirty="0">
                <a:solidFill>
                  <a:srgbClr val="146737"/>
                </a:solidFill>
                <a:cs typeface="Arial" pitchFamily="34" charset="0"/>
              </a:rPr>
              <a:t>	</a:t>
            </a:r>
            <a:r>
              <a:rPr lang="en-US" dirty="0">
                <a:solidFill>
                  <a:schemeClr val="tx1">
                    <a:lumMod val="65000"/>
                    <a:lumOff val="35000"/>
                  </a:schemeClr>
                </a:solidFill>
                <a:cs typeface="Arial" pitchFamily="34" charset="0"/>
              </a:rPr>
              <a:t>104 </a:t>
            </a:r>
            <a:r>
              <a:rPr lang="en-US" dirty="0" err="1">
                <a:solidFill>
                  <a:schemeClr val="tx1">
                    <a:lumMod val="65000"/>
                    <a:lumOff val="35000"/>
                  </a:schemeClr>
                </a:solidFill>
                <a:cs typeface="Arial" pitchFamily="34" charset="0"/>
              </a:rPr>
              <a:t>Gt</a:t>
            </a:r>
            <a:r>
              <a:rPr lang="en-US" dirty="0">
                <a:solidFill>
                  <a:schemeClr val="tx1">
                    <a:lumMod val="65000"/>
                    <a:lumOff val="35000"/>
                  </a:schemeClr>
                </a:solidFill>
                <a:cs typeface="Arial" pitchFamily="34" charset="0"/>
              </a:rPr>
              <a:t>/yr in 2002–2006 to 246 </a:t>
            </a:r>
            <a:r>
              <a:rPr lang="en-US" dirty="0" err="1">
                <a:solidFill>
                  <a:schemeClr val="tx1">
                    <a:lumMod val="65000"/>
                    <a:lumOff val="35000"/>
                  </a:schemeClr>
                </a:solidFill>
                <a:cs typeface="Arial" pitchFamily="34" charset="0"/>
              </a:rPr>
              <a:t>Gt</a:t>
            </a:r>
            <a:r>
              <a:rPr lang="en-US" dirty="0">
                <a:solidFill>
                  <a:schemeClr val="tx1">
                    <a:lumMod val="65000"/>
                    <a:lumOff val="35000"/>
                  </a:schemeClr>
                </a:solidFill>
                <a:cs typeface="Arial" pitchFamily="34" charset="0"/>
              </a:rPr>
              <a:t>/yr in 2006–2009 </a:t>
            </a:r>
          </a:p>
        </p:txBody>
      </p:sp>
      <p:pic>
        <p:nvPicPr>
          <p:cNvPr id="2" name="Content Placeholder 9" descr="GRACE_data.jpg"/>
          <p:cNvPicPr>
            <a:picLocks noGrp="1" noChangeAspect="1"/>
          </p:cNvPicPr>
          <p:nvPr>
            <p:ph idx="1"/>
          </p:nvPr>
        </p:nvPicPr>
        <p:blipFill>
          <a:blip r:embed="rId3" cstate="print"/>
          <a:srcRect/>
          <a:stretch>
            <a:fillRect/>
          </a:stretch>
        </p:blipFill>
        <p:spPr>
          <a:xfrm>
            <a:off x="914400" y="1752600"/>
            <a:ext cx="4132262" cy="4073525"/>
          </a:xfrm>
        </p:spPr>
      </p:pic>
      <p:sp>
        <p:nvSpPr>
          <p:cNvPr id="34823" name="Title 2"/>
          <p:cNvSpPr>
            <a:spLocks noGrp="1"/>
          </p:cNvSpPr>
          <p:nvPr>
            <p:ph type="title"/>
          </p:nvPr>
        </p:nvSpPr>
        <p:spPr>
          <a:xfrm>
            <a:off x="381000" y="0"/>
            <a:ext cx="8305800" cy="685800"/>
          </a:xfrm>
        </p:spPr>
        <p:txBody>
          <a:bodyPr/>
          <a:lstStyle/>
          <a:p>
            <a:r>
              <a:rPr lang="en-US" b="1" smtClean="0"/>
              <a:t>Greenland Ice Mass Loss – 2002 to 2009</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General_S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eneral_S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5015</TotalTime>
  <Words>5945</Words>
  <Application>Microsoft Office PowerPoint</Application>
  <PresentationFormat>On-screen Show (4:3)</PresentationFormat>
  <Paragraphs>607</Paragraphs>
  <Slides>55</Slides>
  <Notes>40</Notes>
  <HiddenSlides>5</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55</vt:i4>
      </vt:variant>
    </vt:vector>
  </HeadingPairs>
  <TitlesOfParts>
    <vt:vector size="59" baseType="lpstr">
      <vt:lpstr>General_SC_Template</vt:lpstr>
      <vt:lpstr>1_General_SC_Template</vt:lpstr>
      <vt:lpstr>Image</vt:lpstr>
      <vt:lpstr>Acrobat Document</vt:lpstr>
      <vt:lpstr>Science for Energy</vt:lpstr>
      <vt:lpstr>The Office of Science</vt:lpstr>
      <vt:lpstr>Slide 3</vt:lpstr>
      <vt:lpstr> Connections to University of Missouri</vt:lpstr>
      <vt:lpstr>Office of Science Early Career Research Program Proposed investment in FY 2011 would bring 60 new scientists into the program</vt:lpstr>
      <vt:lpstr>Office of Science Graduate Fellowship Program The FY 2011 request would double the number of graduate fellowships</vt:lpstr>
      <vt:lpstr>Slide 7</vt:lpstr>
      <vt:lpstr>Slide 8</vt:lpstr>
      <vt:lpstr>Greenland Ice Mass Loss – 2002 to 2009</vt:lpstr>
      <vt:lpstr>Accounting for Stagnation of Global Average Temperature: The Role of Climate Model Variability</vt:lpstr>
      <vt:lpstr>Accounting for Stagnation of Global Average Temperature: The Role of Climate Model Variability</vt:lpstr>
      <vt:lpstr>Global Surface Temperature Does Not Always Rise</vt:lpstr>
      <vt:lpstr>Models Predict Flat Periods</vt:lpstr>
      <vt:lpstr>Slide 14</vt:lpstr>
      <vt:lpstr>Fossil Fuels Will Continue to Dominate World Energy Supply Under Business as Usual</vt:lpstr>
      <vt:lpstr>The Market Favors Expanded Use of  Unconventional Natural Gas</vt:lpstr>
      <vt:lpstr>U.S. Energy Production and Usage in 2008  Units in Quadrillion BTUs (Quads)</vt:lpstr>
      <vt:lpstr>U.S. Carbon Dioxide Emissions in 2008 Units in Millions of Metric Tons</vt:lpstr>
      <vt:lpstr>We must drive toward Clean Energy </vt:lpstr>
      <vt:lpstr>Broad Expert Consensus on the Need for New Technologies</vt:lpstr>
      <vt:lpstr>New in FY 2012: Science for Clean Energy</vt:lpstr>
      <vt:lpstr>A National Strategy for a New Energy Economy</vt:lpstr>
      <vt:lpstr>Science for Zero Carbon Energy</vt:lpstr>
      <vt:lpstr>Slide 24</vt:lpstr>
      <vt:lpstr>Cost Competitiveness of Solar Energy is Improving</vt:lpstr>
      <vt:lpstr>Solar Photovoltaics: We Can Still Do Better</vt:lpstr>
      <vt:lpstr>New Techniques for Improvement of PV Cell Efficiency </vt:lpstr>
      <vt:lpstr>Low Cost Solar Cells:  From Fundamental Research to Commercialization</vt:lpstr>
      <vt:lpstr>Ultra High–Efficiency Solar Cells</vt:lpstr>
      <vt:lpstr>Science for Carbon Capture and Sequestration</vt:lpstr>
      <vt:lpstr>Carbon Capture and Sequestration</vt:lpstr>
      <vt:lpstr>Today’s Carbon Capture Options</vt:lpstr>
      <vt:lpstr>New Materials May Aid in Capturing Carbon Dioxide</vt:lpstr>
      <vt:lpstr>Slide 34</vt:lpstr>
      <vt:lpstr>Energy Frontier Research Center:   Center for Frontiers of Subsurface Energy Security  </vt:lpstr>
      <vt:lpstr>Energy Frontier Research Center:  Nanoscale Controls on Geologic CO2</vt:lpstr>
      <vt:lpstr>Science for Transportation Fuel Switching</vt:lpstr>
      <vt:lpstr>Advancing Energy Technologies through Bioenergy Research Centers</vt:lpstr>
      <vt:lpstr>Systems Biology for Bioenergy Production</vt:lpstr>
      <vt:lpstr>The DOE Bioenergy Research Centers</vt:lpstr>
      <vt:lpstr>Energy Frontier Research Center: Center for Lignocellulose Structure and Formation (PSU)</vt:lpstr>
      <vt:lpstr>Innovation Hub  Joint Center for Artificial Photosynthesis (JCAP)</vt:lpstr>
      <vt:lpstr>Slide 43</vt:lpstr>
      <vt:lpstr>Science for Electrical Energy Storage</vt:lpstr>
      <vt:lpstr>Basics: Energy Storage Time Scales</vt:lpstr>
      <vt:lpstr>Current Battery and Energy Storage Technologies</vt:lpstr>
      <vt:lpstr>From Bench to Marketplace: The Story of A123 Systems</vt:lpstr>
      <vt:lpstr>Energy Frontier Research Center:  Northeastern Center for Chemical Energy Storage</vt:lpstr>
      <vt:lpstr>Slide 49</vt:lpstr>
      <vt:lpstr>Materials Science for Advanced Fission &amp; Fusion Energy</vt:lpstr>
      <vt:lpstr>New Radiation Resistant Materials</vt:lpstr>
      <vt:lpstr>Magnetic Fusion Energy: Controlling the Burning Plasma State</vt:lpstr>
      <vt:lpstr> Inertial Fusion Energy: Nearing Ignition</vt:lpstr>
      <vt:lpstr>Conclusion</vt:lpstr>
      <vt:lpstr>Slide 55</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binklst</cp:lastModifiedBy>
  <cp:revision>479</cp:revision>
  <dcterms:created xsi:type="dcterms:W3CDTF">2009-08-14T20:48:24Z</dcterms:created>
  <dcterms:modified xsi:type="dcterms:W3CDTF">2011-02-17T15:35:59Z</dcterms:modified>
</cp:coreProperties>
</file>